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3" r:id="rId2"/>
    <p:sldId id="295" r:id="rId3"/>
    <p:sldId id="307" r:id="rId4"/>
    <p:sldId id="297" r:id="rId5"/>
    <p:sldId id="29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8E4EC-942E-4FEA-9FD9-AE69CE8FD7D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FDE77-DAB8-4A69-A990-BE587A4E9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B6FA-372F-99D1-E409-EC12C495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6A48A-DF96-9C45-28C5-4B42A8C3C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F516-9F3A-587C-D54E-D3C4089C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16F86-CD81-DD93-63AD-251A4EC0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B1F7E-154A-EBFC-590E-56F3FF72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88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63BC-4446-2F40-EA3E-FF1BAF089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4713E-B09F-E449-2291-4F578A12B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CF810-408E-FC0E-4F26-59A61460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4C7E0-127A-4986-7888-2C27025E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17763-89F1-B07A-521D-F5C9083B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9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98262B-4BE3-1739-4342-915D58339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FB77F-38F4-93E7-F06C-961A0317E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4B134-BAAF-A705-8811-8B46C66E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41D99-BE52-2836-BF3D-39243874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3BC7B-AC84-3D22-21C1-87204242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45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E3A0-7EAB-B15B-F90E-36D53044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9B22-90E6-8DF1-43B5-878B306AF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3A183-8B7D-F6F2-C16A-36E9B445D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BC0F-137D-4D8F-4A42-450A41EC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D9533-F33E-29E9-B174-A88E293F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5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3E1D-BD6D-322F-A6F6-0AF16CBA3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62B68-7821-4700-71AF-E95F2D5E8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F7DC3-0772-B5AF-F54E-FCD9F654E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D7ACC-678A-D265-D464-415CE324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69F11-7997-48F2-B830-C204CBD1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47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3963A-793B-47A0-6ECA-A42ABBE43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A35F5-525B-518E-DB05-97B1838C9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07EEFC-12C9-BA2C-04B3-1E7A8CAA8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B8256-D257-3A72-FCFF-12A790D47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88787-0255-1DFC-8646-311907FA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2F415-4C2C-F9FF-D2F5-459FCF12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0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66CE9-02F5-A197-C30B-E5CA2A59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123DE-09F3-178F-C14E-EE3E69B2E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22A84-D509-27BD-5A8D-470117B63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CB86FA-3285-9B74-8DE7-9527F8BCD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0C7723-1768-275A-A9D9-A07394A3A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C6B8A2-9F06-41DB-27EC-30164AF53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DA265-F132-ED2F-7699-3B140DD7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118CE-9410-4274-6F9A-06DDAFA0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75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A4108-302B-3D0D-6212-726B5A932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0AD17-FA8B-09BB-2FD8-56B7152B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D2C7B-1514-1942-8551-9C6EEC765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C9A73-49A3-08A3-BFB7-9DB8F3E0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0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6BA4A-A38F-851C-6ADF-79F0A1EB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0D103-DB64-8EAD-748C-75B7767F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7FE3B-7058-D964-4F06-4B92D7C8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247C3-F5D0-8BBB-3B42-FE658A69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28156-3833-DF40-6A54-6ECDF366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B1DB8-A682-E9A1-36D0-D3A33F711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F1A26-65FB-809A-8D2D-0480DB08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E7A20-5ED3-8A66-7E9F-66CBBE4F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90455-6856-E261-60B0-9FDED013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5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AF7A4-DCDC-204B-A0F1-35DE3DC6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A35D0-1B08-2CDB-1E20-125A22239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FD4BF-A97C-D7F0-5C15-DCCF2966C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D6DC9-4998-62C5-F823-EA420D25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639DD-DE7A-51DE-ADE8-F944AA61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129E3-60E7-F441-3528-068160EE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EADC1B-AEF2-408E-9AD5-69B401728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1995-FE38-E800-C211-1727A936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9A619-EFED-6695-12EC-F87079CBF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3468CB-AEC8-4FB6-8615-604111C9CA00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FF55C-B43E-2DA3-0C7F-0EF64A79F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DE651-0A9E-1AA4-BB3A-187E5B590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A9B758-5B65-47BD-9F55-035962B7B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70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FD83E-B448-6E6D-CA21-E28BE0C88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bburn Comprehensive School – The School Outfit">
            <a:extLst>
              <a:ext uri="{FF2B5EF4-FFF2-40B4-BE49-F238E27FC236}">
                <a16:creationId xmlns:a16="http://schemas.microsoft.com/office/drawing/2014/main" id="{DFF2478F-AEEF-6BF5-A6B8-A55435FB9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987" y="639535"/>
            <a:ext cx="4142787" cy="511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846C20-5DA0-70FD-A688-62805E70174D}"/>
              </a:ext>
            </a:extLst>
          </p:cNvPr>
          <p:cNvSpPr txBox="1"/>
          <p:nvPr/>
        </p:nvSpPr>
        <p:spPr>
          <a:xfrm>
            <a:off x="5809679" y="1122748"/>
            <a:ext cx="5788837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4800" dirty="0"/>
              <a:t>Year 9 options evening</a:t>
            </a:r>
            <a:endParaRPr lang="en-US"/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Tuesday 4th March 2025</a:t>
            </a:r>
          </a:p>
        </p:txBody>
      </p:sp>
    </p:spTree>
    <p:extLst>
      <p:ext uri="{BB962C8B-B14F-4D97-AF65-F5344CB8AC3E}">
        <p14:creationId xmlns:p14="http://schemas.microsoft.com/office/powerpoint/2010/main" val="1674492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CA6D6-D8E0-E3E7-B51E-C816BC12D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08677E3F-D652-A6F5-2B77-006216D9E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6B61DC-3D09-FD16-9CA9-5E6F712FE3AB}"/>
              </a:ext>
            </a:extLst>
          </p:cNvPr>
          <p:cNvSpPr txBox="1"/>
          <p:nvPr/>
        </p:nvSpPr>
        <p:spPr>
          <a:xfrm>
            <a:off x="519813" y="283535"/>
            <a:ext cx="10738883" cy="69865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Options subjects</a:t>
            </a:r>
          </a:p>
          <a:p>
            <a:endParaRPr lang="en-GB" sz="3200" dirty="0"/>
          </a:p>
          <a:p>
            <a:r>
              <a:rPr lang="en-GB" sz="3200" dirty="0"/>
              <a:t>GCSEs and the vocational awards prepare students for different paths taken post-16.</a:t>
            </a:r>
            <a:endParaRPr lang="en-GB" dirty="0"/>
          </a:p>
          <a:p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Sixth Form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College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Apprenticeship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Employment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University 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r>
              <a:rPr lang="en-GB" sz="3200" dirty="0"/>
              <a:t>They are a stepping stone to the next step of life. Taking a range of subjects is a sensible decision.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387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1C4BA-7BBC-1E64-788F-D22B2F29B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38D07DBD-9B0C-B785-38DD-589A214D8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9BE24F-269C-6F69-CFEE-D5D3ACEB1E35}"/>
              </a:ext>
            </a:extLst>
          </p:cNvPr>
          <p:cNvSpPr txBox="1"/>
          <p:nvPr/>
        </p:nvSpPr>
        <p:spPr>
          <a:xfrm>
            <a:off x="519813" y="283535"/>
            <a:ext cx="10738883" cy="5509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Where to find information</a:t>
            </a:r>
          </a:p>
          <a:p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Subject leads are here to speak to you tonight</a:t>
            </a:r>
            <a:endParaRPr lang="en-GB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Options booklet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School website (curriculum – options)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Class teachers, Head of Department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Head of Learning, Form Tutor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Assemblies </a:t>
            </a:r>
            <a:r>
              <a:rPr lang="en-GB" sz="3200" dirty="0" err="1"/>
              <a:t>wb</a:t>
            </a:r>
            <a:r>
              <a:rPr lang="en-GB" sz="3200" dirty="0"/>
              <a:t> 10th March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Individual meeting with senior member of staff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pPr marL="457200" indent="-457200">
              <a:buFont typeface="Arial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06537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E4A93-0C89-5B12-959A-04ADCE43E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427409E5-2B6D-2023-836D-5D86C5C21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C05439-4A68-7885-C1E3-93D0AF8030FE}"/>
              </a:ext>
            </a:extLst>
          </p:cNvPr>
          <p:cNvSpPr txBox="1"/>
          <p:nvPr/>
        </p:nvSpPr>
        <p:spPr>
          <a:xfrm>
            <a:off x="519813" y="283535"/>
            <a:ext cx="10738883" cy="64940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How to make decisions</a:t>
            </a:r>
          </a:p>
          <a:p>
            <a:endParaRPr lang="en-GB" sz="3200" dirty="0"/>
          </a:p>
          <a:p>
            <a:r>
              <a:rPr lang="en-GB" sz="3200"/>
              <a:t>DO</a:t>
            </a: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Find out about new subjects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Talk to staff in school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Talk to your parents/carers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Choose subjects you are interested in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Choose subjects you are good at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r>
              <a:rPr lang="en-GB" sz="3200" dirty="0"/>
              <a:t>DON'T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Chose subjects because you like/don't like a teacher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Choose subjects because your friends are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Make decisions without talking to parents/carers first</a:t>
            </a:r>
          </a:p>
        </p:txBody>
      </p:sp>
    </p:spTree>
    <p:extLst>
      <p:ext uri="{BB962C8B-B14F-4D97-AF65-F5344CB8AC3E}">
        <p14:creationId xmlns:p14="http://schemas.microsoft.com/office/powerpoint/2010/main" val="3302113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8C7C5-B5F5-8C31-451B-73875F47C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7A8773A6-59DF-9662-655E-82310E1B9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0632E2-B863-A563-1626-B5907E241672}"/>
              </a:ext>
            </a:extLst>
          </p:cNvPr>
          <p:cNvSpPr txBox="1"/>
          <p:nvPr/>
        </p:nvSpPr>
        <p:spPr>
          <a:xfrm>
            <a:off x="519813" y="283535"/>
            <a:ext cx="1073888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Timeline</a:t>
            </a:r>
          </a:p>
          <a:p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Wb 10th March – options assemblies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Wb 7th April – student meeting with a senior member of staff to discuss options and make initial decisions (these </a:t>
            </a:r>
            <a:r>
              <a:rPr lang="en-GB" sz="3200"/>
              <a:t>will be shared with parents/carers)</a:t>
            </a:r>
          </a:p>
          <a:p>
            <a:pPr marL="457200" indent="-457200">
              <a:buFont typeface="Arial"/>
              <a:buChar char="•"/>
            </a:pPr>
            <a:r>
              <a:rPr lang="en-GB" sz="3200"/>
              <a:t>2nd May – deadline to make any changes</a:t>
            </a:r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Wb 19th May – final choices communicated to students and parents/carers</a:t>
            </a:r>
          </a:p>
        </p:txBody>
      </p:sp>
    </p:spTree>
    <p:extLst>
      <p:ext uri="{BB962C8B-B14F-4D97-AF65-F5344CB8AC3E}">
        <p14:creationId xmlns:p14="http://schemas.microsoft.com/office/powerpoint/2010/main" val="369643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6B0C8-E104-43FF-21A1-793F7DE8F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20AFB452-7B33-F3D4-BBC3-AFB355FDF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EC85CA-1FDD-3575-54D7-E0695C46A19D}"/>
              </a:ext>
            </a:extLst>
          </p:cNvPr>
          <p:cNvSpPr txBox="1"/>
          <p:nvPr/>
        </p:nvSpPr>
        <p:spPr>
          <a:xfrm>
            <a:off x="519813" y="283535"/>
            <a:ext cx="10738883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Contact</a:t>
            </a:r>
          </a:p>
          <a:p>
            <a:endParaRPr lang="en-GB" sz="3200" dirty="0"/>
          </a:p>
          <a:p>
            <a:r>
              <a:rPr lang="en-GB" sz="3200"/>
              <a:t>Ms Pickard</a:t>
            </a:r>
          </a:p>
          <a:p>
            <a:endParaRPr lang="en-GB" sz="3200" dirty="0"/>
          </a:p>
          <a:p>
            <a:r>
              <a:rPr lang="en-GB" sz="3200" dirty="0"/>
              <a:t>pickardr@hebburn.net</a:t>
            </a:r>
          </a:p>
        </p:txBody>
      </p:sp>
    </p:spTree>
    <p:extLst>
      <p:ext uri="{BB962C8B-B14F-4D97-AF65-F5344CB8AC3E}">
        <p14:creationId xmlns:p14="http://schemas.microsoft.com/office/powerpoint/2010/main" val="50368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C3AE5-320D-9A1F-BCCF-547C0DE4E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4EEAE-B20F-A15A-B9E5-15AC0643F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CB1BFD34-2059-7A90-CE25-6D66C9FAA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3B4450-F8E5-6C25-F541-F1D444682E43}"/>
              </a:ext>
            </a:extLst>
          </p:cNvPr>
          <p:cNvSpPr txBox="1"/>
          <p:nvPr/>
        </p:nvSpPr>
        <p:spPr>
          <a:xfrm>
            <a:off x="626772" y="306318"/>
            <a:ext cx="9451162" cy="62478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Core subjects</a:t>
            </a:r>
          </a:p>
          <a:p>
            <a:endParaRPr lang="en-GB" sz="4000" dirty="0"/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English language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English literature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Maths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Statistics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Science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Core RE (non examined)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Core PE (non examined)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PSHE (non examined)</a:t>
            </a:r>
          </a:p>
        </p:txBody>
      </p:sp>
    </p:spTree>
    <p:extLst>
      <p:ext uri="{BB962C8B-B14F-4D97-AF65-F5344CB8AC3E}">
        <p14:creationId xmlns:p14="http://schemas.microsoft.com/office/powerpoint/2010/main" val="3835609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6AF75-4DE9-1078-6A51-AE167092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36E2A-3EE2-7263-B702-EF799718A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46B8C6BC-B7C4-06EB-6D6B-4BE7F939F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241E36-E60E-2F47-5E89-17DFC5EC0CB7}"/>
              </a:ext>
            </a:extLst>
          </p:cNvPr>
          <p:cNvSpPr txBox="1"/>
          <p:nvPr/>
        </p:nvSpPr>
        <p:spPr>
          <a:xfrm>
            <a:off x="626772" y="306318"/>
            <a:ext cx="11402088" cy="62478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Options subjects</a:t>
            </a:r>
          </a:p>
          <a:p>
            <a:endParaRPr lang="en-GB" sz="4000" dirty="0"/>
          </a:p>
          <a:p>
            <a:r>
              <a:rPr lang="en-GB" sz="4000" dirty="0"/>
              <a:t>GCSEs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Academic qualifications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  <a:p>
            <a:r>
              <a:rPr lang="en-GB" sz="4000" dirty="0"/>
              <a:t>Vocational qualifications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Mix of practical and theoretical 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Directly related to a specific area of employment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BTEC, NCFE, VTCT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6434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DCED9-1A0C-B9E4-035B-C91FDCF9A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4FA0E-EFE9-1F66-50F0-CCF500566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BCE6DEAA-3C89-ED4A-2971-E56558588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002032-F73E-7F98-280F-00630283A205}"/>
              </a:ext>
            </a:extLst>
          </p:cNvPr>
          <p:cNvSpPr txBox="1"/>
          <p:nvPr/>
        </p:nvSpPr>
        <p:spPr>
          <a:xfrm>
            <a:off x="980558" y="850604"/>
            <a:ext cx="9451162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Three pathways</a:t>
            </a:r>
          </a:p>
          <a:p>
            <a:endParaRPr lang="en-GB" sz="4000" dirty="0"/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EBacc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Traditional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Vocational</a:t>
            </a:r>
          </a:p>
          <a:p>
            <a:endParaRPr lang="en-GB" sz="4000" dirty="0"/>
          </a:p>
          <a:p>
            <a:r>
              <a:rPr lang="en-GB" sz="4000" dirty="0"/>
              <a:t>Recommended based on internal and external assessments.</a:t>
            </a:r>
          </a:p>
        </p:txBody>
      </p:sp>
    </p:spTree>
    <p:extLst>
      <p:ext uri="{BB962C8B-B14F-4D97-AF65-F5344CB8AC3E}">
        <p14:creationId xmlns:p14="http://schemas.microsoft.com/office/powerpoint/2010/main" val="44008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3E33A-4014-C2A8-8491-F629783A8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F5FE-158A-230C-1280-A7975A11C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30CC051A-F31B-747A-8771-6F58B24C4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19F8C1-A528-1AA3-1F60-B5C10E2EDAA0}"/>
              </a:ext>
            </a:extLst>
          </p:cNvPr>
          <p:cNvSpPr txBox="1"/>
          <p:nvPr/>
        </p:nvSpPr>
        <p:spPr>
          <a:xfrm>
            <a:off x="980558" y="850604"/>
            <a:ext cx="9451162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EBacc</a:t>
            </a:r>
          </a:p>
          <a:p>
            <a:endParaRPr lang="en-GB" sz="4000" dirty="0"/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English Baccalaureate </a:t>
            </a:r>
          </a:p>
          <a:p>
            <a:pPr marL="571500" indent="-571500">
              <a:buFont typeface="Arial"/>
              <a:buChar char="•"/>
            </a:pPr>
            <a:r>
              <a:rPr lang="en-GB" sz="4000" dirty="0"/>
              <a:t>English, Maths, Science, History/Geography, French/Spanish</a:t>
            </a:r>
          </a:p>
          <a:p>
            <a:pPr marL="571500" indent="-571500">
              <a:buFont typeface="Arial"/>
              <a:buChar char="•"/>
            </a:pPr>
            <a:endParaRPr lang="en-GB" sz="4000" dirty="0"/>
          </a:p>
          <a:p>
            <a:r>
              <a:rPr lang="en-GB" sz="4000" dirty="0"/>
              <a:t>We recommend our higher attaining pupils follow the EBacc pathway, however it is available to all of our pupils.</a:t>
            </a:r>
          </a:p>
        </p:txBody>
      </p:sp>
    </p:spTree>
    <p:extLst>
      <p:ext uri="{BB962C8B-B14F-4D97-AF65-F5344CB8AC3E}">
        <p14:creationId xmlns:p14="http://schemas.microsoft.com/office/powerpoint/2010/main" val="368856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39F2A-532A-6FDF-7408-EF9CCB48E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E2A7-DC80-39DC-189F-6BFEF409E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F6D9DA34-6B4F-1A5D-1406-EAC94999B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E3F58E-75A2-2E48-C188-B94B6DA4F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1516"/>
            <a:ext cx="12192000" cy="37956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F60BC9-852E-86A3-C537-40F1490A3EDD}"/>
              </a:ext>
            </a:extLst>
          </p:cNvPr>
          <p:cNvSpPr txBox="1"/>
          <p:nvPr/>
        </p:nvSpPr>
        <p:spPr>
          <a:xfrm>
            <a:off x="189022" y="4359349"/>
            <a:ext cx="11217346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/>
              <a:t>A senior member of staff will meet with your child to discuss which pathway is most appropriate for them, using internal and external data.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60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8B5FC-3A88-E07C-49C4-D8B37046B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59BB0-B7D4-CBDA-A3D2-8FE3482E0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3A91E3A0-03A6-0F43-A241-F1152605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3EBA2E-B640-4B3C-11C9-BE0A245D8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1516"/>
            <a:ext cx="12192000" cy="37956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8C2668-F16B-C344-AC32-BFE478E2FBFB}"/>
              </a:ext>
            </a:extLst>
          </p:cNvPr>
          <p:cNvSpPr txBox="1"/>
          <p:nvPr/>
        </p:nvSpPr>
        <p:spPr>
          <a:xfrm>
            <a:off x="189022" y="4359349"/>
            <a:ext cx="11217346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/>
              <a:t>Spanish GCSE is only recommended for students who have studied it in Year 9.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If a student wants to study Spanish who has not previously studied it, this will be considered on an individual basis.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Students who studied Spanish in Year 9 can still choose French GCSE.</a:t>
            </a:r>
          </a:p>
        </p:txBody>
      </p:sp>
    </p:spTree>
    <p:extLst>
      <p:ext uri="{BB962C8B-B14F-4D97-AF65-F5344CB8AC3E}">
        <p14:creationId xmlns:p14="http://schemas.microsoft.com/office/powerpoint/2010/main" val="197927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E20E7-2386-3FE9-B2A3-0FFAB3DD5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7F777-A425-8553-D19D-1B9FEF8BD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1746097"/>
            <a:ext cx="1111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solidFill>
                <a:prstClr val="black"/>
              </a:solidFill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42B56336-D655-D48B-EA1C-F63E64C78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D07D45-50D9-61AB-F516-7F8127380BA5}"/>
              </a:ext>
            </a:extLst>
          </p:cNvPr>
          <p:cNvSpPr txBox="1"/>
          <p:nvPr/>
        </p:nvSpPr>
        <p:spPr>
          <a:xfrm>
            <a:off x="419394" y="584791"/>
            <a:ext cx="11217346" cy="54168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Aspire</a:t>
            </a:r>
            <a:endParaRPr lang="en-GB" sz="4000" dirty="0"/>
          </a:p>
          <a:p>
            <a:pPr marL="285750" indent="-285750">
              <a:buFont typeface="Arial"/>
              <a:buChar char="•"/>
            </a:pPr>
            <a:endParaRPr lang="en-GB" sz="3200" dirty="0"/>
          </a:p>
          <a:p>
            <a:pPr marL="285750" indent="-285750">
              <a:buFont typeface="Arial"/>
              <a:buChar char="•"/>
            </a:pPr>
            <a:r>
              <a:rPr lang="en-GB" sz="3200" dirty="0"/>
              <a:t>A very small number of students on the vocational pathway will take Aspire in option 1 (rather than History or Geography).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sz="3200" dirty="0"/>
              <a:t>If we think this is suitable for your child a member of staff will be in touch to discuss this with you. </a:t>
            </a:r>
          </a:p>
          <a:p>
            <a:pPr marL="285750" indent="-285750">
              <a:buFont typeface="Arial"/>
              <a:buChar char="•"/>
            </a:pPr>
            <a:endParaRPr lang="en-GB" sz="3200" dirty="0"/>
          </a:p>
          <a:p>
            <a:pPr marL="285750" indent="-285750">
              <a:buFont typeface="Arial"/>
              <a:buChar char="•"/>
            </a:pPr>
            <a:r>
              <a:rPr lang="en-GB" sz="3200" dirty="0"/>
              <a:t>It is a bespoke course which includes Functional English and The Princes Trust Personal Development and Employability Award.</a:t>
            </a:r>
          </a:p>
        </p:txBody>
      </p:sp>
    </p:spTree>
    <p:extLst>
      <p:ext uri="{BB962C8B-B14F-4D97-AF65-F5344CB8AC3E}">
        <p14:creationId xmlns:p14="http://schemas.microsoft.com/office/powerpoint/2010/main" val="117026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bburn Comprehensive School – The School Outfit">
            <a:extLst>
              <a:ext uri="{FF2B5EF4-FFF2-40B4-BE49-F238E27FC236}">
                <a16:creationId xmlns:a16="http://schemas.microsoft.com/office/drawing/2014/main" id="{14B3FF65-7FF6-8F45-79A2-C9C434506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344" y="5597978"/>
            <a:ext cx="882516" cy="10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91CA80-D847-E9DC-88AE-B57050DEABE3}"/>
              </a:ext>
            </a:extLst>
          </p:cNvPr>
          <p:cNvSpPr txBox="1"/>
          <p:nvPr/>
        </p:nvSpPr>
        <p:spPr>
          <a:xfrm>
            <a:off x="519813" y="283535"/>
            <a:ext cx="5954232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/>
              <a:t>Options choices</a:t>
            </a:r>
          </a:p>
          <a:p>
            <a:endParaRPr lang="en-GB" sz="3200" dirty="0"/>
          </a:p>
          <a:p>
            <a:r>
              <a:rPr lang="en-GB" sz="3200" dirty="0"/>
              <a:t>Art and Design </a:t>
            </a:r>
          </a:p>
          <a:p>
            <a:r>
              <a:rPr lang="en-GB" sz="3200" dirty="0"/>
              <a:t>Business Studies   </a:t>
            </a:r>
          </a:p>
          <a:p>
            <a:r>
              <a:rPr lang="en-GB" sz="3200" dirty="0"/>
              <a:t>Digital Information Technology </a:t>
            </a:r>
          </a:p>
          <a:p>
            <a:r>
              <a:rPr lang="en-GB" sz="3200" dirty="0"/>
              <a:t>Drama          </a:t>
            </a:r>
          </a:p>
          <a:p>
            <a:r>
              <a:rPr lang="en-GB" sz="3200" dirty="0"/>
              <a:t>Engineering         </a:t>
            </a:r>
          </a:p>
          <a:p>
            <a:r>
              <a:rPr lang="en-GB" sz="3200" dirty="0"/>
              <a:t>French    </a:t>
            </a:r>
          </a:p>
          <a:p>
            <a:r>
              <a:rPr lang="en-GB" sz="3200" dirty="0"/>
              <a:t>Geography    </a:t>
            </a:r>
          </a:p>
          <a:p>
            <a:r>
              <a:rPr lang="en-GB" sz="3200" dirty="0"/>
              <a:t>Hairdressing   </a:t>
            </a:r>
          </a:p>
          <a:p>
            <a:r>
              <a:rPr lang="en-GB" sz="3200" dirty="0"/>
              <a:t>Health and Social Care</a:t>
            </a:r>
          </a:p>
          <a:p>
            <a:endParaRPr lang="en-GB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55A5D1-DC57-3E5F-1F34-2F62BE131490}"/>
              </a:ext>
            </a:extLst>
          </p:cNvPr>
          <p:cNvSpPr txBox="1"/>
          <p:nvPr/>
        </p:nvSpPr>
        <p:spPr>
          <a:xfrm>
            <a:off x="6565699" y="-392891"/>
            <a:ext cx="4867349" cy="69865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3200" dirty="0"/>
          </a:p>
          <a:p>
            <a:r>
              <a:rPr lang="en-GB" sz="3200" dirty="0"/>
              <a:t>          History</a:t>
            </a:r>
          </a:p>
          <a:p>
            <a:r>
              <a:rPr lang="en-GB" sz="3200" dirty="0"/>
              <a:t>Hospitality and Catering        Media Studies</a:t>
            </a:r>
          </a:p>
          <a:p>
            <a:r>
              <a:rPr lang="en-GB" sz="3200" dirty="0"/>
              <a:t>Music        Photography</a:t>
            </a:r>
          </a:p>
          <a:p>
            <a:r>
              <a:rPr lang="en-GB" sz="3200" dirty="0"/>
              <a:t>PE</a:t>
            </a:r>
          </a:p>
          <a:p>
            <a:r>
              <a:rPr lang="en-GB" sz="3200" dirty="0"/>
              <a:t>Religious Education</a:t>
            </a:r>
          </a:p>
          <a:p>
            <a:r>
              <a:rPr lang="en-GB" sz="3200" dirty="0"/>
              <a:t>Spanish</a:t>
            </a:r>
          </a:p>
          <a:p>
            <a:r>
              <a:rPr lang="en-GB" sz="3200" dirty="0"/>
              <a:t>Textile Design</a:t>
            </a:r>
          </a:p>
          <a:p>
            <a:r>
              <a:rPr lang="en-GB" sz="3200" dirty="0"/>
              <a:t>Three-Dimensional Design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2546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501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Thompson</dc:creator>
  <cp:lastModifiedBy>Rebecca Pickard</cp:lastModifiedBy>
  <cp:revision>540</cp:revision>
  <dcterms:created xsi:type="dcterms:W3CDTF">2024-10-04T08:13:36Z</dcterms:created>
  <dcterms:modified xsi:type="dcterms:W3CDTF">2025-03-05T08:53:58Z</dcterms:modified>
</cp:coreProperties>
</file>