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4" r:id="rId5"/>
  </p:sldMasterIdLst>
  <p:notesMasterIdLst>
    <p:notesMasterId r:id="rId24"/>
  </p:notesMasterIdLst>
  <p:sldIdLst>
    <p:sldId id="256" r:id="rId6"/>
    <p:sldId id="259" r:id="rId7"/>
    <p:sldId id="261" r:id="rId8"/>
    <p:sldId id="285" r:id="rId9"/>
    <p:sldId id="280" r:id="rId10"/>
    <p:sldId id="292" r:id="rId11"/>
    <p:sldId id="293" r:id="rId12"/>
    <p:sldId id="294" r:id="rId13"/>
    <p:sldId id="295" r:id="rId14"/>
    <p:sldId id="296" r:id="rId15"/>
    <p:sldId id="284" r:id="rId16"/>
    <p:sldId id="286" r:id="rId17"/>
    <p:sldId id="288" r:id="rId18"/>
    <p:sldId id="289" r:id="rId19"/>
    <p:sldId id="290" r:id="rId20"/>
    <p:sldId id="283" r:id="rId21"/>
    <p:sldId id="291"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23BBC-3F9B-AD4F-B866-625D1D2B3893}" v="96" dt="2023-04-18T14:13:02.619"/>
    <p1510:client id="{9AD74C6E-6681-492F-9C9D-0696E4AECC84}" v="1" dt="2023-03-29T07:09:02.434"/>
    <p1510:client id="{B5E68F2D-C599-EAFF-EF6B-C2A40C1B3F2B}" v="101" dt="2023-04-18T14:30:36.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71"/>
  </p:normalViewPr>
  <p:slideViewPr>
    <p:cSldViewPr snapToGrid="0" snapToObjects="1">
      <p:cViewPr varScale="1">
        <p:scale>
          <a:sx n="108" d="100"/>
          <a:sy n="108"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Spark" userId="34924092-4cd7-43f4-9df2-4a0317068c54" providerId="ADAL" clId="{9AD74C6E-6681-492F-9C9D-0696E4AECC84}"/>
    <pc:docChg chg="delSld modSld">
      <pc:chgData name="Annette Spark" userId="34924092-4cd7-43f4-9df2-4a0317068c54" providerId="ADAL" clId="{9AD74C6E-6681-492F-9C9D-0696E4AECC84}" dt="2023-03-29T07:11:05.707" v="5" actId="47"/>
      <pc:docMkLst>
        <pc:docMk/>
      </pc:docMkLst>
      <pc:sldChg chg="addSp modSp mod">
        <pc:chgData name="Annette Spark" userId="34924092-4cd7-43f4-9df2-4a0317068c54" providerId="ADAL" clId="{9AD74C6E-6681-492F-9C9D-0696E4AECC84}" dt="2023-03-29T07:10:18.260" v="4" actId="207"/>
        <pc:sldMkLst>
          <pc:docMk/>
          <pc:sldMk cId="1001170159" sldId="256"/>
        </pc:sldMkLst>
        <pc:spChg chg="add mod">
          <ac:chgData name="Annette Spark" userId="34924092-4cd7-43f4-9df2-4a0317068c54" providerId="ADAL" clId="{9AD74C6E-6681-492F-9C9D-0696E4AECC84}" dt="2023-03-29T07:10:18.260" v="4" actId="207"/>
          <ac:spMkLst>
            <pc:docMk/>
            <pc:sldMk cId="1001170159" sldId="256"/>
            <ac:spMk id="2" creationId="{53B905B0-73A3-F6ED-B319-96C5C8CE1EC4}"/>
          </ac:spMkLst>
        </pc:spChg>
      </pc:sldChg>
      <pc:sldChg chg="del">
        <pc:chgData name="Annette Spark" userId="34924092-4cd7-43f4-9df2-4a0317068c54" providerId="ADAL" clId="{9AD74C6E-6681-492F-9C9D-0696E4AECC84}" dt="2023-03-29T07:11:05.707" v="5" actId="47"/>
        <pc:sldMkLst>
          <pc:docMk/>
          <pc:sldMk cId="731603269" sldId="262"/>
        </pc:sldMkLst>
      </pc:sldChg>
    </pc:docChg>
  </pc:docChgLst>
  <pc:docChgLst>
    <pc:chgData name="Annette Spark" userId="S::sparka@hebburn.net::34924092-4cd7-43f4-9df2-4a0317068c54" providerId="AD" clId="Web-{B5E68F2D-C599-EAFF-EF6B-C2A40C1B3F2B}"/>
    <pc:docChg chg="addSld delSld modSld">
      <pc:chgData name="Annette Spark" userId="S::sparka@hebburn.net::34924092-4cd7-43f4-9df2-4a0317068c54" providerId="AD" clId="Web-{B5E68F2D-C599-EAFF-EF6B-C2A40C1B3F2B}" dt="2023-04-18T14:30:36.124" v="64" actId="20577"/>
      <pc:docMkLst>
        <pc:docMk/>
      </pc:docMkLst>
      <pc:sldChg chg="new del">
        <pc:chgData name="Annette Spark" userId="S::sparka@hebburn.net::34924092-4cd7-43f4-9df2-4a0317068c54" providerId="AD" clId="Web-{B5E68F2D-C599-EAFF-EF6B-C2A40C1B3F2B}" dt="2023-04-18T14:17:02.612" v="1"/>
        <pc:sldMkLst>
          <pc:docMk/>
          <pc:sldMk cId="1549841463" sldId="297"/>
        </pc:sldMkLst>
      </pc:sldChg>
      <pc:sldChg chg="addSp delSp modSp add replId">
        <pc:chgData name="Annette Spark" userId="S::sparka@hebburn.net::34924092-4cd7-43f4-9df2-4a0317068c54" providerId="AD" clId="Web-{B5E68F2D-C599-EAFF-EF6B-C2A40C1B3F2B}" dt="2023-04-18T14:30:36.124" v="64" actId="20577"/>
        <pc:sldMkLst>
          <pc:docMk/>
          <pc:sldMk cId="2133813543" sldId="297"/>
        </pc:sldMkLst>
        <pc:spChg chg="del">
          <ac:chgData name="Annette Spark" userId="S::sparka@hebburn.net::34924092-4cd7-43f4-9df2-4a0317068c54" providerId="AD" clId="Web-{B5E68F2D-C599-EAFF-EF6B-C2A40C1B3F2B}" dt="2023-04-18T14:18:27.631" v="20"/>
          <ac:spMkLst>
            <pc:docMk/>
            <pc:sldMk cId="2133813543" sldId="297"/>
            <ac:spMk id="2" creationId="{54B88CC8-E59F-7894-E011-0CE601891A0B}"/>
          </ac:spMkLst>
        </pc:spChg>
        <pc:spChg chg="add mod">
          <ac:chgData name="Annette Spark" userId="S::sparka@hebburn.net::34924092-4cd7-43f4-9df2-4a0317068c54" providerId="AD" clId="Web-{B5E68F2D-C599-EAFF-EF6B-C2A40C1B3F2B}" dt="2023-04-18T14:30:36.124" v="64" actId="20577"/>
          <ac:spMkLst>
            <pc:docMk/>
            <pc:sldMk cId="2133813543" sldId="297"/>
            <ac:spMk id="3" creationId="{AF2BA1F0-F7AD-17F0-E080-DB46B32E2ABA}"/>
          </ac:spMkLst>
        </pc:spChg>
        <pc:spChg chg="mod">
          <ac:chgData name="Annette Spark" userId="S::sparka@hebburn.net::34924092-4cd7-43f4-9df2-4a0317068c54" providerId="AD" clId="Web-{B5E68F2D-C599-EAFF-EF6B-C2A40C1B3F2B}" dt="2023-04-18T14:20:14.869" v="42" actId="20577"/>
          <ac:spMkLst>
            <pc:docMk/>
            <pc:sldMk cId="2133813543" sldId="297"/>
            <ac:spMk id="5" creationId="{00000000-0000-0000-0000-000000000000}"/>
          </ac:spMkLst>
        </pc:spChg>
        <pc:spChg chg="del">
          <ac:chgData name="Annette Spark" userId="S::sparka@hebburn.net::34924092-4cd7-43f4-9df2-4a0317068c54" providerId="AD" clId="Web-{B5E68F2D-C599-EAFF-EF6B-C2A40C1B3F2B}" dt="2023-04-18T14:18:28.709" v="21"/>
          <ac:spMkLst>
            <pc:docMk/>
            <pc:sldMk cId="2133813543" sldId="297"/>
            <ac:spMk id="6" creationId="{5F0FA995-CEC5-57B0-0C37-2339526EF987}"/>
          </ac:spMkLst>
        </pc:spChg>
        <pc:spChg chg="del">
          <ac:chgData name="Annette Spark" userId="S::sparka@hebburn.net::34924092-4cd7-43f4-9df2-4a0317068c54" providerId="AD" clId="Web-{B5E68F2D-C599-EAFF-EF6B-C2A40C1B3F2B}" dt="2023-04-18T14:18:29.725" v="22"/>
          <ac:spMkLst>
            <pc:docMk/>
            <pc:sldMk cId="2133813543" sldId="297"/>
            <ac:spMk id="10" creationId="{3034DE49-6B1E-D3F1-8331-F469936AC6B6}"/>
          </ac:spMkLst>
        </pc:spChg>
        <pc:spChg chg="del">
          <ac:chgData name="Annette Spark" userId="S::sparka@hebburn.net::34924092-4cd7-43f4-9df2-4a0317068c54" providerId="AD" clId="Web-{B5E68F2D-C599-EAFF-EF6B-C2A40C1B3F2B}" dt="2023-04-18T14:18:30.912" v="23"/>
          <ac:spMkLst>
            <pc:docMk/>
            <pc:sldMk cId="2133813543" sldId="297"/>
            <ac:spMk id="11" creationId="{EA18965C-C38F-C226-B33F-02E26317C2A3}"/>
          </ac:spMkLst>
        </pc:spChg>
        <pc:spChg chg="del">
          <ac:chgData name="Annette Spark" userId="S::sparka@hebburn.net::34924092-4cd7-43f4-9df2-4a0317068c54" providerId="AD" clId="Web-{B5E68F2D-C599-EAFF-EF6B-C2A40C1B3F2B}" dt="2023-04-18T14:17:45.926" v="14"/>
          <ac:spMkLst>
            <pc:docMk/>
            <pc:sldMk cId="2133813543" sldId="297"/>
            <ac:spMk id="13" creationId="{30A59CAC-63B1-9394-220F-D5EDEDE47DB3}"/>
          </ac:spMkLst>
        </pc:spChg>
        <pc:spChg chg="del">
          <ac:chgData name="Annette Spark" userId="S::sparka@hebburn.net::34924092-4cd7-43f4-9df2-4a0317068c54" providerId="AD" clId="Web-{B5E68F2D-C599-EAFF-EF6B-C2A40C1B3F2B}" dt="2023-04-18T14:18:32.631" v="24"/>
          <ac:spMkLst>
            <pc:docMk/>
            <pc:sldMk cId="2133813543" sldId="297"/>
            <ac:spMk id="16" creationId="{76E2E8DC-32BC-A0A7-E6ED-47E79F8AA065}"/>
          </ac:spMkLst>
        </pc:spChg>
        <pc:spChg chg="del">
          <ac:chgData name="Annette Spark" userId="S::sparka@hebburn.net::34924092-4cd7-43f4-9df2-4a0317068c54" providerId="AD" clId="Web-{B5E68F2D-C599-EAFF-EF6B-C2A40C1B3F2B}" dt="2023-04-18T14:18:21.146" v="17"/>
          <ac:spMkLst>
            <pc:docMk/>
            <pc:sldMk cId="2133813543" sldId="297"/>
            <ac:spMk id="21" creationId="{D273086F-08D1-1FD9-D8F2-9B3821D79769}"/>
          </ac:spMkLst>
        </pc:spChg>
        <pc:spChg chg="del mod">
          <ac:chgData name="Annette Spark" userId="S::sparka@hebburn.net::34924092-4cd7-43f4-9df2-4a0317068c54" providerId="AD" clId="Web-{B5E68F2D-C599-EAFF-EF6B-C2A40C1B3F2B}" dt="2023-04-18T14:18:26.506" v="19"/>
          <ac:spMkLst>
            <pc:docMk/>
            <pc:sldMk cId="2133813543" sldId="297"/>
            <ac:spMk id="28" creationId="{CA4BAF38-1953-A461-5A76-8F4634397614}"/>
          </ac:spMkLst>
        </pc:spChg>
      </pc:sldChg>
      <pc:sldChg chg="addSp delSp add del replId">
        <pc:chgData name="Annette Spark" userId="S::sparka@hebburn.net::34924092-4cd7-43f4-9df2-4a0317068c54" providerId="AD" clId="Web-{B5E68F2D-C599-EAFF-EF6B-C2A40C1B3F2B}" dt="2023-04-18T14:18:52.132" v="29"/>
        <pc:sldMkLst>
          <pc:docMk/>
          <pc:sldMk cId="1776752928" sldId="298"/>
        </pc:sldMkLst>
        <pc:spChg chg="add del">
          <ac:chgData name="Annette Spark" userId="S::sparka@hebburn.net::34924092-4cd7-43f4-9df2-4a0317068c54" providerId="AD" clId="Web-{B5E68F2D-C599-EAFF-EF6B-C2A40C1B3F2B}" dt="2023-04-18T14:18:49.475" v="28"/>
          <ac:spMkLst>
            <pc:docMk/>
            <pc:sldMk cId="1776752928" sldId="298"/>
            <ac:spMk id="13" creationId="{30A59CAC-63B1-9394-220F-D5EDEDE47DB3}"/>
          </ac:spMkLst>
        </pc:spChg>
      </pc:sldChg>
    </pc:docChg>
  </pc:docChgLst>
  <pc:docChgLst>
    <pc:chgData name="Annette Spark" userId="S::sparka@hebburn.net::34924092-4cd7-43f4-9df2-4a0317068c54" providerId="AD" clId="Web-{1A123BBC-3F9B-AD4F-B866-625D1D2B3893}"/>
    <pc:docChg chg="addSld delSld modSld addMainMaster">
      <pc:chgData name="Annette Spark" userId="S::sparka@hebburn.net::34924092-4cd7-43f4-9df2-4a0317068c54" providerId="AD" clId="Web-{1A123BBC-3F9B-AD4F-B866-625D1D2B3893}" dt="2023-04-18T14:13:02.619" v="56" actId="20577"/>
      <pc:docMkLst>
        <pc:docMk/>
      </pc:docMkLst>
      <pc:sldChg chg="del">
        <pc:chgData name="Annette Spark" userId="S::sparka@hebburn.net::34924092-4cd7-43f4-9df2-4a0317068c54" providerId="AD" clId="Web-{1A123BBC-3F9B-AD4F-B866-625D1D2B3893}" dt="2023-04-18T14:05:48.106" v="6"/>
        <pc:sldMkLst>
          <pc:docMk/>
          <pc:sldMk cId="1880155917" sldId="287"/>
        </pc:sldMkLst>
      </pc:sldChg>
      <pc:sldChg chg="add">
        <pc:chgData name="Annette Spark" userId="S::sparka@hebburn.net::34924092-4cd7-43f4-9df2-4a0317068c54" providerId="AD" clId="Web-{1A123BBC-3F9B-AD4F-B866-625D1D2B3893}" dt="2023-04-18T14:02:39.116" v="0"/>
        <pc:sldMkLst>
          <pc:docMk/>
          <pc:sldMk cId="2383623649" sldId="292"/>
        </pc:sldMkLst>
      </pc:sldChg>
      <pc:sldChg chg="add">
        <pc:chgData name="Annette Spark" userId="S::sparka@hebburn.net::34924092-4cd7-43f4-9df2-4a0317068c54" providerId="AD" clId="Web-{1A123BBC-3F9B-AD4F-B866-625D1D2B3893}" dt="2023-04-18T14:03:30.914" v="1"/>
        <pc:sldMkLst>
          <pc:docMk/>
          <pc:sldMk cId="306758795" sldId="293"/>
        </pc:sldMkLst>
      </pc:sldChg>
      <pc:sldChg chg="add">
        <pc:chgData name="Annette Spark" userId="S::sparka@hebburn.net::34924092-4cd7-43f4-9df2-4a0317068c54" providerId="AD" clId="Web-{1A123BBC-3F9B-AD4F-B866-625D1D2B3893}" dt="2023-04-18T14:04:15.853" v="2"/>
        <pc:sldMkLst>
          <pc:docMk/>
          <pc:sldMk cId="1262645291" sldId="294"/>
        </pc:sldMkLst>
      </pc:sldChg>
      <pc:sldChg chg="add">
        <pc:chgData name="Annette Spark" userId="S::sparka@hebburn.net::34924092-4cd7-43f4-9df2-4a0317068c54" providerId="AD" clId="Web-{1A123BBC-3F9B-AD4F-B866-625D1D2B3893}" dt="2023-04-18T14:04:48.089" v="3"/>
        <pc:sldMkLst>
          <pc:docMk/>
          <pc:sldMk cId="47070096" sldId="295"/>
        </pc:sldMkLst>
      </pc:sldChg>
      <pc:sldChg chg="add del">
        <pc:chgData name="Annette Spark" userId="S::sparka@hebburn.net::34924092-4cd7-43f4-9df2-4a0317068c54" providerId="AD" clId="Web-{1A123BBC-3F9B-AD4F-B866-625D1D2B3893}" dt="2023-04-18T14:05:39.856" v="5"/>
        <pc:sldMkLst>
          <pc:docMk/>
          <pc:sldMk cId="484819802" sldId="296"/>
        </pc:sldMkLst>
      </pc:sldChg>
      <pc:sldChg chg="delSp modSp add replId">
        <pc:chgData name="Annette Spark" userId="S::sparka@hebburn.net::34924092-4cd7-43f4-9df2-4a0317068c54" providerId="AD" clId="Web-{1A123BBC-3F9B-AD4F-B866-625D1D2B3893}" dt="2023-04-18T14:13:02.619" v="56" actId="20577"/>
        <pc:sldMkLst>
          <pc:docMk/>
          <pc:sldMk cId="1613529740" sldId="296"/>
        </pc:sldMkLst>
        <pc:spChg chg="mod">
          <ac:chgData name="Annette Spark" userId="S::sparka@hebburn.net::34924092-4cd7-43f4-9df2-4a0317068c54" providerId="AD" clId="Web-{1A123BBC-3F9B-AD4F-B866-625D1D2B3893}" dt="2023-04-18T14:11:37.351" v="14" actId="20577"/>
          <ac:spMkLst>
            <pc:docMk/>
            <pc:sldMk cId="1613529740" sldId="296"/>
            <ac:spMk id="5" creationId="{00000000-0000-0000-0000-000000000000}"/>
          </ac:spMkLst>
        </pc:spChg>
        <pc:spChg chg="mod">
          <ac:chgData name="Annette Spark" userId="S::sparka@hebburn.net::34924092-4cd7-43f4-9df2-4a0317068c54" providerId="AD" clId="Web-{1A123BBC-3F9B-AD4F-B866-625D1D2B3893}" dt="2023-04-18T14:13:02.619" v="56" actId="20577"/>
          <ac:spMkLst>
            <pc:docMk/>
            <pc:sldMk cId="1613529740" sldId="296"/>
            <ac:spMk id="6" creationId="{00000000-0000-0000-0000-000000000000}"/>
          </ac:spMkLst>
        </pc:spChg>
        <pc:spChg chg="del">
          <ac:chgData name="Annette Spark" userId="S::sparka@hebburn.net::34924092-4cd7-43f4-9df2-4a0317068c54" providerId="AD" clId="Web-{1A123BBC-3F9B-AD4F-B866-625D1D2B3893}" dt="2023-04-18T14:11:46.226" v="19"/>
          <ac:spMkLst>
            <pc:docMk/>
            <pc:sldMk cId="1613529740" sldId="296"/>
            <ac:spMk id="9" creationId="{33DF315F-BE99-46F8-3959-675C81020636}"/>
          </ac:spMkLst>
        </pc:spChg>
        <pc:picChg chg="del">
          <ac:chgData name="Annette Spark" userId="S::sparka@hebburn.net::34924092-4cd7-43f4-9df2-4a0317068c54" providerId="AD" clId="Web-{1A123BBC-3F9B-AD4F-B866-625D1D2B3893}" dt="2023-04-18T14:11:45.180" v="18"/>
          <ac:picMkLst>
            <pc:docMk/>
            <pc:sldMk cId="1613529740" sldId="296"/>
            <ac:picMk id="3" creationId="{B710D50E-ECAD-E001-5785-83DBFF86979D}"/>
          </ac:picMkLst>
        </pc:picChg>
        <pc:picChg chg="del">
          <ac:chgData name="Annette Spark" userId="S::sparka@hebburn.net::34924092-4cd7-43f4-9df2-4a0317068c54" providerId="AD" clId="Web-{1A123BBC-3F9B-AD4F-B866-625D1D2B3893}" dt="2023-04-18T14:11:48.133" v="20"/>
          <ac:picMkLst>
            <pc:docMk/>
            <pc:sldMk cId="1613529740" sldId="296"/>
            <ac:picMk id="7" creationId="{369BBD2D-B05C-6439-B883-14237272E89B}"/>
          </ac:picMkLst>
        </pc:picChg>
      </pc:sldChg>
      <pc:sldMasterChg chg="add addSldLayout">
        <pc:chgData name="Annette Spark" userId="S::sparka@hebburn.net::34924092-4cd7-43f4-9df2-4a0317068c54" providerId="AD" clId="Web-{1A123BBC-3F9B-AD4F-B866-625D1D2B3893}" dt="2023-04-18T14:04:48.089" v="3"/>
        <pc:sldMasterMkLst>
          <pc:docMk/>
          <pc:sldMasterMk cId="3475347051" sldId="2147483734"/>
        </pc:sldMasterMkLst>
        <pc:sldLayoutChg chg="add">
          <pc:chgData name="Annette Spark" userId="S::sparka@hebburn.net::34924092-4cd7-43f4-9df2-4a0317068c54" providerId="AD" clId="Web-{1A123BBC-3F9B-AD4F-B866-625D1D2B3893}" dt="2023-04-18T14:02:39.116" v="0"/>
          <pc:sldLayoutMkLst>
            <pc:docMk/>
            <pc:sldMasterMk cId="3475347051" sldId="2147483734"/>
            <pc:sldLayoutMk cId="1962552393" sldId="2147483735"/>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301776427" sldId="2147483736"/>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2576968029" sldId="2147483737"/>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4026117309" sldId="2147483738"/>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706404717" sldId="2147483739"/>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937868073" sldId="2147483740"/>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168729849" sldId="2147483753"/>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4265162144" sldId="2147483754"/>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077357071" sldId="2147483755"/>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2203703807" sldId="2147483756"/>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483512528" sldId="2147483757"/>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4104335293" sldId="2147483758"/>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4292858866" sldId="2147483759"/>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3408127406" sldId="2147483760"/>
          </pc:sldLayoutMkLst>
        </pc:sldLayoutChg>
        <pc:sldLayoutChg chg="add">
          <pc:chgData name="Annette Spark" userId="S::sparka@hebburn.net::34924092-4cd7-43f4-9df2-4a0317068c54" providerId="AD" clId="Web-{1A123BBC-3F9B-AD4F-B866-625D1D2B3893}" dt="2023-04-18T14:02:39.116" v="0"/>
          <pc:sldLayoutMkLst>
            <pc:docMk/>
            <pc:sldMasterMk cId="3475347051" sldId="2147483734"/>
            <pc:sldLayoutMk cId="2619689225" sldId="2147483761"/>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2156921729" sldId="2147483769"/>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2019635197" sldId="2147483770"/>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3687494939" sldId="2147483771"/>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334084093" sldId="2147483772"/>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2723625702" sldId="2147483773"/>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195565904" sldId="2147483774"/>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3838110267" sldId="2147483775"/>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1506265801" sldId="2147483776"/>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2914517440" sldId="2147483777"/>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4242805488" sldId="2147483778"/>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1631140471" sldId="2147483779"/>
          </pc:sldLayoutMkLst>
        </pc:sldLayoutChg>
        <pc:sldLayoutChg chg="add">
          <pc:chgData name="Annette Spark" userId="S::sparka@hebburn.net::34924092-4cd7-43f4-9df2-4a0317068c54" providerId="AD" clId="Web-{1A123BBC-3F9B-AD4F-B866-625D1D2B3893}" dt="2023-04-18T14:04:48.089" v="3"/>
          <pc:sldLayoutMkLst>
            <pc:docMk/>
            <pc:sldMasterMk cId="3475347051" sldId="2147483734"/>
            <pc:sldLayoutMk cId="503589517" sldId="21474837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4B7C4-17F2-49A8-83F6-4E7D39625CBA}" type="datetimeFigureOut">
              <a:t>4/18/2023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131B1-D1A6-42B1-BE12-93CFB4B80699}" type="slidenum">
              <a:t>‹#›</a:t>
            </a:fld>
            <a:endParaRPr lang="en-GB"/>
          </a:p>
        </p:txBody>
      </p:sp>
    </p:spTree>
    <p:extLst>
      <p:ext uri="{BB962C8B-B14F-4D97-AF65-F5344CB8AC3E}">
        <p14:creationId xmlns:p14="http://schemas.microsoft.com/office/powerpoint/2010/main" val="98331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a:solidFill>
                  <a:schemeClr val="tx1"/>
                </a:solidFill>
                <a:effectLst/>
                <a:latin typeface="+mn-lt"/>
                <a:ea typeface="+mn-ea"/>
                <a:cs typeface="+mn-cs"/>
              </a:rPr>
              <a:t>But before we look at Higher and Degree apprenticeships specifically, it’s important to cover what an apprenticeship actually is. </a:t>
            </a:r>
          </a:p>
          <a:p>
            <a:pPr mar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 apprenticeship is a real job, with a real employer, where the apprentice will work full-time whilst also studying towards a qualification.</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you could be an apprentice working for Sky as a journalist, for example, whilst also studying and gaining a qualification in journalism.</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PAID A SALARY</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As it’s a real job, y</a:t>
            </a:r>
            <a:r>
              <a:rPr lang="en-GB" sz="1200" b="0" kern="1200" dirty="0">
                <a:solidFill>
                  <a:schemeClr val="tx1"/>
                </a:solidFill>
                <a:effectLst/>
                <a:latin typeface="+mn-lt"/>
                <a:ea typeface="+mn-ea"/>
                <a:cs typeface="+mn-cs"/>
              </a:rPr>
              <a:t>ou will earn a wage</a:t>
            </a:r>
            <a:r>
              <a:rPr lang="en-GB" sz="1200" b="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and it can be a really good salary too! </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salary of an apprentice can vary from employer to employer. Legally, an employer must pay an apprentice the National Minimum Wage for apprentices, which is currently £4.81 per hour. This is lower than the normal National Minimum Wage, but it recognises that some people will be going into their first job with little or no experience.</a:t>
            </a: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good news is that lots of employers</a:t>
            </a:r>
            <a:r>
              <a:rPr lang="en-GB" sz="1200" b="0" kern="1200" baseline="0" dirty="0">
                <a:solidFill>
                  <a:schemeClr val="tx1"/>
                </a:solidFill>
                <a:effectLst/>
                <a:latin typeface="+mn-lt"/>
                <a:ea typeface="+mn-ea"/>
                <a:cs typeface="+mn-cs"/>
              </a:rPr>
              <a:t> pay a lot more than the </a:t>
            </a:r>
            <a:r>
              <a:rPr lang="en-GB" sz="1200" b="0" kern="1200" dirty="0">
                <a:solidFill>
                  <a:schemeClr val="tx1"/>
                </a:solidFill>
                <a:effectLst/>
                <a:latin typeface="+mn-lt"/>
                <a:ea typeface="+mn-ea"/>
                <a:cs typeface="+mn-cs"/>
              </a:rPr>
              <a:t>National Minimum</a:t>
            </a:r>
            <a:r>
              <a:rPr lang="en-GB" sz="1200" b="0" kern="1200" baseline="0" dirty="0">
                <a:solidFill>
                  <a:schemeClr val="tx1"/>
                </a:solidFill>
                <a:effectLst/>
                <a:latin typeface="+mn-lt"/>
                <a:ea typeface="+mn-ea"/>
                <a:cs typeface="+mn-cs"/>
              </a:rPr>
              <a:t> Wage for apprentices, with some local employers offering starting salaries of </a:t>
            </a:r>
            <a:r>
              <a:rPr lang="en-GB" sz="1200" b="1" kern="1200" baseline="0" dirty="0">
                <a:solidFill>
                  <a:schemeClr val="tx1"/>
                </a:solidFill>
                <a:effectLst/>
                <a:latin typeface="+mn-lt"/>
                <a:ea typeface="+mn-ea"/>
                <a:cs typeface="+mn-cs"/>
              </a:rPr>
              <a:t>£</a:t>
            </a:r>
            <a:r>
              <a:rPr lang="en-GB" sz="1200" b="1" kern="1200" baseline="0" dirty="0" err="1">
                <a:solidFill>
                  <a:schemeClr val="tx1"/>
                </a:solidFill>
                <a:effectLst/>
                <a:latin typeface="+mn-lt"/>
                <a:ea typeface="+mn-ea"/>
                <a:cs typeface="+mn-cs"/>
              </a:rPr>
              <a:t>xx,xxx</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and other national employers even offering starting salaries over £15,000-£20,000. </a:t>
            </a:r>
            <a:r>
              <a:rPr lang="en-GB" sz="1200" b="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Presenter note: Please include local example you are aware of.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 have pulled together some local vacancy information which I will show you in a little while, so you can see some real examples of local and national apprenticeships available and see what types of salaries are being offered.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It’s</a:t>
            </a:r>
            <a:r>
              <a:rPr lang="en-GB" sz="1200" kern="1200" baseline="0" dirty="0">
                <a:solidFill>
                  <a:schemeClr val="tx1"/>
                </a:solidFill>
                <a:effectLst/>
                <a:latin typeface="+mn-lt"/>
                <a:ea typeface="+mn-ea"/>
                <a:cs typeface="+mn-cs"/>
              </a:rPr>
              <a:t> important </a:t>
            </a:r>
            <a:r>
              <a:rPr lang="en-GB" sz="1200" kern="1200" dirty="0">
                <a:solidFill>
                  <a:schemeClr val="tx1"/>
                </a:solidFill>
                <a:effectLst/>
                <a:latin typeface="+mn-lt"/>
                <a:ea typeface="+mn-ea"/>
                <a:cs typeface="+mn-cs"/>
              </a:rPr>
              <a:t>to remember that if you see an apprenticeship you’re interested in, don’t be put off by the pay if it’s low: there’s room for progression and working your way to the top of an organisation. </a:t>
            </a: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CONTRACT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will also get a contract of employment, holiday pay, annual leave etc – exactly the same as any other member of staff.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STUDY AND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apprentice will spend the majority of their time ‘on-the-job’ (doing their role), and a minimum of at least 6 hours per week ‘off-the-job’, which means studying or working towards their qualification.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This study element (off-the-job) would take place with a training provider, </a:t>
            </a:r>
            <a:r>
              <a:rPr lang="en-GB" sz="1200" kern="1200" baseline="0" dirty="0">
                <a:solidFill>
                  <a:schemeClr val="tx1"/>
                </a:solidFill>
                <a:effectLst/>
                <a:latin typeface="+mn-lt"/>
                <a:ea typeface="+mn-ea"/>
                <a:cs typeface="+mn-cs"/>
              </a:rPr>
              <a:t>who will help them to achieve the qualifications and make sure they complete their apprenticeship.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Training providers could be colleges, Universities or independent training provider organisations, who deliver the training/teaching element of the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also support the apprentice, helping an apprentice to gain </a:t>
            </a:r>
            <a:r>
              <a:rPr lang="en-GB" sz="1200" b="0" kern="1200" baseline="0" dirty="0">
                <a:solidFill>
                  <a:schemeClr val="tx1"/>
                </a:solidFill>
                <a:effectLst/>
                <a:latin typeface="+mn-lt"/>
                <a:ea typeface="+mn-ea"/>
                <a:cs typeface="+mn-cs"/>
              </a:rPr>
              <a:t>qualifications and </a:t>
            </a:r>
            <a:r>
              <a:rPr lang="en-GB" sz="1200" kern="1200" baseline="0" dirty="0">
                <a:solidFill>
                  <a:schemeClr val="tx1"/>
                </a:solidFill>
                <a:effectLst/>
                <a:latin typeface="+mn-lt"/>
                <a:ea typeface="+mn-ea"/>
                <a:cs typeface="+mn-cs"/>
              </a:rPr>
              <a:t>valuable new skills and </a:t>
            </a:r>
            <a:r>
              <a:rPr lang="en-GB" sz="1200" b="0"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As well as their time, employers also pay the fees of the apprentice’s training, showing their investment in the apprentices development.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TYPICALLY 1 – 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 apprenticeship typically takes 1 to 4 years to complete (sometimes up to 6 for some areas like a Solicitor). As a minimum, all apprenticeships must last for a minimum of 12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 total duration will depend on the delivery model that the employer selects (how the mixture of training and working is delivered), the level (which we will come onto explain) and the subject they are studying.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600+ STANDARDS and INTERMEDIATE – DEGREE LEVEL</a:t>
            </a: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There are more than 600 different apprenticeship standards covering many different levels of apprenticeships, from Level 2 (which is the equivalent of 5 GCSEs), all the way up to Level 7, which is the equivalent to masters level. So you can actually work your way towards gaining a degree or masters through an apprenticeship.</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We will discuss this more shortly.</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REAL JOB = RESPONSIBILITIES and NOT THE EASY OPTION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As I said before, it’s a real job and so it’s important to remember that apprenticeships aren’t the ‘easy option’.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Holding down a full time job and studying takes a certain skill and commitment, and it won’t be right for everyone.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05F26-C9CD-4BFE-BE5E-69BB28F828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94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Light" panose="020F0302020204030204" pitchFamily="34" charset="0"/>
                <a:ea typeface="Calibri" panose="020F0502020204030204" pitchFamily="34" charset="0"/>
              </a:rPr>
              <a:t>Each apprenticeship has a level which will falls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dirty="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dirty="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dirty="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marL="0" indent="0">
              <a:buFont typeface="Arial" panose="020B0604020202020204" pitchFamily="34" charset="0"/>
              <a:buNone/>
            </a:pPr>
            <a:endParaRPr lang="en-GB" sz="1800" dirty="0"/>
          </a:p>
          <a:p>
            <a:pPr marL="171913" indent="-171913" defTabSz="916869">
              <a:buFont typeface="Arial" panose="020B0604020202020204" pitchFamily="34" charset="0"/>
              <a:buChar char="•"/>
              <a:defRPr/>
            </a:pPr>
            <a:r>
              <a:rPr lang="en-GB" sz="1800" dirty="0"/>
              <a:t>You can now start an intermediate apprenticeship and work all the way up to achieving a degree or masters through the apprenticeship route.</a:t>
            </a:r>
          </a:p>
          <a:p>
            <a:pPr lvl="0"/>
            <a:endParaRPr lang="en-GB" sz="1800" dirty="0"/>
          </a:p>
          <a:p>
            <a:pPr marL="171913" indent="-171913">
              <a:buFont typeface="Arial" panose="020B0604020202020204" pitchFamily="34" charset="0"/>
              <a:buChar char="•"/>
            </a:pPr>
            <a:r>
              <a:rPr lang="en-GB" sz="1800" dirty="0"/>
              <a:t>Higher apprenticeships cover all levels from 4 through to 7</a:t>
            </a:r>
          </a:p>
          <a:p>
            <a:pPr marL="171913" indent="-171913">
              <a:buFont typeface="Arial" panose="020B0604020202020204" pitchFamily="34" charset="0"/>
              <a:buChar char="•"/>
            </a:pPr>
            <a:r>
              <a:rPr lang="en-GB" sz="1800" dirty="0"/>
              <a:t>Level 4, 5, 6 and 7 are equivalent to a Foundation Degree and above.</a:t>
            </a:r>
          </a:p>
          <a:p>
            <a:pPr lvl="0"/>
            <a:endParaRPr lang="en-GB" sz="1800" dirty="0"/>
          </a:p>
          <a:p>
            <a:pPr marL="171913" indent="-171913">
              <a:buFont typeface="Arial" panose="020B0604020202020204" pitchFamily="34" charset="0"/>
              <a:buChar char="•"/>
            </a:pPr>
            <a:r>
              <a:rPr lang="en-GB" sz="1800" dirty="0"/>
              <a:t>A degree apprenticeship contains a Level 6 or 7 Bachelors or Masters degree or equivalent level 6 or level 7 qualification.</a:t>
            </a:r>
          </a:p>
          <a:p>
            <a:pPr lvl="0"/>
            <a:endParaRPr lang="en-GB" sz="1800" dirty="0"/>
          </a:p>
          <a:p>
            <a:pPr marL="171450" lvl="0" indent="-171450">
              <a:buFont typeface="Arial" panose="020B0604020202020204" pitchFamily="34" charset="0"/>
              <a:buChar char="•"/>
            </a:pPr>
            <a:r>
              <a:rPr lang="en-GB" sz="1800" kern="1200" baseline="0" dirty="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8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800" kern="1200" baseline="0" dirty="0">
                <a:solidFill>
                  <a:schemeClr val="tx1"/>
                </a:solidFill>
                <a:effectLst/>
                <a:latin typeface="+mn-lt"/>
                <a:ea typeface="+mn-ea"/>
                <a:cs typeface="+mn-cs"/>
              </a:rPr>
              <a:t>It’s really important not to be held back by only looking for a particular level e.g. degree apprenticeships. Apprenticeships work a bit differently to school which can be confusing, as lots of students think that they should progress onto the next level, so if you leave after GCSEs you should do a Level 3 and if you finish after A Levels you should go for a degree apprenticeship, but this isn’t always the case.</a:t>
            </a:r>
          </a:p>
          <a:p>
            <a:pPr marL="171450" lvl="0" indent="-171450">
              <a:buFont typeface="Arial" panose="020B0604020202020204" pitchFamily="34" charset="0"/>
              <a:buChar char="•"/>
            </a:pPr>
            <a:endParaRPr lang="en-GB" sz="18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800" kern="1200" baseline="0" dirty="0">
                <a:solidFill>
                  <a:schemeClr val="tx1"/>
                </a:solidFill>
                <a:effectLst/>
                <a:latin typeface="+mn-lt"/>
                <a:ea typeface="+mn-ea"/>
                <a:cs typeface="+mn-cs"/>
              </a:rPr>
              <a:t>Depending on the sector and apprenticeship, it may be that you need to start at advanced or higher level and work your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8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800" kern="1200" baseline="0" dirty="0">
                <a:solidFill>
                  <a:schemeClr val="tx1"/>
                </a:solidFill>
                <a:effectLst/>
                <a:latin typeface="+mn-lt"/>
                <a:ea typeface="+mn-ea"/>
                <a:cs typeface="+mn-cs"/>
              </a:rPr>
              <a:t>Equally, you may be entering a completely new sector or industry that you haven’t studied or worked in before, and so may need to do a Level 2 or 3 to enter the world of work and get that understanding. </a:t>
            </a:r>
            <a:br>
              <a:rPr lang="en-GB" sz="1800" kern="1200" baseline="0" dirty="0">
                <a:solidFill>
                  <a:schemeClr val="tx1"/>
                </a:solidFill>
                <a:effectLst/>
                <a:latin typeface="+mn-lt"/>
                <a:ea typeface="+mn-ea"/>
                <a:cs typeface="+mn-cs"/>
              </a:rPr>
            </a:br>
            <a:r>
              <a:rPr lang="en-GB" sz="1800" kern="1200" baseline="0" dirty="0">
                <a:solidFill>
                  <a:schemeClr val="tx1"/>
                </a:solidFill>
                <a:effectLst/>
                <a:latin typeface="+mn-lt"/>
                <a:ea typeface="+mn-ea"/>
                <a:cs typeface="+mn-cs"/>
              </a:rPr>
              <a:t>Doing a job is completely different to getting a GCSE or A Level and that’s why it can be a bit confusing.</a:t>
            </a:r>
          </a:p>
          <a:p>
            <a:pPr lvl="0"/>
            <a:endParaRPr lang="en-GB" sz="18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800" kern="1200" dirty="0">
                <a:solidFill>
                  <a:schemeClr val="tx1"/>
                </a:solidFill>
                <a:effectLst/>
                <a:latin typeface="+mn-lt"/>
                <a:ea typeface="+mn-ea"/>
                <a:cs typeface="+mn-cs"/>
              </a:rPr>
              <a:t>It is very important to keep an open mind so that you can explore all of the opportunities available and have multiple options available when applying. </a:t>
            </a:r>
          </a:p>
          <a:p>
            <a:pPr lvl="0"/>
            <a:endParaRPr lang="en-GB" sz="1800" dirty="0"/>
          </a:p>
          <a:p>
            <a:pPr marL="171913" indent="-171913">
              <a:buFont typeface="Arial" panose="020B0604020202020204" pitchFamily="34" charset="0"/>
              <a:buChar char="•"/>
            </a:pPr>
            <a:r>
              <a:rPr lang="en-GB" sz="1800" dirty="0"/>
              <a:t>The duration of your apprenticeship will depend on a number of factors including the delivery model that your employer selects and which level of apprenticeship you are studying. </a:t>
            </a:r>
          </a:p>
          <a:p>
            <a:pPr marL="171913" indent="-171913">
              <a:buFont typeface="Arial" panose="020B0604020202020204" pitchFamily="34" charset="0"/>
              <a:buChar char="•"/>
            </a:pPr>
            <a:endParaRPr lang="en-GB" sz="1800" dirty="0"/>
          </a:p>
          <a:p>
            <a:pPr marL="171913" indent="-171913">
              <a:buFont typeface="Arial" panose="020B0604020202020204" pitchFamily="34" charset="0"/>
              <a:buChar char="•"/>
            </a:pPr>
            <a:r>
              <a:rPr lang="en-GB" sz="1800" dirty="0"/>
              <a:t>As a minimum, all apprenticeships must last for a minimum of 12 months.</a:t>
            </a:r>
          </a:p>
          <a:p>
            <a:pPr marL="171913" indent="-171913">
              <a:buFont typeface="Arial" panose="020B0604020202020204" pitchFamily="34" charset="0"/>
              <a:buChar char="•"/>
            </a:pPr>
            <a:endParaRPr lang="en-GB" sz="1800" dirty="0"/>
          </a:p>
          <a:p>
            <a:pPr marL="171913" indent="-171913">
              <a:buFont typeface="Arial" panose="020B0604020202020204" pitchFamily="34" charset="0"/>
              <a:buChar char="•"/>
            </a:pPr>
            <a:r>
              <a:rPr lang="en-GB" sz="1800" dirty="0"/>
              <a:t>Higher and Degree apprenticeships are more likely to last for 3 to 5 years. Some degree apprenticeships actually last for 6 years.</a:t>
            </a:r>
          </a:p>
          <a:p>
            <a:pPr lvl="0"/>
            <a:endParaRPr lang="en-GB" sz="1800" dirty="0"/>
          </a:p>
          <a:p>
            <a:pPr lvl="0"/>
            <a:endParaRPr lang="en-GB"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05F26-C9CD-4BFE-BE5E-69BB28F828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1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a:solidFill>
                  <a:schemeClr val="tx1"/>
                </a:solidFill>
                <a:effectLst/>
                <a:latin typeface="+mn-lt"/>
                <a:ea typeface="+mn-ea"/>
                <a:cs typeface="+mn-cs"/>
              </a:rPr>
              <a:t>Presenter notes: Please add in some local opportunities to the slide above (a mixture of traditional and non-traditional job titles) to also bring the range of the local offer and facilitate discussions below.</a:t>
            </a:r>
          </a:p>
          <a:p>
            <a:pPr marL="171450" indent="-171450">
              <a:buFont typeface="Arial" panose="020B0604020202020204" pitchFamily="34" charset="0"/>
              <a:buChar char="•"/>
            </a:pPr>
            <a:endParaRPr lang="en-GB" sz="1200" b="0" kern="1200" baseline="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a:solidFill>
                  <a:schemeClr val="tx1"/>
                </a:solidFill>
                <a:effectLst/>
                <a:latin typeface="+mn-lt"/>
                <a:ea typeface="+mn-ea"/>
                <a:cs typeface="+mn-cs"/>
              </a:rPr>
              <a:t>We’re now going to take a look at the different job roles available through an apprenticeship and w</a:t>
            </a:r>
            <a:r>
              <a:rPr lang="en-GB" sz="1200" kern="1200" baseline="0">
                <a:solidFill>
                  <a:schemeClr val="tx1"/>
                </a:solidFill>
                <a:effectLst/>
                <a:latin typeface="+mn-lt"/>
                <a:ea typeface="+mn-ea"/>
                <a:cs typeface="+mn-cs"/>
              </a:rPr>
              <a:t>hen we talk about apprenticeships, people often start to think of Plumbing, Electrical and some of the other construction trades. </a:t>
            </a:r>
            <a:r>
              <a:rPr lang="en-GB" altLang="en-US" sz="1200" baseline="0"/>
              <a:t>There are many brilliant apprenticeships in these areas, but there are also hundreds of new apprenticeships in exciting areas that you might not know exist. </a:t>
            </a:r>
          </a:p>
          <a:p>
            <a:pPr marL="171450" indent="-171450">
              <a:buFont typeface="Arial" panose="020B0604020202020204" pitchFamily="34" charset="0"/>
              <a:buChar char="•"/>
            </a:pPr>
            <a:endParaRPr lang="en-GB" altLang="en-US" sz="1200"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a:solidFill>
                  <a:schemeClr val="tx1"/>
                </a:solidFill>
                <a:effectLst/>
                <a:latin typeface="+mn-lt"/>
                <a:ea typeface="+mn-ea"/>
                <a:cs typeface="+mn-cs"/>
              </a:rPr>
              <a:t>Suggested interactivity: Ask the audience ‘does anyone know of any apprenticeships that they might expect to see on this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a:solidFill>
                  <a:schemeClr val="tx1"/>
                </a:solidFill>
                <a:effectLst/>
                <a:latin typeface="+mn-lt"/>
                <a:ea typeface="+mn-ea"/>
                <a:cs typeface="+mn-cs"/>
              </a:rPr>
              <a:t>Once completed, click on for the image.</a:t>
            </a:r>
          </a:p>
          <a:p>
            <a:pPr marL="0" indent="0">
              <a:buFont typeface="Arial" panose="020B0604020202020204" pitchFamily="34" charset="0"/>
              <a:buNone/>
            </a:pPr>
            <a:endParaRPr lang="en-GB" altLang="en-US" sz="1200" baseline="0"/>
          </a:p>
          <a:p>
            <a:pPr marL="171450" indent="-171450">
              <a:buFont typeface="Arial" panose="020B0604020202020204" pitchFamily="34" charset="0"/>
              <a:buChar char="•"/>
            </a:pPr>
            <a:r>
              <a:rPr lang="en-GB" sz="1200" kern="1200" baseline="0">
                <a:solidFill>
                  <a:schemeClr val="tx1"/>
                </a:solidFill>
                <a:effectLst/>
                <a:latin typeface="+mn-lt"/>
                <a:ea typeface="+mn-ea"/>
                <a:cs typeface="+mn-cs"/>
              </a:rPr>
              <a:t>The range of apprenticeship job roles out there is amazing.</a:t>
            </a:r>
          </a:p>
          <a:p>
            <a:pPr marL="171450" indent="-171450">
              <a:buFont typeface="Arial" panose="020B0604020202020204" pitchFamily="34" charset="0"/>
              <a:buChar char="•"/>
            </a:pPr>
            <a:endParaRPr lang="en-GB" sz="1200" kern="1200" baseline="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GB" altLang="en-US" sz="1200" baseline="0"/>
              <a:t>This slide gives you an idea of the huge range of apprenticeships available </a:t>
            </a:r>
            <a:r>
              <a:rPr lang="en-GB" altLang="en-US" sz="1200" b="0" baseline="0"/>
              <a:t>and this is just a taster – there are now over 600+ different apprenticeship standards available, resulting in over 1,500+ different job roles. </a:t>
            </a:r>
          </a:p>
          <a:p>
            <a:pPr eaLnBrk="1" hangingPunct="1">
              <a:spcBef>
                <a:spcPct val="0"/>
              </a:spcBef>
            </a:pPr>
            <a:endParaRPr lang="en-GB" altLang="en-US" sz="1200" b="1" baseline="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a:t>You could start an apprenticeship in hundreds of occupational areas. Some will amaze you!</a:t>
            </a:r>
          </a:p>
          <a:p>
            <a:pPr eaLnBrk="1" hangingPunct="1">
              <a:spcBef>
                <a:spcPct val="0"/>
              </a:spcBef>
            </a:pPr>
            <a:endParaRPr lang="en-GB" altLang="en-US" sz="1200" baseline="0"/>
          </a:p>
          <a:p>
            <a:pPr eaLnBrk="1" hangingPunct="1">
              <a:spcBef>
                <a:spcPct val="0"/>
              </a:spcBef>
            </a:pPr>
            <a:r>
              <a:rPr lang="en-GB" altLang="en-US" sz="1200" b="1" baseline="0"/>
              <a:t>Suggested interactivity: Depending on the time available…</a:t>
            </a:r>
          </a:p>
          <a:p>
            <a:pPr eaLnBrk="1" hangingPunct="1">
              <a:spcBef>
                <a:spcPct val="0"/>
              </a:spcBef>
            </a:pPr>
            <a:r>
              <a:rPr lang="en-GB" altLang="en-US" sz="1200" b="1" baseline="0"/>
              <a:t>Activity idea: Pick out a few of the job roles to discuss – will depend on the audience.</a:t>
            </a:r>
          </a:p>
          <a:p>
            <a:pPr eaLnBrk="1" hangingPunct="1">
              <a:spcBef>
                <a:spcPct val="0"/>
              </a:spcBef>
            </a:pPr>
            <a:r>
              <a:rPr lang="en-GB" altLang="en-US" sz="1200" b="1" baseline="0"/>
              <a:t>Activity idea: Can anyone spot an apprenticeship on the screen that has surprised them?</a:t>
            </a:r>
          </a:p>
          <a:p>
            <a:pPr eaLnBrk="1" hangingPunct="1">
              <a:spcBef>
                <a:spcPct val="0"/>
              </a:spcBef>
            </a:pPr>
            <a:r>
              <a:rPr lang="en-GB" altLang="en-US" sz="1200" b="1" baseline="0"/>
              <a:t>Activity idea: Does anyone know someone who is doing an interesting apprenticeship? </a:t>
            </a:r>
          </a:p>
          <a:p>
            <a:endParaRPr lang="en-GB"/>
          </a:p>
        </p:txBody>
      </p:sp>
      <p:sp>
        <p:nvSpPr>
          <p:cNvPr id="4" name="Slide Number Placeholder 3"/>
          <p:cNvSpPr>
            <a:spLocks noGrp="1"/>
          </p:cNvSpPr>
          <p:nvPr>
            <p:ph type="sldNum" sz="quarter" idx="5"/>
          </p:nvPr>
        </p:nvSpPr>
        <p:spPr/>
        <p:txBody>
          <a:bodyPr/>
          <a:lstStyle/>
          <a:p>
            <a:fld id="{CD605F26-C9CD-4BFE-BE5E-69BB28F82833}" type="slidenum">
              <a:rPr lang="en-GB" smtClean="0"/>
              <a:t>8</a:t>
            </a:fld>
            <a:endParaRPr lang="en-GB"/>
          </a:p>
        </p:txBody>
      </p:sp>
    </p:spTree>
    <p:extLst>
      <p:ext uri="{BB962C8B-B14F-4D97-AF65-F5344CB8AC3E}">
        <p14:creationId xmlns:p14="http://schemas.microsoft.com/office/powerpoint/2010/main" val="329066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Please update this slide with local companies if you feel that the logos are not representative of your area. Please include small and large organisations. </a:t>
            </a:r>
          </a:p>
          <a:p>
            <a:endParaRPr lang="en-GB" sz="1200" dirty="0"/>
          </a:p>
          <a:p>
            <a:pPr marL="171450" indent="-171450">
              <a:buFont typeface="Arial" panose="020B0604020202020204" pitchFamily="34" charset="0"/>
              <a:buChar char="•"/>
            </a:pPr>
            <a:r>
              <a:rPr lang="en-GB" sz="1200" dirty="0"/>
              <a:t>Equally, the range of employers offering apprenticeships is incredible.</a:t>
            </a:r>
          </a:p>
          <a:p>
            <a:endParaRPr lang="en-GB" sz="1200" dirty="0"/>
          </a:p>
          <a:p>
            <a:pPr marL="171450" indent="-171450">
              <a:buFont typeface="Arial" panose="020B0604020202020204" pitchFamily="34" charset="0"/>
              <a:buChar char="•"/>
            </a:pPr>
            <a:r>
              <a:rPr lang="en-GB" sz="1200" dirty="0"/>
              <a:t>This slide shows you some really familiar logos of big companies in England who all recruit apprentices.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Some of these employers may not be recruiting currently, but you will be able to track their recruitment updates on their websites or social media.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Around 50% of apprenticeships started are with large companies like this, but 50% will be with smaller local companies.</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a:t>
            </a:r>
            <a:r>
              <a:rPr lang="en-GB" sz="1200" b="1" kern="1200" dirty="0">
                <a:solidFill>
                  <a:schemeClr val="tx1"/>
                </a:solidFill>
                <a:effectLst/>
                <a:latin typeface="+mn-lt"/>
                <a:ea typeface="+mn-ea"/>
                <a:cs typeface="+mn-cs"/>
              </a:rPr>
              <a:t>Please include an example of a local company in the town that you are delivering in.</a:t>
            </a:r>
            <a:br>
              <a:rPr lang="en-GB" sz="1200" b="1" kern="1200" dirty="0">
                <a:solidFill>
                  <a:schemeClr val="tx1"/>
                </a:solidFill>
                <a:effectLst/>
                <a:latin typeface="+mn-lt"/>
                <a:ea typeface="+mn-ea"/>
                <a:cs typeface="+mn-cs"/>
              </a:rPr>
            </a:br>
            <a:r>
              <a:rPr lang="en-GB" sz="1200" b="1" dirty="0"/>
              <a:t>An example of a small local company is…X who employs apprentices in job roles like X and X etc.</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05F26-C9CD-4BFE-BE5E-69BB28F828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BC165D-18FF-284E-A478-0CE7E931D5E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3005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165D-18FF-284E-A478-0CE7E931D5E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48761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165D-18FF-284E-A478-0CE7E931D5E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56673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55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177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hasCustomPrompt="1"/>
          </p:nvPr>
        </p:nvSpPr>
        <p:spPr/>
        <p:txBody>
          <a:bodyPr/>
          <a:lstStyle/>
          <a:p>
            <a:pPr lvl="0"/>
            <a:r>
              <a:rPr lang="en-US" dirty="0" err="1"/>
              <a:t>Cick</a:t>
            </a:r>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576968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02611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40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93786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15692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0196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165D-18FF-284E-A478-0CE7E931D5E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210116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687494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34084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72362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95565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83811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506265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914517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24280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63114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50358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BC165D-18FF-284E-A478-0CE7E931D5E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1070189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4CBC-6445-4603-8764-AB399835E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45E43-BCDF-433B-B286-A285B4AAD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ED814-CF6E-4DB0-8E86-B09F469CB2D8}"/>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5" name="Footer Placeholder 4">
            <a:extLst>
              <a:ext uri="{FF2B5EF4-FFF2-40B4-BE49-F238E27FC236}">
                <a16:creationId xmlns:a16="http://schemas.microsoft.com/office/drawing/2014/main" id="{A46BC2B2-12F3-477A-A3F0-C8FE4C3BA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541D-CE02-4BB6-ABF4-AA745970EF8F}"/>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16872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E5C6-3AB3-40AA-B16B-4DF4C75B07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9166B-90C3-4154-A2F9-9B7E17336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AF0AD1-523B-445B-8F14-C6EA5F8E3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80E6C-CD45-4B5F-B710-C9BA44921853}"/>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6" name="Footer Placeholder 5">
            <a:extLst>
              <a:ext uri="{FF2B5EF4-FFF2-40B4-BE49-F238E27FC236}">
                <a16:creationId xmlns:a16="http://schemas.microsoft.com/office/drawing/2014/main" id="{51111EED-A488-4008-9F15-D9E760A018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BF67D-8159-4B43-B558-A66463F92878}"/>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4265162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A65-310F-4161-8413-24972A53B6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353EFB-9980-424F-8960-4F664D21B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2426-BA93-4A93-B097-F5C8310F6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605E5D-480A-4CEF-8260-B89470FBA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90812-A355-4344-9A51-DDCE58FB4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9142F-40C0-4AF5-B625-7DE9B8329876}"/>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8" name="Footer Placeholder 7">
            <a:extLst>
              <a:ext uri="{FF2B5EF4-FFF2-40B4-BE49-F238E27FC236}">
                <a16:creationId xmlns:a16="http://schemas.microsoft.com/office/drawing/2014/main" id="{F926B2C2-A6F6-4FB6-AF5E-E2B1F41869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E6878E-7C73-47F8-B50A-5DD5FD656007}"/>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07735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C05C-5037-4792-9E04-76CFE39B5E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EB85A-18AD-4099-AC57-703C2F2CF773}"/>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4" name="Footer Placeholder 3">
            <a:extLst>
              <a:ext uri="{FF2B5EF4-FFF2-40B4-BE49-F238E27FC236}">
                <a16:creationId xmlns:a16="http://schemas.microsoft.com/office/drawing/2014/main" id="{B28F4DD3-A99B-499A-9906-A18089DC32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F7C0E-7157-4FA0-935F-5049E1C9CBFC}"/>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203703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44472-71FF-4BED-B314-858B111ACC6E}"/>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3" name="Footer Placeholder 2">
            <a:extLst>
              <a:ext uri="{FF2B5EF4-FFF2-40B4-BE49-F238E27FC236}">
                <a16:creationId xmlns:a16="http://schemas.microsoft.com/office/drawing/2014/main" id="{F93A8059-3976-4285-B3F0-74BB6056EB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18E0F4-C0E8-43C6-88D9-BB214C3EFD05}"/>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48351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794C-916C-4210-87CC-119A4EFEC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57E337-092A-480D-9BAD-F801F5795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EC51FB-0A63-452A-AD4F-17AC09BAA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AA512-C016-44FE-8A8F-61AFCBFF85A6}"/>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6" name="Footer Placeholder 5">
            <a:extLst>
              <a:ext uri="{FF2B5EF4-FFF2-40B4-BE49-F238E27FC236}">
                <a16:creationId xmlns:a16="http://schemas.microsoft.com/office/drawing/2014/main" id="{6F6ED0FC-CCF2-497F-8F7D-07AE4B40C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F4788-BFF5-433A-A2BE-995DB9482753}"/>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41043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976-3835-458F-A231-BE234BCAD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994C0-2DF5-4C96-A427-59208CD68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9F01E4-BF85-43EA-874D-3335A93A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64ABA-D3E4-4523-86FD-0AD0D91D4D4C}"/>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6" name="Footer Placeholder 5">
            <a:extLst>
              <a:ext uri="{FF2B5EF4-FFF2-40B4-BE49-F238E27FC236}">
                <a16:creationId xmlns:a16="http://schemas.microsoft.com/office/drawing/2014/main" id="{4172537E-AE53-4918-A445-E36C87D15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BAA24-24F2-43D9-8EF4-5875B081EA70}"/>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4292858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CF63-A471-4527-907A-81B120BAD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535EC-7C76-4AFC-BAA1-C7365B29E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B1988-2B96-45F0-9729-A3C445D58BE3}"/>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5" name="Footer Placeholder 4">
            <a:extLst>
              <a:ext uri="{FF2B5EF4-FFF2-40B4-BE49-F238E27FC236}">
                <a16:creationId xmlns:a16="http://schemas.microsoft.com/office/drawing/2014/main" id="{0A96BD52-FB2E-441F-A1BE-7AA40092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AEA9D-9694-45D3-BC70-E6BC62464B94}"/>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408127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1BC92-60A1-47CB-8A22-DB754A9E71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05E8BA-ED59-4C78-AD55-299AB3187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3C83C-4CDD-4684-8295-A2F420A69589}"/>
              </a:ext>
            </a:extLst>
          </p:cNvPr>
          <p:cNvSpPr>
            <a:spLocks noGrp="1"/>
          </p:cNvSpPr>
          <p:nvPr>
            <p:ph type="dt" sz="half" idx="10"/>
          </p:nvPr>
        </p:nvSpPr>
        <p:spPr/>
        <p:txBody>
          <a:bodyPr/>
          <a:lstStyle/>
          <a:p>
            <a:fld id="{11319E68-BE0E-4D07-A4D2-4EDB61D7812F}" type="datetimeFigureOut">
              <a:rPr lang="en-GB" smtClean="0"/>
              <a:t>18/04/2023</a:t>
            </a:fld>
            <a:endParaRPr lang="en-GB"/>
          </a:p>
        </p:txBody>
      </p:sp>
      <p:sp>
        <p:nvSpPr>
          <p:cNvPr id="5" name="Footer Placeholder 4">
            <a:extLst>
              <a:ext uri="{FF2B5EF4-FFF2-40B4-BE49-F238E27FC236}">
                <a16:creationId xmlns:a16="http://schemas.microsoft.com/office/drawing/2014/main" id="{19D0CA4F-EFFD-41ED-BBEA-3EC7870FF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9A1D8-A0B0-4BEA-8A04-AEFB78A86A01}"/>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6196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BC165D-18FF-284E-A478-0CE7E931D5E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150721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BC165D-18FF-284E-A478-0CE7E931D5E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4434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BC165D-18FF-284E-A478-0CE7E931D5E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14886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C165D-18FF-284E-A478-0CE7E931D5E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19123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C165D-18FF-284E-A478-0CE7E931D5E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148615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C165D-18FF-284E-A478-0CE7E931D5E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FEF2-569A-5C4B-A376-AD7781689497}" type="slidenum">
              <a:rPr lang="en-US" smtClean="0"/>
              <a:t>‹#›</a:t>
            </a:fld>
            <a:endParaRPr lang="en-US"/>
          </a:p>
        </p:txBody>
      </p:sp>
    </p:spTree>
    <p:extLst>
      <p:ext uri="{BB962C8B-B14F-4D97-AF65-F5344CB8AC3E}">
        <p14:creationId xmlns:p14="http://schemas.microsoft.com/office/powerpoint/2010/main" val="36903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C165D-18FF-284E-A478-0CE7E931D5E4}" type="datetimeFigureOut">
              <a:rPr lang="en-US" smtClean="0"/>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FEF2-569A-5C4B-A376-AD7781689497}" type="slidenum">
              <a:rPr lang="en-US" smtClean="0"/>
              <a:t>‹#›</a:t>
            </a:fld>
            <a:endParaRPr lang="en-US"/>
          </a:p>
        </p:txBody>
      </p:sp>
      <p:sp>
        <p:nvSpPr>
          <p:cNvPr id="8" name="TextBox 7">
            <a:extLst>
              <a:ext uri="{FF2B5EF4-FFF2-40B4-BE49-F238E27FC236}">
                <a16:creationId xmlns:a16="http://schemas.microsoft.com/office/drawing/2014/main" id="{5DA89CDC-64DC-85C1-D3F5-D7992BCC1410}"/>
              </a:ext>
            </a:extLst>
          </p:cNvPr>
          <p:cNvSpPr txBox="1"/>
          <p:nvPr>
            <p:extLst>
              <p:ext uri="{1162E1C5-73C7-4A58-AE30-91384D911F3F}">
                <p184:classification xmlns:p184="http://schemas.microsoft.com/office/powerpoint/2018/4/main" val="ftr"/>
              </p:ext>
            </p:extLst>
          </p:nvPr>
        </p:nvSpPr>
        <p:spPr>
          <a:xfrm>
            <a:off x="0" y="6705600"/>
            <a:ext cx="10842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NON-CONFIDENTIAL</a:t>
            </a:r>
          </a:p>
        </p:txBody>
      </p:sp>
    </p:spTree>
    <p:extLst>
      <p:ext uri="{BB962C8B-B14F-4D97-AF65-F5344CB8AC3E}">
        <p14:creationId xmlns:p14="http://schemas.microsoft.com/office/powerpoint/2010/main" val="49552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5A572-B935-4042-8FFC-9DB9189EC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32C5E-2E62-474D-912A-C763034CD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6EA46-06C3-4857-85A2-53383FE5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19E68-BE0E-4D07-A4D2-4EDB61D7812F}" type="datetimeFigureOut">
              <a:rPr lang="en-GB" smtClean="0"/>
              <a:t>18/04/2023</a:t>
            </a:fld>
            <a:endParaRPr lang="en-GB"/>
          </a:p>
        </p:txBody>
      </p:sp>
      <p:sp>
        <p:nvSpPr>
          <p:cNvPr id="5" name="Footer Placeholder 4">
            <a:extLst>
              <a:ext uri="{FF2B5EF4-FFF2-40B4-BE49-F238E27FC236}">
                <a16:creationId xmlns:a16="http://schemas.microsoft.com/office/drawing/2014/main" id="{5AEB1782-055F-489E-911A-23F530B2B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D92ED-90AF-42D1-874A-F8CA2309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857F-8411-4508-9581-B90F0CC1D212}" type="slidenum">
              <a:rPr lang="en-GB" smtClean="0"/>
              <a:t>‹#›</a:t>
            </a:fld>
            <a:endParaRPr lang="en-GB"/>
          </a:p>
        </p:txBody>
      </p:sp>
    </p:spTree>
    <p:extLst>
      <p:ext uri="{BB962C8B-B14F-4D97-AF65-F5344CB8AC3E}">
        <p14:creationId xmlns:p14="http://schemas.microsoft.com/office/powerpoint/2010/main" val="34753470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rua65bHjMw"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harton-tc.co.uk/sixth-form/" TargetMode="External"/><Relationship Id="rId3" Type="http://schemas.openxmlformats.org/officeDocument/2006/relationships/hyperlink" Target="https://www.gateshead.ac.uk/subjects" TargetMode="External"/><Relationship Id="rId7" Type="http://schemas.openxmlformats.org/officeDocument/2006/relationships/hyperlink" Target="https://sunderlandcollege.ac.uk/" TargetMode="External"/><Relationship Id="rId12" Type="http://schemas.openxmlformats.org/officeDocument/2006/relationships/hyperlink" Target="https://www.gov.uk/further-education-skills/apprenticeships"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www.tynemet.ac.uk/" TargetMode="External"/><Relationship Id="rId11" Type="http://schemas.openxmlformats.org/officeDocument/2006/relationships/hyperlink" Target="https://www.newcastlesixthformcollege.ac.uk/" TargetMode="External"/><Relationship Id="rId5" Type="http://schemas.openxmlformats.org/officeDocument/2006/relationships/hyperlink" Target="http://www.stc.ac.uk/" TargetMode="External"/><Relationship Id="rId10" Type="http://schemas.openxmlformats.org/officeDocument/2006/relationships/hyperlink" Target="https://www.whitburncofeacademy.org/sixth-form.html" TargetMode="External"/><Relationship Id="rId4" Type="http://schemas.openxmlformats.org/officeDocument/2006/relationships/hyperlink" Target="http://www.ncl-coll.ac.uk/" TargetMode="External"/><Relationship Id="rId9" Type="http://schemas.openxmlformats.org/officeDocument/2006/relationships/hyperlink" Target="https://www.stjosephs.uk.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239" cy="6858000"/>
          </a:xfrm>
          <a:prstGeom prst="rect">
            <a:avLst/>
          </a:prstGeom>
        </p:spPr>
      </p:pic>
      <p:sp>
        <p:nvSpPr>
          <p:cNvPr id="5" name="TextBox 4"/>
          <p:cNvSpPr txBox="1"/>
          <p:nvPr/>
        </p:nvSpPr>
        <p:spPr>
          <a:xfrm>
            <a:off x="667165" y="656341"/>
            <a:ext cx="8295766" cy="3970318"/>
          </a:xfrm>
          <a:prstGeom prst="rect">
            <a:avLst/>
          </a:prstGeom>
          <a:noFill/>
        </p:spPr>
        <p:txBody>
          <a:bodyPr wrap="square" rtlCol="0">
            <a:spAutoFit/>
          </a:bodyPr>
          <a:lstStyle/>
          <a:p>
            <a:r>
              <a:rPr lang="en-US" sz="6000" b="1" dirty="0">
                <a:solidFill>
                  <a:schemeClr val="bg1"/>
                </a:solidFill>
                <a:latin typeface="Helvetica" charset="0"/>
                <a:ea typeface="Helvetica" charset="0"/>
                <a:cs typeface="Helvetica" charset="0"/>
              </a:rPr>
              <a:t>Vocational vs Academic </a:t>
            </a:r>
          </a:p>
          <a:p>
            <a:endParaRPr lang="en-US" sz="6000" b="1" dirty="0">
              <a:solidFill>
                <a:schemeClr val="bg1"/>
              </a:solidFill>
              <a:latin typeface="Helvetica" charset="0"/>
              <a:ea typeface="Helvetica" charset="0"/>
              <a:cs typeface="Helvetica" charset="0"/>
            </a:endParaRPr>
          </a:p>
          <a:p>
            <a:r>
              <a:rPr lang="en-US" sz="3600" b="1" dirty="0">
                <a:solidFill>
                  <a:schemeClr val="bg1"/>
                </a:solidFill>
                <a:latin typeface="Helvetica" charset="0"/>
                <a:ea typeface="Helvetica" charset="0"/>
                <a:cs typeface="Helvetica" charset="0"/>
              </a:rPr>
              <a:t>An insight into vocational courses and academic study</a:t>
            </a:r>
          </a:p>
        </p:txBody>
      </p:sp>
      <p:sp>
        <p:nvSpPr>
          <p:cNvPr id="2" name="Rectangle 1">
            <a:extLst>
              <a:ext uri="{FF2B5EF4-FFF2-40B4-BE49-F238E27FC236}">
                <a16:creationId xmlns:a16="http://schemas.microsoft.com/office/drawing/2014/main" id="{53B905B0-73A3-F6ED-B319-96C5C8CE1EC4}"/>
              </a:ext>
            </a:extLst>
          </p:cNvPr>
          <p:cNvSpPr/>
          <p:nvPr/>
        </p:nvSpPr>
        <p:spPr>
          <a:xfrm>
            <a:off x="7093258" y="5589037"/>
            <a:ext cx="4820575" cy="914400"/>
          </a:xfrm>
          <a:prstGeom prst="rect">
            <a:avLst/>
          </a:prstGeom>
          <a:solidFill>
            <a:srgbClr val="4BE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17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340963" y="198410"/>
            <a:ext cx="5052447" cy="1938992"/>
          </a:xfrm>
          <a:prstGeom prst="rect">
            <a:avLst/>
          </a:prstGeom>
          <a:noFill/>
        </p:spPr>
        <p:txBody>
          <a:bodyPr wrap="square" lIns="91440" tIns="45720" rIns="91440" bIns="45720" rtlCol="0" anchor="t">
            <a:spAutoFit/>
          </a:bodyPr>
          <a:lstStyle/>
          <a:p>
            <a:r>
              <a:rPr lang="en-US" sz="4000" b="1" dirty="0">
                <a:solidFill>
                  <a:schemeClr val="bg1"/>
                </a:solidFill>
                <a:latin typeface="Helvetica" panose="020B0604020202020204" pitchFamily="34" charset="0"/>
                <a:cs typeface="Helvetica" panose="020B0604020202020204" pitchFamily="34" charset="0"/>
              </a:rPr>
              <a:t>Life after Secondary School</a:t>
            </a:r>
          </a:p>
          <a:p>
            <a:r>
              <a:rPr lang="en-US" sz="4000" b="1" dirty="0">
                <a:solidFill>
                  <a:schemeClr val="bg1"/>
                </a:solidFill>
                <a:latin typeface="Helvetica"/>
                <a:cs typeface="Helvetica"/>
              </a:rPr>
              <a:t>T- Levels</a:t>
            </a:r>
            <a:endParaRPr lang="en-US" sz="4000" b="1" dirty="0">
              <a:solidFill>
                <a:schemeClr val="bg1"/>
              </a:solidFill>
              <a:latin typeface="Helvetica" panose="020B0604020202020204" pitchFamily="34" charset="0"/>
              <a:cs typeface="Helvetica" panose="020B0604020202020204" pitchFamily="34" charset="0"/>
            </a:endParaRPr>
          </a:p>
        </p:txBody>
      </p:sp>
      <p:sp>
        <p:nvSpPr>
          <p:cNvPr id="6" name="TextBox 5"/>
          <p:cNvSpPr txBox="1"/>
          <p:nvPr/>
        </p:nvSpPr>
        <p:spPr>
          <a:xfrm>
            <a:off x="471864" y="2395182"/>
            <a:ext cx="11720135" cy="1938992"/>
          </a:xfrm>
          <a:prstGeom prst="rect">
            <a:avLst/>
          </a:prstGeom>
          <a:noFill/>
        </p:spPr>
        <p:txBody>
          <a:bodyPr wrap="square" lIns="91440" tIns="45720" rIns="91440" bIns="45720" rtlCol="0" anchor="t">
            <a:spAutoFit/>
          </a:bodyPr>
          <a:lstStyle/>
          <a:p>
            <a:r>
              <a:rPr lang="en-US" sz="2400" dirty="0">
                <a:latin typeface="Helvetica"/>
                <a:cs typeface="Helvetica"/>
              </a:rPr>
              <a:t>What are T- Levels?</a:t>
            </a:r>
          </a:p>
          <a:p>
            <a:r>
              <a:rPr lang="en-US" sz="2400" dirty="0">
                <a:latin typeface="Helvetica"/>
                <a:cs typeface="Helvetica"/>
              </a:rPr>
              <a:t>Click on the link below to find out.</a:t>
            </a:r>
          </a:p>
          <a:p>
            <a:endParaRPr lang="en-US" sz="2400" dirty="0">
              <a:latin typeface="Helvetica"/>
              <a:cs typeface="Helvetica"/>
            </a:endParaRPr>
          </a:p>
          <a:p>
            <a:endParaRPr lang="en-US" sz="2400" dirty="0">
              <a:latin typeface="Helvetica"/>
              <a:cs typeface="Helvetica"/>
            </a:endParaRPr>
          </a:p>
          <a:p>
            <a:r>
              <a:rPr lang="en-US" sz="2400" dirty="0">
                <a:ea typeface="+mn-lt"/>
                <a:cs typeface="+mn-lt"/>
                <a:hlinkClick r:id="rId3"/>
              </a:rPr>
              <a:t>What are T Levels - YouTube</a:t>
            </a:r>
            <a:endParaRPr lang="en-US"/>
          </a:p>
        </p:txBody>
      </p:sp>
      <p:pic>
        <p:nvPicPr>
          <p:cNvPr id="2" name="Picture 2">
            <a:extLst>
              <a:ext uri="{FF2B5EF4-FFF2-40B4-BE49-F238E27FC236}">
                <a16:creationId xmlns:a16="http://schemas.microsoft.com/office/drawing/2014/main" id="{D3E8CCEB-FA44-6558-6383-4B16E323F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9460" y="4725804"/>
            <a:ext cx="1966703" cy="19667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01DB14A-3E4E-0659-46FC-2DBF69C7B059}"/>
              </a:ext>
            </a:extLst>
          </p:cNvPr>
          <p:cNvSpPr/>
          <p:nvPr/>
        </p:nvSpPr>
        <p:spPr>
          <a:xfrm>
            <a:off x="8590453" y="4211803"/>
            <a:ext cx="3006305" cy="381942"/>
          </a:xfrm>
          <a:prstGeom prst="roundRect">
            <a:avLst/>
          </a:prstGeom>
          <a:solidFill>
            <a:srgbClr val="4BE08C"/>
          </a:solidFill>
          <a:ln>
            <a:solidFill>
              <a:srgbClr val="4BE08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Helvetica" panose="020B0604020202020204" pitchFamily="34" charset="0"/>
                <a:cs typeface="Helvetica" panose="020B0604020202020204" pitchFamily="34" charset="0"/>
              </a:rPr>
              <a:t>Vocational </a:t>
            </a:r>
          </a:p>
        </p:txBody>
      </p:sp>
    </p:spTree>
    <p:extLst>
      <p:ext uri="{BB962C8B-B14F-4D97-AF65-F5344CB8AC3E}">
        <p14:creationId xmlns:p14="http://schemas.microsoft.com/office/powerpoint/2010/main" val="161352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187138" y="140789"/>
            <a:ext cx="65042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Helvetica" panose="020B0604020202020204" pitchFamily="34" charset="0"/>
                <a:ea typeface="Helvetica" charset="0"/>
                <a:cs typeface="Helvetica" panose="020B0604020202020204" pitchFamily="34" charset="0"/>
              </a:rPr>
              <a:t>What does Academic education mean?</a:t>
            </a:r>
            <a:endPar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6" name="TextBox 5"/>
          <p:cNvSpPr txBox="1"/>
          <p:nvPr/>
        </p:nvSpPr>
        <p:spPr>
          <a:xfrm>
            <a:off x="306780" y="2833607"/>
            <a:ext cx="430678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rPr>
              <a:t>3 or 4 subjects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Helvetica" panose="020B0604020202020204" pitchFamily="34" charset="0"/>
                <a:ea typeface="Helvetica" charset="0"/>
                <a:cs typeface="Helvetica" panose="020B0604020202020204" pitchFamily="34" charset="0"/>
              </a:rPr>
              <a:t>Classroom based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Helvetica" panose="020B0604020202020204" pitchFamily="34" charset="0"/>
                <a:ea typeface="Helvetica" charset="0"/>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rPr>
              <a:t>Minimum of 2 years</a:t>
            </a:r>
          </a:p>
        </p:txBody>
      </p:sp>
      <p:sp>
        <p:nvSpPr>
          <p:cNvPr id="2" name="Rectangle: Rounded Corners 1">
            <a:extLst>
              <a:ext uri="{FF2B5EF4-FFF2-40B4-BE49-F238E27FC236}">
                <a16:creationId xmlns:a16="http://schemas.microsoft.com/office/drawing/2014/main" id="{C8285BB9-EA43-27F1-604A-D5D913F39C99}"/>
              </a:ext>
            </a:extLst>
          </p:cNvPr>
          <p:cNvSpPr/>
          <p:nvPr/>
        </p:nvSpPr>
        <p:spPr>
          <a:xfrm>
            <a:off x="8333843" y="2286799"/>
            <a:ext cx="3247402" cy="1982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bg1"/>
                </a:solidFill>
                <a:latin typeface="Helvetica" panose="020B0604020202020204" pitchFamily="34" charset="0"/>
                <a:cs typeface="Helvetica" panose="020B0604020202020204" pitchFamily="34" charset="0"/>
              </a:rPr>
              <a:t>A Levels only route for some careers like medicine, vet, lawyer or dentist.</a:t>
            </a:r>
          </a:p>
        </p:txBody>
      </p:sp>
      <p:sp>
        <p:nvSpPr>
          <p:cNvPr id="11" name="Rectangle: Rounded Corners 10">
            <a:extLst>
              <a:ext uri="{FF2B5EF4-FFF2-40B4-BE49-F238E27FC236}">
                <a16:creationId xmlns:a16="http://schemas.microsoft.com/office/drawing/2014/main" id="{607DB23F-C932-C5F2-6DFB-7AD408EA8C1C}"/>
              </a:ext>
            </a:extLst>
          </p:cNvPr>
          <p:cNvSpPr/>
          <p:nvPr/>
        </p:nvSpPr>
        <p:spPr>
          <a:xfrm>
            <a:off x="8333843" y="4421824"/>
            <a:ext cx="3247402" cy="1982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bg1"/>
                </a:solidFill>
                <a:latin typeface="Helvetica" panose="020B0604020202020204" pitchFamily="34" charset="0"/>
                <a:cs typeface="Helvetica" panose="020B0604020202020204" pitchFamily="34" charset="0"/>
              </a:rPr>
              <a:t>Main destination: University and Higher-Level Apprenticeships </a:t>
            </a:r>
          </a:p>
        </p:txBody>
      </p:sp>
      <p:pic>
        <p:nvPicPr>
          <p:cNvPr id="2050" name="Picture 2">
            <a:extLst>
              <a:ext uri="{FF2B5EF4-FFF2-40B4-BE49-F238E27FC236}">
                <a16:creationId xmlns:a16="http://schemas.microsoft.com/office/drawing/2014/main" id="{697B7EB2-E6EF-D273-A580-1717B6EB5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45" y="3006593"/>
            <a:ext cx="2830462" cy="283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8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187139" y="140789"/>
            <a:ext cx="59088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Where can I study?</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607DB23F-C932-C5F2-6DFB-7AD408EA8C1C}"/>
              </a:ext>
            </a:extLst>
          </p:cNvPr>
          <p:cNvSpPr/>
          <p:nvPr/>
        </p:nvSpPr>
        <p:spPr>
          <a:xfrm>
            <a:off x="361152" y="2391459"/>
            <a:ext cx="8068583" cy="4010704"/>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3200" b="1" dirty="0">
                <a:solidFill>
                  <a:schemeClr val="tx1"/>
                </a:solidFill>
                <a:latin typeface="Helvetica" panose="020B0604020202020204" pitchFamily="34" charset="0"/>
                <a:cs typeface="Helvetica" panose="020B0604020202020204" pitchFamily="34" charset="0"/>
              </a:rPr>
              <a:t>Sixth Forms are sometimes attached to secondary schools. </a:t>
            </a:r>
          </a:p>
          <a:p>
            <a:endParaRPr lang="en-GB" sz="3200" b="1" dirty="0">
              <a:solidFill>
                <a:schemeClr val="tx1"/>
              </a:solidFill>
              <a:latin typeface="Helvetica" panose="020B0604020202020204" pitchFamily="34" charset="0"/>
              <a:cs typeface="Helvetica" panose="020B0604020202020204" pitchFamily="34" charset="0"/>
            </a:endParaRPr>
          </a:p>
          <a:p>
            <a:r>
              <a:rPr lang="en-GB" sz="3200" b="1" dirty="0">
                <a:solidFill>
                  <a:schemeClr val="tx1"/>
                </a:solidFill>
                <a:latin typeface="Helvetica" panose="020B0604020202020204" pitchFamily="34" charset="0"/>
                <a:cs typeface="Helvetica" panose="020B0604020202020204" pitchFamily="34" charset="0"/>
              </a:rPr>
              <a:t>Some sixth forms are attached to colleges or are independent. </a:t>
            </a:r>
          </a:p>
          <a:p>
            <a:endParaRPr lang="en-GB" sz="3200" b="1" dirty="0">
              <a:solidFill>
                <a:schemeClr val="tx1"/>
              </a:solidFill>
              <a:latin typeface="Helvetica" panose="020B0604020202020204" pitchFamily="34" charset="0"/>
              <a:cs typeface="Helvetica" panose="020B0604020202020204" pitchFamily="34" charset="0"/>
            </a:endParaRPr>
          </a:p>
          <a:p>
            <a:r>
              <a:rPr lang="en-GB" sz="3200" b="1" dirty="0">
                <a:solidFill>
                  <a:schemeClr val="tx1"/>
                </a:solidFill>
                <a:latin typeface="Helvetica" panose="020B0604020202020204" pitchFamily="34" charset="0"/>
                <a:cs typeface="Helvetica" panose="020B0604020202020204" pitchFamily="34" charset="0"/>
              </a:rPr>
              <a:t>Timetables can look very different.</a:t>
            </a:r>
          </a:p>
        </p:txBody>
      </p:sp>
      <p:pic>
        <p:nvPicPr>
          <p:cNvPr id="4098" name="Picture 2">
            <a:extLst>
              <a:ext uri="{FF2B5EF4-FFF2-40B4-BE49-F238E27FC236}">
                <a16:creationId xmlns:a16="http://schemas.microsoft.com/office/drawing/2014/main" id="{32882679-29C2-7EB5-B91C-8A2EA6272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107" y="414183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1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FEBFD-B2B1-23D8-B185-BF972E4C8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a:solidFill>
            <a:srgbClr val="4BE08C"/>
          </a:solidFill>
          <a:ln>
            <a:noFill/>
          </a:ln>
        </p:spPr>
      </p:pic>
      <p:sp>
        <p:nvSpPr>
          <p:cNvPr id="5" name="TextBox 4"/>
          <p:cNvSpPr txBox="1"/>
          <p:nvPr/>
        </p:nvSpPr>
        <p:spPr>
          <a:xfrm>
            <a:off x="212777" y="260430"/>
            <a:ext cx="55043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Entry Requirements</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22" name="Rectangle: Rounded Corners 21">
            <a:extLst>
              <a:ext uri="{FF2B5EF4-FFF2-40B4-BE49-F238E27FC236}">
                <a16:creationId xmlns:a16="http://schemas.microsoft.com/office/drawing/2014/main" id="{5116D951-FC6A-7BD0-F1A7-B64F88F9E6EE}"/>
              </a:ext>
            </a:extLst>
          </p:cNvPr>
          <p:cNvSpPr/>
          <p:nvPr/>
        </p:nvSpPr>
        <p:spPr>
          <a:xfrm>
            <a:off x="423106" y="2614664"/>
            <a:ext cx="7190858" cy="15821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Helvetica" panose="020B0604020202020204" pitchFamily="34" charset="0"/>
                <a:cs typeface="Helvetica" panose="020B0604020202020204" pitchFamily="34" charset="0"/>
              </a:rPr>
              <a:t>5 GCSE’s grade 5 – 9 </a:t>
            </a:r>
          </a:p>
          <a:p>
            <a:endParaRPr lang="en-GB" sz="2400" b="1" dirty="0">
              <a:solidFill>
                <a:schemeClr val="tx1"/>
              </a:solidFill>
              <a:latin typeface="Helvetica" panose="020B0604020202020204" pitchFamily="34" charset="0"/>
              <a:cs typeface="Helvetica" panose="020B0604020202020204" pitchFamily="34" charset="0"/>
            </a:endParaRPr>
          </a:p>
          <a:p>
            <a:r>
              <a:rPr lang="en-GB" sz="2400" b="1" dirty="0">
                <a:solidFill>
                  <a:schemeClr val="tx1"/>
                </a:solidFill>
                <a:latin typeface="Helvetica" panose="020B0604020202020204" pitchFamily="34" charset="0"/>
                <a:cs typeface="Helvetica" panose="020B0604020202020204" pitchFamily="34" charset="0"/>
              </a:rPr>
              <a:t>Specific grades for certain subjects</a:t>
            </a:r>
          </a:p>
          <a:p>
            <a:r>
              <a:rPr lang="en-GB" sz="2400" b="1" dirty="0">
                <a:solidFill>
                  <a:schemeClr val="tx1"/>
                </a:solidFill>
                <a:latin typeface="Helvetica" panose="020B0604020202020204" pitchFamily="34" charset="0"/>
                <a:cs typeface="Helvetica" panose="020B0604020202020204" pitchFamily="34" charset="0"/>
              </a:rPr>
              <a:t> </a:t>
            </a:r>
          </a:p>
          <a:p>
            <a:r>
              <a:rPr lang="en-GB" sz="2400" b="1" dirty="0">
                <a:solidFill>
                  <a:schemeClr val="tx1"/>
                </a:solidFill>
                <a:latin typeface="Helvetica" panose="020B0604020202020204" pitchFamily="34" charset="0"/>
                <a:cs typeface="Helvetica" panose="020B0604020202020204" pitchFamily="34" charset="0"/>
              </a:rPr>
              <a:t>Varies between Sixth Forms </a:t>
            </a:r>
          </a:p>
        </p:txBody>
      </p:sp>
      <p:sp>
        <p:nvSpPr>
          <p:cNvPr id="7" name="Rectangle: Rounded Corners 6">
            <a:extLst>
              <a:ext uri="{FF2B5EF4-FFF2-40B4-BE49-F238E27FC236}">
                <a16:creationId xmlns:a16="http://schemas.microsoft.com/office/drawing/2014/main" id="{1A1BC0F2-150E-3ACC-6A5B-A0A8E09C9ADB}"/>
              </a:ext>
            </a:extLst>
          </p:cNvPr>
          <p:cNvSpPr/>
          <p:nvPr/>
        </p:nvSpPr>
        <p:spPr>
          <a:xfrm>
            <a:off x="1637193" y="4805077"/>
            <a:ext cx="8917614" cy="3693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You could then progress into… </a:t>
            </a:r>
          </a:p>
        </p:txBody>
      </p:sp>
      <p:sp>
        <p:nvSpPr>
          <p:cNvPr id="8" name="Rectangle: Rounded Corners 7">
            <a:extLst>
              <a:ext uri="{FF2B5EF4-FFF2-40B4-BE49-F238E27FC236}">
                <a16:creationId xmlns:a16="http://schemas.microsoft.com/office/drawing/2014/main" id="{8F404A8C-2288-E7FC-E082-F998CB09D763}"/>
              </a:ext>
            </a:extLst>
          </p:cNvPr>
          <p:cNvSpPr/>
          <p:nvPr/>
        </p:nvSpPr>
        <p:spPr>
          <a:xfrm>
            <a:off x="3133989" y="5130919"/>
            <a:ext cx="5506933" cy="14666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Helvetica" panose="020B0604020202020204" pitchFamily="34" charset="0"/>
                <a:cs typeface="Helvetica" panose="020B0604020202020204" pitchFamily="34" charset="0"/>
              </a:rPr>
              <a:t>University </a:t>
            </a:r>
          </a:p>
          <a:p>
            <a:pPr algn="ctr"/>
            <a:r>
              <a:rPr lang="en-GB" sz="2000" b="1" dirty="0">
                <a:solidFill>
                  <a:schemeClr val="tx1"/>
                </a:solidFill>
                <a:latin typeface="Helvetica" panose="020B0604020202020204" pitchFamily="34" charset="0"/>
                <a:cs typeface="Helvetica" panose="020B0604020202020204" pitchFamily="34" charset="0"/>
              </a:rPr>
              <a:t>College </a:t>
            </a:r>
          </a:p>
          <a:p>
            <a:pPr algn="ctr"/>
            <a:r>
              <a:rPr lang="en-GB" sz="2000" b="1" dirty="0">
                <a:solidFill>
                  <a:schemeClr val="tx1"/>
                </a:solidFill>
                <a:latin typeface="Helvetica" panose="020B0604020202020204" pitchFamily="34" charset="0"/>
                <a:cs typeface="Helvetica" panose="020B0604020202020204" pitchFamily="34" charset="0"/>
              </a:rPr>
              <a:t>Degree Apprenticeship </a:t>
            </a:r>
          </a:p>
          <a:p>
            <a:pPr algn="ctr"/>
            <a:r>
              <a:rPr lang="en-GB" sz="2000" b="1" dirty="0">
                <a:solidFill>
                  <a:schemeClr val="tx1"/>
                </a:solidFill>
                <a:latin typeface="Helvetica" panose="020B0604020202020204" pitchFamily="34" charset="0"/>
                <a:cs typeface="Helvetica" panose="020B0604020202020204" pitchFamily="34" charset="0"/>
              </a:rPr>
              <a:t>Employment </a:t>
            </a:r>
          </a:p>
        </p:txBody>
      </p:sp>
      <p:pic>
        <p:nvPicPr>
          <p:cNvPr id="2050" name="Picture 2">
            <a:extLst>
              <a:ext uri="{FF2B5EF4-FFF2-40B4-BE49-F238E27FC236}">
                <a16:creationId xmlns:a16="http://schemas.microsoft.com/office/drawing/2014/main" id="{78366840-9B3F-9EA6-18D5-671C5B7D0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403" y="2526767"/>
            <a:ext cx="1886264" cy="188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2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FEBFD-B2B1-23D8-B185-BF972E4C8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a:solidFill>
            <a:srgbClr val="4BE08C"/>
          </a:solidFill>
          <a:ln>
            <a:noFill/>
          </a:ln>
        </p:spPr>
      </p:pic>
      <p:sp>
        <p:nvSpPr>
          <p:cNvPr id="5" name="TextBox 4"/>
          <p:cNvSpPr txBox="1"/>
          <p:nvPr/>
        </p:nvSpPr>
        <p:spPr>
          <a:xfrm>
            <a:off x="212777" y="260430"/>
            <a:ext cx="55043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Would you rather?</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7" name="Rectangle: Rounded Corners 6">
            <a:extLst>
              <a:ext uri="{FF2B5EF4-FFF2-40B4-BE49-F238E27FC236}">
                <a16:creationId xmlns:a16="http://schemas.microsoft.com/office/drawing/2014/main" id="{1A1BC0F2-150E-3ACC-6A5B-A0A8E09C9ADB}"/>
              </a:ext>
            </a:extLst>
          </p:cNvPr>
          <p:cNvSpPr/>
          <p:nvPr/>
        </p:nvSpPr>
        <p:spPr>
          <a:xfrm>
            <a:off x="2491675" y="2716477"/>
            <a:ext cx="3430470" cy="594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Stay at school</a:t>
            </a:r>
          </a:p>
        </p:txBody>
      </p:sp>
      <p:pic>
        <p:nvPicPr>
          <p:cNvPr id="3074" name="Picture 2">
            <a:extLst>
              <a:ext uri="{FF2B5EF4-FFF2-40B4-BE49-F238E27FC236}">
                <a16:creationId xmlns:a16="http://schemas.microsoft.com/office/drawing/2014/main" id="{51E53B00-CBB6-BCCA-82FF-DA9E8E360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683" y="4866597"/>
            <a:ext cx="1754327" cy="17543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44DB499-E89C-A816-941D-597B72C4C64F}"/>
              </a:ext>
            </a:extLst>
          </p:cNvPr>
          <p:cNvSpPr/>
          <p:nvPr/>
        </p:nvSpPr>
        <p:spPr>
          <a:xfrm>
            <a:off x="6046671" y="2716477"/>
            <a:ext cx="3433486" cy="59624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Start a new experience</a:t>
            </a:r>
          </a:p>
        </p:txBody>
      </p:sp>
      <p:sp>
        <p:nvSpPr>
          <p:cNvPr id="4" name="Rectangle: Rounded Corners 3">
            <a:extLst>
              <a:ext uri="{FF2B5EF4-FFF2-40B4-BE49-F238E27FC236}">
                <a16:creationId xmlns:a16="http://schemas.microsoft.com/office/drawing/2014/main" id="{868448D8-D575-A06A-DB03-DD5B886221E9}"/>
              </a:ext>
            </a:extLst>
          </p:cNvPr>
          <p:cNvSpPr/>
          <p:nvPr/>
        </p:nvSpPr>
        <p:spPr>
          <a:xfrm>
            <a:off x="2491675" y="3409975"/>
            <a:ext cx="3430470" cy="594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Learn in a classroom </a:t>
            </a:r>
          </a:p>
        </p:txBody>
      </p:sp>
      <p:sp>
        <p:nvSpPr>
          <p:cNvPr id="6" name="Rectangle: Rounded Corners 5">
            <a:extLst>
              <a:ext uri="{FF2B5EF4-FFF2-40B4-BE49-F238E27FC236}">
                <a16:creationId xmlns:a16="http://schemas.microsoft.com/office/drawing/2014/main" id="{06E2C3A1-8F02-16EE-0484-508BC8B0E3BC}"/>
              </a:ext>
            </a:extLst>
          </p:cNvPr>
          <p:cNvSpPr/>
          <p:nvPr/>
        </p:nvSpPr>
        <p:spPr>
          <a:xfrm>
            <a:off x="6046671" y="3409975"/>
            <a:ext cx="3433486" cy="59624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Learn in a workshop </a:t>
            </a:r>
          </a:p>
        </p:txBody>
      </p:sp>
      <p:sp>
        <p:nvSpPr>
          <p:cNvPr id="9" name="Rectangle: Rounded Corners 8">
            <a:extLst>
              <a:ext uri="{FF2B5EF4-FFF2-40B4-BE49-F238E27FC236}">
                <a16:creationId xmlns:a16="http://schemas.microsoft.com/office/drawing/2014/main" id="{704323C9-5786-FE31-D41B-53B687442705}"/>
              </a:ext>
            </a:extLst>
          </p:cNvPr>
          <p:cNvSpPr/>
          <p:nvPr/>
        </p:nvSpPr>
        <p:spPr>
          <a:xfrm>
            <a:off x="2491675" y="4102052"/>
            <a:ext cx="3430470" cy="594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Gain knowledge across a range of subjects </a:t>
            </a:r>
          </a:p>
        </p:txBody>
      </p:sp>
      <p:sp>
        <p:nvSpPr>
          <p:cNvPr id="10" name="Rectangle: Rounded Corners 9">
            <a:extLst>
              <a:ext uri="{FF2B5EF4-FFF2-40B4-BE49-F238E27FC236}">
                <a16:creationId xmlns:a16="http://schemas.microsoft.com/office/drawing/2014/main" id="{9B5FC26E-DFAE-4ACA-C36F-7544848EA264}"/>
              </a:ext>
            </a:extLst>
          </p:cNvPr>
          <p:cNvSpPr/>
          <p:nvPr/>
        </p:nvSpPr>
        <p:spPr>
          <a:xfrm>
            <a:off x="6046671" y="4102052"/>
            <a:ext cx="3433486" cy="59624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Gain practical, work-based experience </a:t>
            </a:r>
          </a:p>
        </p:txBody>
      </p:sp>
      <p:sp>
        <p:nvSpPr>
          <p:cNvPr id="11" name="Rectangle: Rounded Corners 10">
            <a:extLst>
              <a:ext uri="{FF2B5EF4-FFF2-40B4-BE49-F238E27FC236}">
                <a16:creationId xmlns:a16="http://schemas.microsoft.com/office/drawing/2014/main" id="{A896BD5C-AE41-38F1-312F-CBA1FFD309F2}"/>
              </a:ext>
            </a:extLst>
          </p:cNvPr>
          <p:cNvSpPr/>
          <p:nvPr/>
        </p:nvSpPr>
        <p:spPr>
          <a:xfrm>
            <a:off x="2473569" y="4768580"/>
            <a:ext cx="3430470" cy="594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Be assessed through exams and coursework</a:t>
            </a:r>
          </a:p>
        </p:txBody>
      </p:sp>
      <p:sp>
        <p:nvSpPr>
          <p:cNvPr id="12" name="Rectangle: Rounded Corners 11">
            <a:extLst>
              <a:ext uri="{FF2B5EF4-FFF2-40B4-BE49-F238E27FC236}">
                <a16:creationId xmlns:a16="http://schemas.microsoft.com/office/drawing/2014/main" id="{A147DF00-E53A-E53D-D12F-5FB4CFEA2E95}"/>
              </a:ext>
            </a:extLst>
          </p:cNvPr>
          <p:cNvSpPr/>
          <p:nvPr/>
        </p:nvSpPr>
        <p:spPr>
          <a:xfrm>
            <a:off x="6028565" y="4768580"/>
            <a:ext cx="3433486" cy="59624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Be assessed through practical work</a:t>
            </a:r>
          </a:p>
        </p:txBody>
      </p:sp>
    </p:spTree>
    <p:extLst>
      <p:ext uri="{BB962C8B-B14F-4D97-AF65-F5344CB8AC3E}">
        <p14:creationId xmlns:p14="http://schemas.microsoft.com/office/powerpoint/2010/main" val="300250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FEBFD-B2B1-23D8-B185-BF972E4C8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a:solidFill>
            <a:srgbClr val="4BE08C"/>
          </a:solidFill>
          <a:ln>
            <a:noFill/>
          </a:ln>
        </p:spPr>
      </p:pic>
      <p:sp>
        <p:nvSpPr>
          <p:cNvPr id="5" name="TextBox 4"/>
          <p:cNvSpPr txBox="1"/>
          <p:nvPr/>
        </p:nvSpPr>
        <p:spPr>
          <a:xfrm>
            <a:off x="212777" y="260430"/>
            <a:ext cx="55043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Would you rather?</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7" name="Rectangle: Rounded Corners 6">
            <a:extLst>
              <a:ext uri="{FF2B5EF4-FFF2-40B4-BE49-F238E27FC236}">
                <a16:creationId xmlns:a16="http://schemas.microsoft.com/office/drawing/2014/main" id="{1A1BC0F2-150E-3ACC-6A5B-A0A8E09C9ADB}"/>
              </a:ext>
            </a:extLst>
          </p:cNvPr>
          <p:cNvSpPr/>
          <p:nvPr/>
        </p:nvSpPr>
        <p:spPr>
          <a:xfrm>
            <a:off x="2491675" y="2716477"/>
            <a:ext cx="3430470" cy="594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Mostly black?</a:t>
            </a:r>
          </a:p>
        </p:txBody>
      </p:sp>
      <p:pic>
        <p:nvPicPr>
          <p:cNvPr id="3074" name="Picture 2">
            <a:extLst>
              <a:ext uri="{FF2B5EF4-FFF2-40B4-BE49-F238E27FC236}">
                <a16:creationId xmlns:a16="http://schemas.microsoft.com/office/drawing/2014/main" id="{51E53B00-CBB6-BCCA-82FF-DA9E8E360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683" y="4866597"/>
            <a:ext cx="1754327" cy="17543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44DB499-E89C-A816-941D-597B72C4C64F}"/>
              </a:ext>
            </a:extLst>
          </p:cNvPr>
          <p:cNvSpPr/>
          <p:nvPr/>
        </p:nvSpPr>
        <p:spPr>
          <a:xfrm>
            <a:off x="6046671" y="2716477"/>
            <a:ext cx="3433486" cy="59624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Mostly green?</a:t>
            </a:r>
          </a:p>
        </p:txBody>
      </p:sp>
      <p:sp>
        <p:nvSpPr>
          <p:cNvPr id="4" name="Rectangle: Rounded Corners 3">
            <a:extLst>
              <a:ext uri="{FF2B5EF4-FFF2-40B4-BE49-F238E27FC236}">
                <a16:creationId xmlns:a16="http://schemas.microsoft.com/office/drawing/2014/main" id="{868448D8-D575-A06A-DB03-DD5B886221E9}"/>
              </a:ext>
            </a:extLst>
          </p:cNvPr>
          <p:cNvSpPr/>
          <p:nvPr/>
        </p:nvSpPr>
        <p:spPr>
          <a:xfrm>
            <a:off x="2491675" y="3409975"/>
            <a:ext cx="3430470" cy="2031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Helvetica" panose="020B0604020202020204" pitchFamily="34" charset="0"/>
                <a:cs typeface="Helvetica" panose="020B0604020202020204" pitchFamily="34" charset="0"/>
              </a:rPr>
              <a:t>The academic route might be best for you!</a:t>
            </a:r>
          </a:p>
        </p:txBody>
      </p:sp>
      <p:sp>
        <p:nvSpPr>
          <p:cNvPr id="6" name="Rectangle: Rounded Corners 5">
            <a:extLst>
              <a:ext uri="{FF2B5EF4-FFF2-40B4-BE49-F238E27FC236}">
                <a16:creationId xmlns:a16="http://schemas.microsoft.com/office/drawing/2014/main" id="{06E2C3A1-8F02-16EE-0484-508BC8B0E3BC}"/>
              </a:ext>
            </a:extLst>
          </p:cNvPr>
          <p:cNvSpPr/>
          <p:nvPr/>
        </p:nvSpPr>
        <p:spPr>
          <a:xfrm>
            <a:off x="6046671" y="3409975"/>
            <a:ext cx="3433486" cy="2031158"/>
          </a:xfrm>
          <a:prstGeom prst="roundRect">
            <a:avLst/>
          </a:prstGeom>
          <a:noFill/>
          <a:ln>
            <a:solidFill>
              <a:srgbClr val="4BE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Helvetica" panose="020B0604020202020204" pitchFamily="34" charset="0"/>
                <a:cs typeface="Helvetica" panose="020B0604020202020204" pitchFamily="34" charset="0"/>
              </a:rPr>
              <a:t>You might be ready to explore vocational courses! </a:t>
            </a:r>
          </a:p>
        </p:txBody>
      </p:sp>
    </p:spTree>
    <p:extLst>
      <p:ext uri="{BB962C8B-B14F-4D97-AF65-F5344CB8AC3E}">
        <p14:creationId xmlns:p14="http://schemas.microsoft.com/office/powerpoint/2010/main" val="353789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187138" y="140789"/>
            <a:ext cx="54239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Key Differences </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3" name="Rectangle: Rounded Corners 2">
            <a:extLst>
              <a:ext uri="{FF2B5EF4-FFF2-40B4-BE49-F238E27FC236}">
                <a16:creationId xmlns:a16="http://schemas.microsoft.com/office/drawing/2014/main" id="{D3A18223-842D-A9E3-2B4A-39AA3E6FBF1A}"/>
              </a:ext>
            </a:extLst>
          </p:cNvPr>
          <p:cNvSpPr/>
          <p:nvPr/>
        </p:nvSpPr>
        <p:spPr>
          <a:xfrm>
            <a:off x="6287410" y="2737676"/>
            <a:ext cx="2854516" cy="4609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Helvetica" panose="020B0604020202020204" pitchFamily="34" charset="0"/>
                <a:cs typeface="Helvetica" panose="020B0604020202020204" pitchFamily="34" charset="0"/>
              </a:rPr>
              <a:t>FE College </a:t>
            </a:r>
          </a:p>
        </p:txBody>
      </p:sp>
      <p:sp>
        <p:nvSpPr>
          <p:cNvPr id="4" name="Rectangle: Rounded Corners 3">
            <a:extLst>
              <a:ext uri="{FF2B5EF4-FFF2-40B4-BE49-F238E27FC236}">
                <a16:creationId xmlns:a16="http://schemas.microsoft.com/office/drawing/2014/main" id="{4B2F39E1-B263-128C-9887-F288A4B21731}"/>
              </a:ext>
            </a:extLst>
          </p:cNvPr>
          <p:cNvSpPr/>
          <p:nvPr/>
        </p:nvSpPr>
        <p:spPr>
          <a:xfrm>
            <a:off x="171945" y="2716790"/>
            <a:ext cx="2854516" cy="4609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Helvetica" panose="020B0604020202020204" pitchFamily="34" charset="0"/>
                <a:cs typeface="Helvetica" panose="020B0604020202020204" pitchFamily="34" charset="0"/>
              </a:rPr>
              <a:t>School Sixth Form </a:t>
            </a:r>
          </a:p>
        </p:txBody>
      </p:sp>
      <p:sp>
        <p:nvSpPr>
          <p:cNvPr id="7" name="Rectangle: Rounded Corners 6">
            <a:extLst>
              <a:ext uri="{FF2B5EF4-FFF2-40B4-BE49-F238E27FC236}">
                <a16:creationId xmlns:a16="http://schemas.microsoft.com/office/drawing/2014/main" id="{85F0F492-3FF5-C675-842F-2764B1A9EDE7}"/>
              </a:ext>
            </a:extLst>
          </p:cNvPr>
          <p:cNvSpPr/>
          <p:nvPr/>
        </p:nvSpPr>
        <p:spPr>
          <a:xfrm>
            <a:off x="3103759" y="2716790"/>
            <a:ext cx="2854516" cy="4609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Helvetica" panose="020B0604020202020204" pitchFamily="34" charset="0"/>
                <a:cs typeface="Helvetica" panose="020B0604020202020204" pitchFamily="34" charset="0"/>
              </a:rPr>
              <a:t>Sixth form College </a:t>
            </a:r>
          </a:p>
        </p:txBody>
      </p:sp>
      <p:sp>
        <p:nvSpPr>
          <p:cNvPr id="8" name="Rectangle: Rounded Corners 7">
            <a:extLst>
              <a:ext uri="{FF2B5EF4-FFF2-40B4-BE49-F238E27FC236}">
                <a16:creationId xmlns:a16="http://schemas.microsoft.com/office/drawing/2014/main" id="{100D3290-D71C-8049-7180-CB51C54C300A}"/>
              </a:ext>
            </a:extLst>
          </p:cNvPr>
          <p:cNvSpPr/>
          <p:nvPr/>
        </p:nvSpPr>
        <p:spPr>
          <a:xfrm>
            <a:off x="9219224" y="2737676"/>
            <a:ext cx="2854516" cy="4609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Helvetica" panose="020B0604020202020204" pitchFamily="34" charset="0"/>
                <a:cs typeface="Helvetica" panose="020B0604020202020204" pitchFamily="34" charset="0"/>
              </a:rPr>
              <a:t>Apprenticeships </a:t>
            </a:r>
          </a:p>
        </p:txBody>
      </p:sp>
      <p:sp>
        <p:nvSpPr>
          <p:cNvPr id="12" name="Rectangle: Rounded Corners 11">
            <a:extLst>
              <a:ext uri="{FF2B5EF4-FFF2-40B4-BE49-F238E27FC236}">
                <a16:creationId xmlns:a16="http://schemas.microsoft.com/office/drawing/2014/main" id="{72D41778-C3C4-631F-359C-4536E14C5270}"/>
              </a:ext>
            </a:extLst>
          </p:cNvPr>
          <p:cNvSpPr/>
          <p:nvPr/>
        </p:nvSpPr>
        <p:spPr>
          <a:xfrm>
            <a:off x="6287410" y="2285332"/>
            <a:ext cx="5786330" cy="386709"/>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Vocational </a:t>
            </a:r>
          </a:p>
        </p:txBody>
      </p:sp>
      <p:sp>
        <p:nvSpPr>
          <p:cNvPr id="13" name="Rectangle: Rounded Corners 12">
            <a:extLst>
              <a:ext uri="{FF2B5EF4-FFF2-40B4-BE49-F238E27FC236}">
                <a16:creationId xmlns:a16="http://schemas.microsoft.com/office/drawing/2014/main" id="{30A59CAC-63B1-9394-220F-D5EDEDE47DB3}"/>
              </a:ext>
            </a:extLst>
          </p:cNvPr>
          <p:cNvSpPr/>
          <p:nvPr/>
        </p:nvSpPr>
        <p:spPr>
          <a:xfrm>
            <a:off x="192488" y="2264447"/>
            <a:ext cx="5786330" cy="386709"/>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Academic </a:t>
            </a:r>
          </a:p>
        </p:txBody>
      </p:sp>
      <p:sp>
        <p:nvSpPr>
          <p:cNvPr id="14" name="Rectangle: Rounded Corners 13">
            <a:extLst>
              <a:ext uri="{FF2B5EF4-FFF2-40B4-BE49-F238E27FC236}">
                <a16:creationId xmlns:a16="http://schemas.microsoft.com/office/drawing/2014/main" id="{7ADF8B34-826C-D857-4B61-A362AD6DD2C0}"/>
              </a:ext>
            </a:extLst>
          </p:cNvPr>
          <p:cNvSpPr/>
          <p:nvPr/>
        </p:nvSpPr>
        <p:spPr>
          <a:xfrm>
            <a:off x="249243" y="3463867"/>
            <a:ext cx="2854516" cy="1325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School Setting</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Classroom based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A-Levels</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Minimum 2 year </a:t>
            </a:r>
          </a:p>
          <a:p>
            <a:endParaRPr lang="en-GB" sz="1600" dirty="0">
              <a:solidFill>
                <a:schemeClr val="tx1"/>
              </a:solidFill>
              <a:latin typeface="Helvetica" panose="020B0604020202020204" pitchFamily="34" charset="0"/>
              <a:cs typeface="Helvetica" panose="020B0604020202020204" pitchFamily="34" charset="0"/>
            </a:endParaRPr>
          </a:p>
        </p:txBody>
      </p:sp>
      <p:sp>
        <p:nvSpPr>
          <p:cNvPr id="15" name="Rectangle: Rounded Corners 14">
            <a:extLst>
              <a:ext uri="{FF2B5EF4-FFF2-40B4-BE49-F238E27FC236}">
                <a16:creationId xmlns:a16="http://schemas.microsoft.com/office/drawing/2014/main" id="{094A000C-4B0B-0BDA-F090-953696FD9C23}"/>
              </a:ext>
            </a:extLst>
          </p:cNvPr>
          <p:cNvSpPr/>
          <p:nvPr/>
        </p:nvSpPr>
        <p:spPr>
          <a:xfrm>
            <a:off x="3026461" y="3393429"/>
            <a:ext cx="2854516" cy="17579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Sometimes bigger than school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More informal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Offer more options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New friends from different schools</a:t>
            </a:r>
          </a:p>
        </p:txBody>
      </p:sp>
      <p:sp>
        <p:nvSpPr>
          <p:cNvPr id="17" name="Rectangle: Rounded Corners 16">
            <a:extLst>
              <a:ext uri="{FF2B5EF4-FFF2-40B4-BE49-F238E27FC236}">
                <a16:creationId xmlns:a16="http://schemas.microsoft.com/office/drawing/2014/main" id="{ED7D0069-BB7C-102C-44E6-D4FAC1D5D71E}"/>
              </a:ext>
            </a:extLst>
          </p:cNvPr>
          <p:cNvSpPr/>
          <p:nvPr/>
        </p:nvSpPr>
        <p:spPr>
          <a:xfrm>
            <a:off x="6403357" y="3262668"/>
            <a:ext cx="2854516" cy="1325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Adult environment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Lots of courses and levels available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Enrichment activities</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Minimum of 1 year  </a:t>
            </a:r>
          </a:p>
        </p:txBody>
      </p:sp>
      <p:sp>
        <p:nvSpPr>
          <p:cNvPr id="18" name="Rectangle: Rounded Corners 17">
            <a:extLst>
              <a:ext uri="{FF2B5EF4-FFF2-40B4-BE49-F238E27FC236}">
                <a16:creationId xmlns:a16="http://schemas.microsoft.com/office/drawing/2014/main" id="{7B629682-A8BF-7843-3D07-5690B53BF379}"/>
              </a:ext>
            </a:extLst>
          </p:cNvPr>
          <p:cNvSpPr/>
          <p:nvPr/>
        </p:nvSpPr>
        <p:spPr>
          <a:xfrm>
            <a:off x="9219224" y="3262667"/>
            <a:ext cx="2854516" cy="17670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Work related qualifications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Paid money while you learn </a:t>
            </a:r>
          </a:p>
          <a:p>
            <a:pPr marL="285750" indent="-285750">
              <a:buFont typeface="Arial" panose="020B0604020202020204" pitchFamily="34" charset="0"/>
              <a:buChar char="•"/>
            </a:pPr>
            <a:r>
              <a:rPr lang="en-GB" sz="1600" dirty="0">
                <a:solidFill>
                  <a:schemeClr val="tx1"/>
                </a:solidFill>
                <a:latin typeface="Helvetica" panose="020B0604020202020204" pitchFamily="34" charset="0"/>
                <a:cs typeface="Helvetica" panose="020B0604020202020204" pitchFamily="34" charset="0"/>
              </a:rPr>
              <a:t>Learning on the job skills</a:t>
            </a:r>
          </a:p>
        </p:txBody>
      </p:sp>
      <p:sp>
        <p:nvSpPr>
          <p:cNvPr id="19" name="Rectangle: Rounded Corners 18">
            <a:extLst>
              <a:ext uri="{FF2B5EF4-FFF2-40B4-BE49-F238E27FC236}">
                <a16:creationId xmlns:a16="http://schemas.microsoft.com/office/drawing/2014/main" id="{5695D73C-E883-8758-5E3B-21B55A1E9A51}"/>
              </a:ext>
            </a:extLst>
          </p:cNvPr>
          <p:cNvSpPr/>
          <p:nvPr/>
        </p:nvSpPr>
        <p:spPr>
          <a:xfrm>
            <a:off x="1002591" y="5937196"/>
            <a:ext cx="9673870" cy="11945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Helvetica" panose="020B0604020202020204" pitchFamily="34" charset="0"/>
                <a:cs typeface="Helvetica" panose="020B0604020202020204" pitchFamily="34" charset="0"/>
              </a:rPr>
              <a:t>You could then go on to University, an Apprenticeship or Employment</a:t>
            </a:r>
          </a:p>
        </p:txBody>
      </p:sp>
      <p:sp>
        <p:nvSpPr>
          <p:cNvPr id="21" name="Rectangle: Rounded Corners 20">
            <a:extLst>
              <a:ext uri="{FF2B5EF4-FFF2-40B4-BE49-F238E27FC236}">
                <a16:creationId xmlns:a16="http://schemas.microsoft.com/office/drawing/2014/main" id="{D273086F-08D1-1FD9-D8F2-9B3821D79769}"/>
              </a:ext>
            </a:extLst>
          </p:cNvPr>
          <p:cNvSpPr/>
          <p:nvPr/>
        </p:nvSpPr>
        <p:spPr>
          <a:xfrm>
            <a:off x="9319155" y="5216569"/>
            <a:ext cx="2682937" cy="3620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000" dirty="0">
                <a:solidFill>
                  <a:schemeClr val="bg1"/>
                </a:solidFill>
                <a:latin typeface="Helvetica" panose="020B0604020202020204" pitchFamily="34" charset="0"/>
                <a:cs typeface="Helvetica" panose="020B0604020202020204" pitchFamily="34" charset="0"/>
              </a:rPr>
              <a:t>80% work experience</a:t>
            </a:r>
          </a:p>
          <a:p>
            <a:pPr algn="ctr"/>
            <a:r>
              <a:rPr lang="en-GB" sz="1000" dirty="0">
                <a:solidFill>
                  <a:schemeClr val="bg1"/>
                </a:solidFill>
                <a:latin typeface="Helvetica" panose="020B0604020202020204" pitchFamily="34" charset="0"/>
                <a:cs typeface="Helvetica" panose="020B0604020202020204" pitchFamily="34" charset="0"/>
              </a:rPr>
              <a:t>20% classroom based </a:t>
            </a:r>
          </a:p>
        </p:txBody>
      </p:sp>
      <p:sp>
        <p:nvSpPr>
          <p:cNvPr id="28" name="Rectangle: Rounded Corners 27">
            <a:extLst>
              <a:ext uri="{FF2B5EF4-FFF2-40B4-BE49-F238E27FC236}">
                <a16:creationId xmlns:a16="http://schemas.microsoft.com/office/drawing/2014/main" id="{CA4BAF38-1953-A461-5A76-8F4634397614}"/>
              </a:ext>
            </a:extLst>
          </p:cNvPr>
          <p:cNvSpPr/>
          <p:nvPr/>
        </p:nvSpPr>
        <p:spPr>
          <a:xfrm>
            <a:off x="9330535" y="5591555"/>
            <a:ext cx="2682936" cy="362044"/>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latin typeface="Helvetica" panose="020B0604020202020204" pitchFamily="34" charset="0"/>
                <a:cs typeface="Helvetica" panose="020B0604020202020204" pitchFamily="34" charset="0"/>
              </a:rPr>
              <a:t>1 subject area</a:t>
            </a:r>
          </a:p>
        </p:txBody>
      </p:sp>
      <p:sp>
        <p:nvSpPr>
          <p:cNvPr id="29" name="Rectangle: Rounded Corners 28">
            <a:extLst>
              <a:ext uri="{FF2B5EF4-FFF2-40B4-BE49-F238E27FC236}">
                <a16:creationId xmlns:a16="http://schemas.microsoft.com/office/drawing/2014/main" id="{CFBB3102-8E35-236D-8C0E-E933A9E26672}"/>
              </a:ext>
            </a:extLst>
          </p:cNvPr>
          <p:cNvSpPr/>
          <p:nvPr/>
        </p:nvSpPr>
        <p:spPr>
          <a:xfrm>
            <a:off x="192488" y="5223160"/>
            <a:ext cx="2682937" cy="3620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solidFill>
                  <a:schemeClr val="bg1"/>
                </a:solidFill>
                <a:latin typeface="Helvetica" panose="020B0604020202020204" pitchFamily="34" charset="0"/>
                <a:cs typeface="Helvetica" panose="020B0604020202020204" pitchFamily="34" charset="0"/>
              </a:rPr>
              <a:t>1 T-Level subject area</a:t>
            </a:r>
          </a:p>
        </p:txBody>
      </p:sp>
      <p:sp>
        <p:nvSpPr>
          <p:cNvPr id="30" name="Rectangle: Rounded Corners 29">
            <a:extLst>
              <a:ext uri="{FF2B5EF4-FFF2-40B4-BE49-F238E27FC236}">
                <a16:creationId xmlns:a16="http://schemas.microsoft.com/office/drawing/2014/main" id="{BA3A0625-E1C7-074B-E265-985A887D539D}"/>
              </a:ext>
            </a:extLst>
          </p:cNvPr>
          <p:cNvSpPr/>
          <p:nvPr/>
        </p:nvSpPr>
        <p:spPr>
          <a:xfrm>
            <a:off x="203868" y="5598146"/>
            <a:ext cx="2682936" cy="362044"/>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solidFill>
                  <a:schemeClr val="tx1"/>
                </a:solidFill>
                <a:latin typeface="Helvetica" panose="020B0604020202020204" pitchFamily="34" charset="0"/>
                <a:cs typeface="Helvetica" panose="020B0604020202020204" pitchFamily="34" charset="0"/>
              </a:rPr>
              <a:t>3 or 4 A-Levels subjects</a:t>
            </a:r>
          </a:p>
        </p:txBody>
      </p:sp>
      <p:sp>
        <p:nvSpPr>
          <p:cNvPr id="31" name="Rectangle: Rounded Corners 30">
            <a:extLst>
              <a:ext uri="{FF2B5EF4-FFF2-40B4-BE49-F238E27FC236}">
                <a16:creationId xmlns:a16="http://schemas.microsoft.com/office/drawing/2014/main" id="{D75A20D9-6BD5-AB71-BA2B-E38203AA6F2C}"/>
              </a:ext>
            </a:extLst>
          </p:cNvPr>
          <p:cNvSpPr/>
          <p:nvPr/>
        </p:nvSpPr>
        <p:spPr>
          <a:xfrm>
            <a:off x="3183005" y="5232972"/>
            <a:ext cx="2682937" cy="3620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solidFill>
                  <a:schemeClr val="bg1"/>
                </a:solidFill>
                <a:latin typeface="Helvetica" panose="020B0604020202020204" pitchFamily="34" charset="0"/>
                <a:cs typeface="Helvetica" panose="020B0604020202020204" pitchFamily="34" charset="0"/>
              </a:rPr>
              <a:t>Classroom based</a:t>
            </a:r>
          </a:p>
        </p:txBody>
      </p:sp>
      <p:sp>
        <p:nvSpPr>
          <p:cNvPr id="32" name="Rectangle: Rounded Corners 31">
            <a:extLst>
              <a:ext uri="{FF2B5EF4-FFF2-40B4-BE49-F238E27FC236}">
                <a16:creationId xmlns:a16="http://schemas.microsoft.com/office/drawing/2014/main" id="{61F636B8-7952-DA76-CFF8-20B99E367AC9}"/>
              </a:ext>
            </a:extLst>
          </p:cNvPr>
          <p:cNvSpPr/>
          <p:nvPr/>
        </p:nvSpPr>
        <p:spPr>
          <a:xfrm>
            <a:off x="3194385" y="5607958"/>
            <a:ext cx="2682936" cy="362044"/>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latin typeface="Helvetica" panose="020B0604020202020204" pitchFamily="34" charset="0"/>
                <a:cs typeface="Helvetica" panose="020B0604020202020204" pitchFamily="34" charset="0"/>
              </a:rPr>
              <a:t>3 or 4 A-Level subjects </a:t>
            </a:r>
          </a:p>
        </p:txBody>
      </p:sp>
      <p:sp>
        <p:nvSpPr>
          <p:cNvPr id="33" name="Rectangle: Rounded Corners 32">
            <a:extLst>
              <a:ext uri="{FF2B5EF4-FFF2-40B4-BE49-F238E27FC236}">
                <a16:creationId xmlns:a16="http://schemas.microsoft.com/office/drawing/2014/main" id="{2C03A6AC-DAC8-48DD-4AD1-2AE5E052A354}"/>
              </a:ext>
            </a:extLst>
          </p:cNvPr>
          <p:cNvSpPr/>
          <p:nvPr/>
        </p:nvSpPr>
        <p:spPr>
          <a:xfrm>
            <a:off x="6326060" y="5216569"/>
            <a:ext cx="2682937" cy="3620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solidFill>
                  <a:schemeClr val="bg1"/>
                </a:solidFill>
                <a:latin typeface="Helvetica" panose="020B0604020202020204" pitchFamily="34" charset="0"/>
                <a:cs typeface="Helvetica" panose="020B0604020202020204" pitchFamily="34" charset="0"/>
              </a:rPr>
              <a:t>Hands on, practical learning</a:t>
            </a:r>
          </a:p>
        </p:txBody>
      </p:sp>
      <p:sp>
        <p:nvSpPr>
          <p:cNvPr id="34" name="Rectangle: Rounded Corners 33">
            <a:extLst>
              <a:ext uri="{FF2B5EF4-FFF2-40B4-BE49-F238E27FC236}">
                <a16:creationId xmlns:a16="http://schemas.microsoft.com/office/drawing/2014/main" id="{ED7A10C4-49CE-AB0B-FEBE-790D7601DB1E}"/>
              </a:ext>
            </a:extLst>
          </p:cNvPr>
          <p:cNvSpPr/>
          <p:nvPr/>
        </p:nvSpPr>
        <p:spPr>
          <a:xfrm>
            <a:off x="6337440" y="5591555"/>
            <a:ext cx="2682936" cy="362044"/>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chemeClr val="tx1"/>
                </a:solidFill>
                <a:latin typeface="Helvetica" panose="020B0604020202020204" pitchFamily="34" charset="0"/>
                <a:cs typeface="Helvetica" panose="020B0604020202020204" pitchFamily="34" charset="0"/>
              </a:rPr>
              <a:t>1 subject area</a:t>
            </a:r>
          </a:p>
        </p:txBody>
      </p:sp>
    </p:spTree>
    <p:extLst>
      <p:ext uri="{BB962C8B-B14F-4D97-AF65-F5344CB8AC3E}">
        <p14:creationId xmlns:p14="http://schemas.microsoft.com/office/powerpoint/2010/main" val="144848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8"/>
            <a:ext cx="12186179" cy="6855153"/>
          </a:xfrm>
          <a:prstGeom prst="rect">
            <a:avLst/>
          </a:prstGeom>
        </p:spPr>
      </p:pic>
      <p:sp>
        <p:nvSpPr>
          <p:cNvPr id="5" name="TextBox 4"/>
          <p:cNvSpPr txBox="1"/>
          <p:nvPr/>
        </p:nvSpPr>
        <p:spPr>
          <a:xfrm>
            <a:off x="187138" y="140789"/>
            <a:ext cx="542395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Making you decision </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13" name="Rectangle: Rounded Corners 12">
            <a:extLst>
              <a:ext uri="{FF2B5EF4-FFF2-40B4-BE49-F238E27FC236}">
                <a16:creationId xmlns:a16="http://schemas.microsoft.com/office/drawing/2014/main" id="{30A59CAC-63B1-9394-220F-D5EDEDE47DB3}"/>
              </a:ext>
            </a:extLst>
          </p:cNvPr>
          <p:cNvSpPr/>
          <p:nvPr/>
        </p:nvSpPr>
        <p:spPr>
          <a:xfrm>
            <a:off x="192488" y="2264447"/>
            <a:ext cx="2833973" cy="672445"/>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Helvetica" panose="020B0604020202020204" pitchFamily="34" charset="0"/>
                <a:cs typeface="Helvetica" panose="020B0604020202020204" pitchFamily="34" charset="0"/>
              </a:rPr>
              <a:t>TOP TIPS</a:t>
            </a:r>
          </a:p>
        </p:txBody>
      </p:sp>
      <p:sp>
        <p:nvSpPr>
          <p:cNvPr id="21" name="Rectangle: Rounded Corners 20">
            <a:extLst>
              <a:ext uri="{FF2B5EF4-FFF2-40B4-BE49-F238E27FC236}">
                <a16:creationId xmlns:a16="http://schemas.microsoft.com/office/drawing/2014/main" id="{D273086F-08D1-1FD9-D8F2-9B3821D79769}"/>
              </a:ext>
            </a:extLst>
          </p:cNvPr>
          <p:cNvSpPr/>
          <p:nvPr/>
        </p:nvSpPr>
        <p:spPr>
          <a:xfrm>
            <a:off x="216177" y="3034208"/>
            <a:ext cx="11154975" cy="330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bg1"/>
                </a:solidFill>
                <a:latin typeface="Helvetica" panose="020B0604020202020204" pitchFamily="34" charset="0"/>
                <a:cs typeface="Helvetica" panose="020B0604020202020204" pitchFamily="34" charset="0"/>
              </a:rPr>
              <a:t>Book a 1:1 advice and guidance session</a:t>
            </a:r>
          </a:p>
        </p:txBody>
      </p:sp>
      <p:sp>
        <p:nvSpPr>
          <p:cNvPr id="28" name="Rectangle: Rounded Corners 27">
            <a:extLst>
              <a:ext uri="{FF2B5EF4-FFF2-40B4-BE49-F238E27FC236}">
                <a16:creationId xmlns:a16="http://schemas.microsoft.com/office/drawing/2014/main" id="{CA4BAF38-1953-A461-5A76-8F4634397614}"/>
              </a:ext>
            </a:extLst>
          </p:cNvPr>
          <p:cNvSpPr/>
          <p:nvPr/>
        </p:nvSpPr>
        <p:spPr>
          <a:xfrm>
            <a:off x="216177" y="3442408"/>
            <a:ext cx="11154975" cy="330169"/>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tx1"/>
                </a:solidFill>
                <a:latin typeface="Helvetica" panose="020B0604020202020204" pitchFamily="34" charset="0"/>
                <a:cs typeface="Helvetica" panose="020B0604020202020204" pitchFamily="34" charset="0"/>
              </a:rPr>
              <a:t>Take an online personality quiz to identify your learning style </a:t>
            </a:r>
          </a:p>
        </p:txBody>
      </p:sp>
      <p:sp>
        <p:nvSpPr>
          <p:cNvPr id="2" name="Rectangle: Rounded Corners 1">
            <a:extLst>
              <a:ext uri="{FF2B5EF4-FFF2-40B4-BE49-F238E27FC236}">
                <a16:creationId xmlns:a16="http://schemas.microsoft.com/office/drawing/2014/main" id="{54B88CC8-E59F-7894-E011-0CE601891A0B}"/>
              </a:ext>
            </a:extLst>
          </p:cNvPr>
          <p:cNvSpPr/>
          <p:nvPr/>
        </p:nvSpPr>
        <p:spPr>
          <a:xfrm>
            <a:off x="216177" y="3841011"/>
            <a:ext cx="11154975" cy="330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bg1"/>
                </a:solidFill>
                <a:latin typeface="Helvetica" panose="020B0604020202020204" pitchFamily="34" charset="0"/>
                <a:cs typeface="Helvetica" panose="020B0604020202020204" pitchFamily="34" charset="0"/>
              </a:rPr>
              <a:t>Talk to friends and family about their careers </a:t>
            </a:r>
          </a:p>
        </p:txBody>
      </p:sp>
      <p:sp>
        <p:nvSpPr>
          <p:cNvPr id="6" name="Rectangle: Rounded Corners 5">
            <a:extLst>
              <a:ext uri="{FF2B5EF4-FFF2-40B4-BE49-F238E27FC236}">
                <a16:creationId xmlns:a16="http://schemas.microsoft.com/office/drawing/2014/main" id="{5F0FA995-CEC5-57B0-0C37-2339526EF987}"/>
              </a:ext>
            </a:extLst>
          </p:cNvPr>
          <p:cNvSpPr/>
          <p:nvPr/>
        </p:nvSpPr>
        <p:spPr>
          <a:xfrm>
            <a:off x="205244" y="4248667"/>
            <a:ext cx="11154975" cy="330169"/>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tx1"/>
                </a:solidFill>
                <a:latin typeface="Helvetica" panose="020B0604020202020204" pitchFamily="34" charset="0"/>
                <a:cs typeface="Helvetica" panose="020B0604020202020204" pitchFamily="34" charset="0"/>
              </a:rPr>
              <a:t>What qualifications do you friends and family have?</a:t>
            </a:r>
          </a:p>
        </p:txBody>
      </p:sp>
      <p:sp>
        <p:nvSpPr>
          <p:cNvPr id="10" name="Rectangle: Rounded Corners 9">
            <a:extLst>
              <a:ext uri="{FF2B5EF4-FFF2-40B4-BE49-F238E27FC236}">
                <a16:creationId xmlns:a16="http://schemas.microsoft.com/office/drawing/2014/main" id="{3034DE49-6B1E-D3F1-8331-F469936AC6B6}"/>
              </a:ext>
            </a:extLst>
          </p:cNvPr>
          <p:cNvSpPr/>
          <p:nvPr/>
        </p:nvSpPr>
        <p:spPr>
          <a:xfrm>
            <a:off x="192488" y="4638217"/>
            <a:ext cx="11154975" cy="330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bg1"/>
                </a:solidFill>
                <a:latin typeface="Helvetica" panose="020B0604020202020204" pitchFamily="34" charset="0"/>
                <a:cs typeface="Helvetica" panose="020B0604020202020204" pitchFamily="34" charset="0"/>
              </a:rPr>
              <a:t>Do you prefer hands-on or classroom learning?</a:t>
            </a:r>
          </a:p>
        </p:txBody>
      </p:sp>
      <p:sp>
        <p:nvSpPr>
          <p:cNvPr id="11" name="Rectangle: Rounded Corners 10">
            <a:extLst>
              <a:ext uri="{FF2B5EF4-FFF2-40B4-BE49-F238E27FC236}">
                <a16:creationId xmlns:a16="http://schemas.microsoft.com/office/drawing/2014/main" id="{EA18965C-C38F-C226-B33F-02E26317C2A3}"/>
              </a:ext>
            </a:extLst>
          </p:cNvPr>
          <p:cNvSpPr/>
          <p:nvPr/>
        </p:nvSpPr>
        <p:spPr>
          <a:xfrm>
            <a:off x="187137" y="5056014"/>
            <a:ext cx="11154975" cy="330169"/>
          </a:xfrm>
          <a:prstGeom prst="roundRect">
            <a:avLst/>
          </a:prstGeom>
          <a:solidFill>
            <a:srgbClr val="4BE0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tx1"/>
                </a:solidFill>
                <a:latin typeface="Helvetica" panose="020B0604020202020204" pitchFamily="34" charset="0"/>
                <a:cs typeface="Helvetica" panose="020B0604020202020204" pitchFamily="34" charset="0"/>
              </a:rPr>
              <a:t>Do you know what career you would like to go into to?</a:t>
            </a:r>
          </a:p>
        </p:txBody>
      </p:sp>
      <p:sp>
        <p:nvSpPr>
          <p:cNvPr id="16" name="Rectangle: Rounded Corners 15">
            <a:extLst>
              <a:ext uri="{FF2B5EF4-FFF2-40B4-BE49-F238E27FC236}">
                <a16:creationId xmlns:a16="http://schemas.microsoft.com/office/drawing/2014/main" id="{76E2E8DC-32BC-A0A7-E6ED-47E79F8AA065}"/>
              </a:ext>
            </a:extLst>
          </p:cNvPr>
          <p:cNvSpPr/>
          <p:nvPr/>
        </p:nvSpPr>
        <p:spPr>
          <a:xfrm>
            <a:off x="187136" y="5454617"/>
            <a:ext cx="11154975" cy="3301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solidFill>
                  <a:schemeClr val="bg1"/>
                </a:solidFill>
                <a:latin typeface="Helvetica" panose="020B0604020202020204" pitchFamily="34" charset="0"/>
                <a:cs typeface="Helvetica" panose="020B0604020202020204" pitchFamily="34" charset="0"/>
              </a:rPr>
              <a:t>Look around colleges and their facilities. </a:t>
            </a:r>
          </a:p>
        </p:txBody>
      </p:sp>
    </p:spTree>
    <p:extLst>
      <p:ext uri="{BB962C8B-B14F-4D97-AF65-F5344CB8AC3E}">
        <p14:creationId xmlns:p14="http://schemas.microsoft.com/office/powerpoint/2010/main" val="129882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78"/>
            <a:ext cx="12186179" cy="6855153"/>
          </a:xfrm>
          <a:prstGeom prst="rect">
            <a:avLst/>
          </a:prstGeom>
        </p:spPr>
      </p:pic>
      <p:sp>
        <p:nvSpPr>
          <p:cNvPr id="5" name="TextBox 4"/>
          <p:cNvSpPr txBox="1"/>
          <p:nvPr/>
        </p:nvSpPr>
        <p:spPr>
          <a:xfrm>
            <a:off x="196102" y="140789"/>
            <a:ext cx="6454894" cy="923330"/>
          </a:xfrm>
          <a:prstGeom prst="rect">
            <a:avLst/>
          </a:prstGeom>
          <a:noFill/>
        </p:spPr>
        <p:txBody>
          <a:bodyPr wrap="square" lIns="91440" tIns="45720" rIns="91440" bIns="45720" rtlCol="0" anchor="t">
            <a:spAutoFit/>
          </a:bodyPr>
          <a:lstStyle/>
          <a:p>
            <a:pPr>
              <a:defRPr/>
            </a:pPr>
            <a:r>
              <a:rPr lang="en-US" sz="5400" b="1" dirty="0">
                <a:solidFill>
                  <a:schemeClr val="bg1"/>
                </a:solidFill>
                <a:latin typeface="Helvetica"/>
                <a:cs typeface="Helvetica"/>
              </a:rPr>
              <a:t>Useful websites</a:t>
            </a:r>
          </a:p>
        </p:txBody>
      </p:sp>
      <p:sp>
        <p:nvSpPr>
          <p:cNvPr id="3" name="TextBox 2">
            <a:extLst>
              <a:ext uri="{FF2B5EF4-FFF2-40B4-BE49-F238E27FC236}">
                <a16:creationId xmlns:a16="http://schemas.microsoft.com/office/drawing/2014/main" id="{AF2BA1F0-F7AD-17F0-E080-DB46B32E2ABA}"/>
              </a:ext>
            </a:extLst>
          </p:cNvPr>
          <p:cNvSpPr txBox="1"/>
          <p:nvPr/>
        </p:nvSpPr>
        <p:spPr>
          <a:xfrm>
            <a:off x="663388" y="2214282"/>
            <a:ext cx="10614210"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GB" u="sng" dirty="0">
              <a:cs typeface="Calibri"/>
            </a:endParaRPr>
          </a:p>
          <a:p>
            <a:r>
              <a:rPr lang="en-GB" u="sng" dirty="0">
                <a:cs typeface="Calibri"/>
              </a:rPr>
              <a:t>Colleges</a:t>
            </a:r>
            <a:endParaRPr lang="en-GB" dirty="0">
              <a:cs typeface="Calibri"/>
            </a:endParaRPr>
          </a:p>
          <a:p>
            <a:r>
              <a:rPr lang="en-GB" sz="1400" b="1" dirty="0">
                <a:cs typeface="Calibri"/>
              </a:rPr>
              <a:t>Gateshead college:</a:t>
            </a:r>
            <a:r>
              <a:rPr lang="en-GB" sz="1400" dirty="0">
                <a:cs typeface="Calibri"/>
              </a:rPr>
              <a:t> </a:t>
            </a:r>
            <a:r>
              <a:rPr lang="en-GB" sz="1400" dirty="0">
                <a:ea typeface="+mn-lt"/>
                <a:cs typeface="+mn-lt"/>
                <a:hlinkClick r:id="rId3"/>
              </a:rPr>
              <a:t>Subjects | Gateshead College | Gateshead College</a:t>
            </a:r>
            <a:endParaRPr lang="en-GB" sz="1400">
              <a:cs typeface="Calibri"/>
            </a:endParaRPr>
          </a:p>
          <a:p>
            <a:r>
              <a:rPr lang="en-GB" sz="1400" b="1" dirty="0">
                <a:cs typeface="Calibri"/>
              </a:rPr>
              <a:t>Newcastle college:</a:t>
            </a:r>
            <a:r>
              <a:rPr lang="en-GB" sz="1400" dirty="0">
                <a:cs typeface="Calibri"/>
              </a:rPr>
              <a:t> </a:t>
            </a:r>
            <a:r>
              <a:rPr lang="en-GB" sz="1400" u="sng" dirty="0">
                <a:solidFill>
                  <a:srgbClr val="0563C1"/>
                </a:solidFill>
                <a:cs typeface="Calibri"/>
                <a:hlinkClick r:id="rId4"/>
              </a:rPr>
              <a:t>www.ncl-coll.ac.uk</a:t>
            </a:r>
            <a:endParaRPr lang="en-GB" sz="1400">
              <a:cs typeface="Calibri"/>
            </a:endParaRPr>
          </a:p>
          <a:p>
            <a:r>
              <a:rPr lang="en-GB" sz="1400" b="1" dirty="0">
                <a:cs typeface="Calibri"/>
              </a:rPr>
              <a:t>South Tyneside college:</a:t>
            </a:r>
            <a:r>
              <a:rPr lang="en-GB" sz="1400" dirty="0">
                <a:cs typeface="Calibri"/>
              </a:rPr>
              <a:t> </a:t>
            </a:r>
            <a:r>
              <a:rPr lang="en-GB" sz="1400" u="sng" dirty="0">
                <a:solidFill>
                  <a:srgbClr val="0563C1"/>
                </a:solidFill>
                <a:cs typeface="Calibri"/>
                <a:hlinkClick r:id="rId5"/>
              </a:rPr>
              <a:t>www.stc.ac.uk</a:t>
            </a:r>
            <a:endParaRPr lang="en-GB" sz="1400">
              <a:cs typeface="Calibri"/>
            </a:endParaRPr>
          </a:p>
          <a:p>
            <a:r>
              <a:rPr lang="en-GB" sz="1400" b="1" dirty="0">
                <a:cs typeface="Calibri"/>
              </a:rPr>
              <a:t>Tyne Met college:</a:t>
            </a:r>
            <a:r>
              <a:rPr lang="en-GB" sz="1400" dirty="0">
                <a:cs typeface="Calibri"/>
              </a:rPr>
              <a:t> </a:t>
            </a:r>
            <a:r>
              <a:rPr lang="en-GB" sz="1400" u="sng" dirty="0">
                <a:solidFill>
                  <a:srgbClr val="0563C1"/>
                </a:solidFill>
                <a:cs typeface="Calibri"/>
                <a:hlinkClick r:id="rId6"/>
              </a:rPr>
              <a:t>www.tynemet.ac.uk</a:t>
            </a:r>
            <a:endParaRPr lang="en-GB" sz="1400">
              <a:cs typeface="Calibri"/>
            </a:endParaRPr>
          </a:p>
          <a:p>
            <a:r>
              <a:rPr lang="en-GB" sz="1400" b="1" dirty="0">
                <a:cs typeface="Calibri"/>
              </a:rPr>
              <a:t>Sunderland college:</a:t>
            </a:r>
            <a:r>
              <a:rPr lang="en-GB" sz="1400" dirty="0">
                <a:ea typeface="+mn-lt"/>
                <a:cs typeface="+mn-lt"/>
                <a:hlinkClick r:id="rId7"/>
              </a:rPr>
              <a:t>Home - Sunderland College</a:t>
            </a:r>
          </a:p>
          <a:p>
            <a:endParaRPr lang="en-GB" sz="1400" dirty="0">
              <a:cs typeface="Calibri"/>
            </a:endParaRPr>
          </a:p>
          <a:p>
            <a:r>
              <a:rPr lang="en-GB" u="sng" dirty="0">
                <a:cs typeface="Calibri"/>
              </a:rPr>
              <a:t>Sixth forms</a:t>
            </a:r>
            <a:endParaRPr lang="en-GB" dirty="0">
              <a:cs typeface="Calibri"/>
            </a:endParaRPr>
          </a:p>
          <a:p>
            <a:r>
              <a:rPr lang="en-GB" sz="1400" b="1" dirty="0">
                <a:cs typeface="Calibri"/>
              </a:rPr>
              <a:t>Harton Sixth Form:</a:t>
            </a:r>
            <a:r>
              <a:rPr lang="en-GB" sz="1400" dirty="0">
                <a:ea typeface="+mn-lt"/>
                <a:cs typeface="+mn-lt"/>
                <a:hlinkClick r:id="rId8"/>
              </a:rPr>
              <a:t>Harton Academy | Sixth Form (harton-tc.co.uk)</a:t>
            </a:r>
            <a:endParaRPr lang="en-GB" sz="1400">
              <a:cs typeface="Calibri"/>
            </a:endParaRPr>
          </a:p>
          <a:p>
            <a:r>
              <a:rPr lang="en-GB" sz="1400" b="1" dirty="0">
                <a:cs typeface="Calibri"/>
              </a:rPr>
              <a:t>St Joseph’s RC VA Sixth form: </a:t>
            </a:r>
            <a:r>
              <a:rPr lang="en-GB" sz="1400" dirty="0">
                <a:ea typeface="+mn-lt"/>
                <a:cs typeface="+mn-lt"/>
                <a:hlinkClick r:id="rId9"/>
              </a:rPr>
              <a:t>Homepage - St. Joseph's Catholic Academy (stjosephs.uk.net)</a:t>
            </a:r>
            <a:endParaRPr lang="en-GB" sz="1400">
              <a:cs typeface="Calibri"/>
            </a:endParaRPr>
          </a:p>
          <a:p>
            <a:r>
              <a:rPr lang="en-GB" sz="1400" b="1" dirty="0">
                <a:cs typeface="Calibri"/>
              </a:rPr>
              <a:t>Whitburn C of E Academy:</a:t>
            </a:r>
            <a:r>
              <a:rPr lang="en-GB" sz="1400" dirty="0">
                <a:cs typeface="Calibri"/>
              </a:rPr>
              <a:t> </a:t>
            </a:r>
            <a:r>
              <a:rPr lang="en-GB" sz="1400" dirty="0">
                <a:ea typeface="+mn-lt"/>
                <a:cs typeface="+mn-lt"/>
                <a:hlinkClick r:id="rId10"/>
              </a:rPr>
              <a:t>Sixth Form | Whitburn Church of England Academy (whitburncofeacademy.org)</a:t>
            </a:r>
            <a:endParaRPr lang="en-GB" sz="1400">
              <a:cs typeface="Calibri"/>
            </a:endParaRPr>
          </a:p>
          <a:p>
            <a:r>
              <a:rPr lang="en-GB" sz="1400" b="1" dirty="0">
                <a:cs typeface="Calibri"/>
              </a:rPr>
              <a:t>Newcastle Sixth Form College:</a:t>
            </a:r>
            <a:r>
              <a:rPr lang="en-GB" sz="1400" dirty="0">
                <a:ea typeface="+mn-lt"/>
                <a:cs typeface="+mn-lt"/>
                <a:hlinkClick r:id="rId11"/>
              </a:rPr>
              <a:t>Home | Newcastle Sixth Form College</a:t>
            </a:r>
            <a:endParaRPr lang="en-GB" sz="1100">
              <a:solidFill>
                <a:srgbClr val="0563C1"/>
              </a:solidFill>
              <a:latin typeface="Arial"/>
              <a:cs typeface="Arial"/>
            </a:endParaRPr>
          </a:p>
          <a:p>
            <a:endParaRPr lang="en-GB" sz="1100" dirty="0">
              <a:solidFill>
                <a:srgbClr val="222222"/>
              </a:solidFill>
              <a:latin typeface="Arial"/>
              <a:cs typeface="Arial"/>
            </a:endParaRPr>
          </a:p>
          <a:p>
            <a:endParaRPr lang="en-GB" sz="1000" dirty="0">
              <a:solidFill>
                <a:srgbClr val="222222"/>
              </a:solidFill>
              <a:latin typeface="Arial"/>
              <a:cs typeface="Arial"/>
            </a:endParaRPr>
          </a:p>
          <a:p>
            <a:endParaRPr lang="en-GB" sz="1000" dirty="0">
              <a:solidFill>
                <a:srgbClr val="222222"/>
              </a:solidFill>
              <a:latin typeface="Arial"/>
              <a:cs typeface="Arial"/>
            </a:endParaRPr>
          </a:p>
          <a:p>
            <a:r>
              <a:rPr lang="en-GB" b="1" u="sng" dirty="0">
                <a:cs typeface="Calibri"/>
              </a:rPr>
              <a:t>Apprenticeships:</a:t>
            </a:r>
            <a:endParaRPr lang="en-GB" dirty="0">
              <a:cs typeface="Calibri"/>
            </a:endParaRPr>
          </a:p>
          <a:p>
            <a:r>
              <a:rPr lang="en-GB" sz="1400" b="1" dirty="0">
                <a:cs typeface="Calibri"/>
              </a:rPr>
              <a:t>National apprenticeship service:</a:t>
            </a:r>
            <a:r>
              <a:rPr lang="en-GB" sz="1400" dirty="0">
                <a:cs typeface="Calibri"/>
              </a:rPr>
              <a:t> </a:t>
            </a:r>
            <a:r>
              <a:rPr lang="en-GB" sz="1400" u="sng" dirty="0">
                <a:solidFill>
                  <a:srgbClr val="0563C1"/>
                </a:solidFill>
                <a:cs typeface="Calibri"/>
                <a:hlinkClick r:id="rId12"/>
              </a:rPr>
              <a:t>https://www.gov.uk/further-education-skills/apprenticeships</a:t>
            </a:r>
            <a:endParaRPr lang="en-GB" sz="1400">
              <a:cs typeface="Calibri"/>
            </a:endParaRPr>
          </a:p>
          <a:p>
            <a:pPr algn="l"/>
            <a:endParaRPr lang="en-GB" dirty="0">
              <a:cs typeface="Calibri"/>
            </a:endParaRPr>
          </a:p>
        </p:txBody>
      </p:sp>
    </p:spTree>
    <p:extLst>
      <p:ext uri="{BB962C8B-B14F-4D97-AF65-F5344CB8AC3E}">
        <p14:creationId xmlns:p14="http://schemas.microsoft.com/office/powerpoint/2010/main" val="213381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340963" y="198410"/>
            <a:ext cx="5052447" cy="1323439"/>
          </a:xfrm>
          <a:prstGeom prst="rect">
            <a:avLst/>
          </a:prstGeom>
          <a:noFill/>
        </p:spPr>
        <p:txBody>
          <a:bodyPr wrap="square" lIns="91440" tIns="45720" rIns="91440" bIns="45720" rtlCol="0" anchor="t">
            <a:spAutoFit/>
          </a:bodyPr>
          <a:lstStyle/>
          <a:p>
            <a:r>
              <a:rPr lang="en-US" sz="4000" b="1" dirty="0">
                <a:solidFill>
                  <a:schemeClr val="bg1"/>
                </a:solidFill>
                <a:latin typeface="Helvetica" panose="020B0604020202020204" pitchFamily="34" charset="0"/>
                <a:cs typeface="Helvetica" panose="020B0604020202020204" pitchFamily="34" charset="0"/>
              </a:rPr>
              <a:t>Life after Secondary School</a:t>
            </a:r>
            <a:endParaRPr lang="en-US" dirty="0">
              <a:latin typeface="Helvetica" panose="020B0604020202020204" pitchFamily="34" charset="0"/>
              <a:cs typeface="Helvetica" panose="020B0604020202020204" pitchFamily="34" charset="0"/>
            </a:endParaRPr>
          </a:p>
        </p:txBody>
      </p:sp>
      <p:sp>
        <p:nvSpPr>
          <p:cNvPr id="6" name="TextBox 5"/>
          <p:cNvSpPr txBox="1"/>
          <p:nvPr/>
        </p:nvSpPr>
        <p:spPr>
          <a:xfrm>
            <a:off x="471864" y="2395182"/>
            <a:ext cx="11720135" cy="1569660"/>
          </a:xfrm>
          <a:prstGeom prst="rect">
            <a:avLst/>
          </a:prstGeom>
          <a:noFill/>
        </p:spPr>
        <p:txBody>
          <a:bodyPr wrap="square" lIns="91440" tIns="45720" rIns="91440" bIns="45720" rtlCol="0" anchor="t">
            <a:spAutoFit/>
          </a:bodyPr>
          <a:lstStyle/>
          <a:p>
            <a:r>
              <a:rPr lang="en-US" sz="2400" dirty="0">
                <a:latin typeface="Helvetica" panose="020B0604020202020204" pitchFamily="34" charset="0"/>
                <a:cs typeface="Helvetica" panose="020B0604020202020204" pitchFamily="34" charset="0"/>
              </a:rPr>
              <a:t>When you finish you GCSEs you stay in </a:t>
            </a:r>
            <a:r>
              <a:rPr lang="en-US" sz="2400" b="1" dirty="0">
                <a:latin typeface="Helvetica" panose="020B0604020202020204" pitchFamily="34" charset="0"/>
                <a:cs typeface="Helvetica" panose="020B0604020202020204" pitchFamily="34" charset="0"/>
              </a:rPr>
              <a:t>education</a:t>
            </a:r>
            <a:r>
              <a:rPr lang="en-US" sz="2400" dirty="0">
                <a:latin typeface="Helvetica" panose="020B0604020202020204" pitchFamily="34" charset="0"/>
                <a:cs typeface="Helvetica" panose="020B0604020202020204" pitchFamily="34" charset="0"/>
              </a:rPr>
              <a:t>, </a:t>
            </a:r>
            <a:r>
              <a:rPr lang="en-US" sz="2400" b="1" dirty="0">
                <a:latin typeface="Helvetica" panose="020B0604020202020204" pitchFamily="34" charset="0"/>
                <a:cs typeface="Helvetica" panose="020B0604020202020204" pitchFamily="34" charset="0"/>
              </a:rPr>
              <a:t>training</a:t>
            </a:r>
            <a:r>
              <a:rPr lang="en-US" sz="2400" dirty="0">
                <a:latin typeface="Helvetica" panose="020B0604020202020204" pitchFamily="34" charset="0"/>
                <a:cs typeface="Helvetica" panose="020B0604020202020204" pitchFamily="34" charset="0"/>
              </a:rPr>
              <a:t> or </a:t>
            </a:r>
            <a:r>
              <a:rPr lang="en-US" sz="2400" b="1" dirty="0">
                <a:latin typeface="Helvetica" panose="020B0604020202020204" pitchFamily="34" charset="0"/>
                <a:cs typeface="Helvetica" panose="020B0604020202020204" pitchFamily="34" charset="0"/>
              </a:rPr>
              <a:t>employment </a:t>
            </a:r>
            <a:r>
              <a:rPr lang="en-US" sz="2400" dirty="0">
                <a:latin typeface="Helvetica" panose="020B0604020202020204" pitchFamily="34" charset="0"/>
                <a:cs typeface="Helvetica" panose="020B0604020202020204" pitchFamily="34" charset="0"/>
              </a:rPr>
              <a:t>until you are at least 18. </a:t>
            </a:r>
          </a:p>
          <a:p>
            <a:r>
              <a:rPr lang="en-US" sz="2400" dirty="0">
                <a:latin typeface="Helvetica" panose="020B0604020202020204" pitchFamily="34" charset="0"/>
                <a:cs typeface="Helvetica" panose="020B0604020202020204" pitchFamily="34" charset="0"/>
              </a:rPr>
              <a:t>You can choose an academic or vocational route depending on the subjects you like or career you would like to pursue.  </a:t>
            </a:r>
          </a:p>
        </p:txBody>
      </p:sp>
      <p:pic>
        <p:nvPicPr>
          <p:cNvPr id="3" name="Picture 6">
            <a:extLst>
              <a:ext uri="{FF2B5EF4-FFF2-40B4-BE49-F238E27FC236}">
                <a16:creationId xmlns:a16="http://schemas.microsoft.com/office/drawing/2014/main" id="{B710D50E-ECAD-E001-5785-83DBFF86979D}"/>
              </a:ext>
            </a:extLst>
          </p:cNvPr>
          <p:cNvPicPr>
            <a:picLocks noChangeAspect="1"/>
          </p:cNvPicPr>
          <p:nvPr/>
        </p:nvPicPr>
        <p:blipFill>
          <a:blip r:embed="rId3"/>
          <a:stretch>
            <a:fillRect/>
          </a:stretch>
        </p:blipFill>
        <p:spPr>
          <a:xfrm>
            <a:off x="4893758" y="4052380"/>
            <a:ext cx="2497463" cy="2507226"/>
          </a:xfrm>
          <a:prstGeom prst="rect">
            <a:avLst/>
          </a:prstGeom>
        </p:spPr>
      </p:pic>
      <p:pic>
        <p:nvPicPr>
          <p:cNvPr id="2" name="Picture 2">
            <a:extLst>
              <a:ext uri="{FF2B5EF4-FFF2-40B4-BE49-F238E27FC236}">
                <a16:creationId xmlns:a16="http://schemas.microsoft.com/office/drawing/2014/main" id="{D3E8CCEB-FA44-6558-6383-4B16E323F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9460" y="4725804"/>
            <a:ext cx="1966703" cy="1966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69BBD2D-B05C-6439-B883-14237272E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470" y="4692887"/>
            <a:ext cx="1966703" cy="19667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33DF315F-BE99-46F8-3959-675C81020636}"/>
              </a:ext>
            </a:extLst>
          </p:cNvPr>
          <p:cNvSpPr/>
          <p:nvPr/>
        </p:nvSpPr>
        <p:spPr>
          <a:xfrm>
            <a:off x="664555" y="4211803"/>
            <a:ext cx="3006305" cy="381942"/>
          </a:xfrm>
          <a:prstGeom prst="roundRect">
            <a:avLst/>
          </a:prstGeom>
          <a:solidFill>
            <a:srgbClr val="4BE08C"/>
          </a:solidFill>
          <a:ln>
            <a:solidFill>
              <a:srgbClr val="4BE08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Helvetica" panose="020B0604020202020204" pitchFamily="34" charset="0"/>
                <a:cs typeface="Helvetica" panose="020B0604020202020204" pitchFamily="34" charset="0"/>
              </a:rPr>
              <a:t>Academic</a:t>
            </a:r>
          </a:p>
        </p:txBody>
      </p:sp>
      <p:sp>
        <p:nvSpPr>
          <p:cNvPr id="10" name="Rectangle: Rounded Corners 9">
            <a:extLst>
              <a:ext uri="{FF2B5EF4-FFF2-40B4-BE49-F238E27FC236}">
                <a16:creationId xmlns:a16="http://schemas.microsoft.com/office/drawing/2014/main" id="{301DB14A-3E4E-0659-46FC-2DBF69C7B059}"/>
              </a:ext>
            </a:extLst>
          </p:cNvPr>
          <p:cNvSpPr/>
          <p:nvPr/>
        </p:nvSpPr>
        <p:spPr>
          <a:xfrm>
            <a:off x="8590453" y="4211803"/>
            <a:ext cx="3006305" cy="381942"/>
          </a:xfrm>
          <a:prstGeom prst="roundRect">
            <a:avLst/>
          </a:prstGeom>
          <a:solidFill>
            <a:srgbClr val="4BE08C"/>
          </a:solidFill>
          <a:ln>
            <a:solidFill>
              <a:srgbClr val="4BE08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Helvetica" panose="020B0604020202020204" pitchFamily="34" charset="0"/>
                <a:cs typeface="Helvetica" panose="020B0604020202020204" pitchFamily="34" charset="0"/>
              </a:rPr>
              <a:t>Vocational </a:t>
            </a:r>
          </a:p>
        </p:txBody>
      </p:sp>
    </p:spTree>
    <p:extLst>
      <p:ext uri="{BB962C8B-B14F-4D97-AF65-F5344CB8AC3E}">
        <p14:creationId xmlns:p14="http://schemas.microsoft.com/office/powerpoint/2010/main" val="39938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187138" y="140789"/>
            <a:ext cx="65042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Helvetica" panose="020B0604020202020204" pitchFamily="34" charset="0"/>
                <a:ea typeface="Helvetica" charset="0"/>
                <a:cs typeface="Helvetica" panose="020B0604020202020204" pitchFamily="34" charset="0"/>
              </a:rPr>
              <a:t>What does ‘Vocational Education’ mean?</a:t>
            </a:r>
            <a:endPar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6" name="TextBox 5"/>
          <p:cNvSpPr txBox="1"/>
          <p:nvPr/>
        </p:nvSpPr>
        <p:spPr>
          <a:xfrm>
            <a:off x="306780" y="2286799"/>
            <a:ext cx="430678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rPr>
              <a:t>Hands on education &amp;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Helvetica" panose="020B0604020202020204" pitchFamily="34" charset="0"/>
                <a:ea typeface="Helvetica" charset="0"/>
                <a:cs typeface="Helvetica" panose="020B0604020202020204" pitchFamily="34" charset="0"/>
              </a:rPr>
              <a:t>Industry 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prstClr val="black"/>
              </a:solidFill>
              <a:latin typeface="Helvetica" panose="020B0604020202020204" pitchFamily="34" charset="0"/>
              <a:ea typeface="Helvetica"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panose="020B0604020202020204" pitchFamily="34" charset="0"/>
                <a:ea typeface="Helvetica" charset="0"/>
                <a:cs typeface="Helvetica" panose="020B0604020202020204" pitchFamily="34" charset="0"/>
              </a:rPr>
              <a:t>Minimum of 1 Year </a:t>
            </a:r>
          </a:p>
        </p:txBody>
      </p:sp>
      <p:sp>
        <p:nvSpPr>
          <p:cNvPr id="2" name="Rectangle: Rounded Corners 1">
            <a:extLst>
              <a:ext uri="{FF2B5EF4-FFF2-40B4-BE49-F238E27FC236}">
                <a16:creationId xmlns:a16="http://schemas.microsoft.com/office/drawing/2014/main" id="{C8285BB9-EA43-27F1-604A-D5D913F39C99}"/>
              </a:ext>
            </a:extLst>
          </p:cNvPr>
          <p:cNvSpPr/>
          <p:nvPr/>
        </p:nvSpPr>
        <p:spPr>
          <a:xfrm>
            <a:off x="8333843" y="2286799"/>
            <a:ext cx="3247402" cy="1982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bg1"/>
                </a:solidFill>
                <a:latin typeface="Helvetica" panose="020B0604020202020204" pitchFamily="34" charset="0"/>
                <a:cs typeface="Helvetica" panose="020B0604020202020204" pitchFamily="34" charset="0"/>
              </a:rPr>
              <a:t>When choosing a vocational course, you just choose 1!</a:t>
            </a:r>
          </a:p>
        </p:txBody>
      </p:sp>
      <p:pic>
        <p:nvPicPr>
          <p:cNvPr id="10" name="Picture 2">
            <a:extLst>
              <a:ext uri="{FF2B5EF4-FFF2-40B4-BE49-F238E27FC236}">
                <a16:creationId xmlns:a16="http://schemas.microsoft.com/office/drawing/2014/main" id="{45B6072C-ACA9-390A-883C-62248DA56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832" y="2833607"/>
            <a:ext cx="3011606" cy="30116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607DB23F-C932-C5F2-6DFB-7AD408EA8C1C}"/>
              </a:ext>
            </a:extLst>
          </p:cNvPr>
          <p:cNvSpPr/>
          <p:nvPr/>
        </p:nvSpPr>
        <p:spPr>
          <a:xfrm>
            <a:off x="8333843" y="4421824"/>
            <a:ext cx="3247402" cy="1982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bg1"/>
                </a:solidFill>
                <a:latin typeface="Helvetica" panose="020B0604020202020204" pitchFamily="34" charset="0"/>
                <a:cs typeface="Helvetica" panose="020B0604020202020204" pitchFamily="34" charset="0"/>
              </a:rPr>
              <a:t>You learn skills to straight into your chosen career or continue learning at a higher level.</a:t>
            </a:r>
          </a:p>
        </p:txBody>
      </p:sp>
    </p:spTree>
    <p:extLst>
      <p:ext uri="{BB962C8B-B14F-4D97-AF65-F5344CB8AC3E}">
        <p14:creationId xmlns:p14="http://schemas.microsoft.com/office/powerpoint/2010/main" val="163233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530553-2D34-49F6-29CF-E52C979A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p:spPr>
      </p:pic>
      <p:sp>
        <p:nvSpPr>
          <p:cNvPr id="5" name="TextBox 4"/>
          <p:cNvSpPr txBox="1"/>
          <p:nvPr/>
        </p:nvSpPr>
        <p:spPr>
          <a:xfrm>
            <a:off x="187139" y="140789"/>
            <a:ext cx="59088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Where can I study?</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607DB23F-C932-C5F2-6DFB-7AD408EA8C1C}"/>
              </a:ext>
            </a:extLst>
          </p:cNvPr>
          <p:cNvSpPr/>
          <p:nvPr/>
        </p:nvSpPr>
        <p:spPr>
          <a:xfrm>
            <a:off x="361152" y="2928616"/>
            <a:ext cx="8068583" cy="4010704"/>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b="1" dirty="0">
                <a:solidFill>
                  <a:schemeClr val="tx1"/>
                </a:solidFill>
                <a:latin typeface="Helvetica" panose="020B0604020202020204" pitchFamily="34" charset="0"/>
                <a:cs typeface="Helvetica" panose="020B0604020202020204" pitchFamily="34" charset="0"/>
              </a:rPr>
              <a:t>You can study at college or sixth form between 3 – 5 days per week. </a:t>
            </a:r>
          </a:p>
          <a:p>
            <a:endParaRPr lang="en-GB" sz="2800" b="1" dirty="0">
              <a:solidFill>
                <a:schemeClr val="tx1"/>
              </a:solidFill>
              <a:latin typeface="Helvetica" panose="020B0604020202020204" pitchFamily="34" charset="0"/>
              <a:cs typeface="Helvetica" panose="020B0604020202020204" pitchFamily="34" charset="0"/>
            </a:endParaRPr>
          </a:p>
          <a:p>
            <a:r>
              <a:rPr lang="en-GB" sz="2800" b="1" dirty="0">
                <a:solidFill>
                  <a:schemeClr val="tx1"/>
                </a:solidFill>
                <a:latin typeface="Helvetica" panose="020B0604020202020204" pitchFamily="34" charset="0"/>
                <a:cs typeface="Helvetica" panose="020B0604020202020204" pitchFamily="34" charset="0"/>
              </a:rPr>
              <a:t>Different colleges have different courses depending on what you want to study.  </a:t>
            </a:r>
          </a:p>
          <a:p>
            <a:endParaRPr lang="en-GB" sz="2800" b="1" dirty="0">
              <a:solidFill>
                <a:schemeClr val="tx1"/>
              </a:solidFill>
              <a:latin typeface="Helvetica" panose="020B0604020202020204" pitchFamily="34" charset="0"/>
              <a:cs typeface="Helvetica" panose="020B0604020202020204" pitchFamily="34" charset="0"/>
            </a:endParaRPr>
          </a:p>
          <a:p>
            <a:r>
              <a:rPr lang="en-GB" sz="2800" b="1" dirty="0">
                <a:solidFill>
                  <a:schemeClr val="tx1"/>
                </a:solidFill>
                <a:latin typeface="Helvetica" panose="020B0604020202020204" pitchFamily="34" charset="0"/>
                <a:cs typeface="Helvetica" panose="020B0604020202020204" pitchFamily="34" charset="0"/>
              </a:rPr>
              <a:t>At college, lecturers have often worked in the industry, and you train in industry standard facilities.</a:t>
            </a:r>
          </a:p>
          <a:p>
            <a:endParaRPr lang="en-GB" sz="2800" b="1" dirty="0">
              <a:solidFill>
                <a:schemeClr val="tx1"/>
              </a:solidFill>
              <a:latin typeface="Helvetica" panose="020B0604020202020204" pitchFamily="34" charset="0"/>
              <a:cs typeface="Helvetica" panose="020B0604020202020204" pitchFamily="34" charset="0"/>
            </a:endParaRPr>
          </a:p>
          <a:p>
            <a:endParaRPr lang="en-GB" sz="2800" b="1" dirty="0">
              <a:solidFill>
                <a:schemeClr val="tx1"/>
              </a:solidFill>
              <a:latin typeface="Helvetica" panose="020B0604020202020204" pitchFamily="34" charset="0"/>
              <a:cs typeface="Helvetica" panose="020B0604020202020204" pitchFamily="34" charset="0"/>
            </a:endParaRPr>
          </a:p>
        </p:txBody>
      </p:sp>
      <p:pic>
        <p:nvPicPr>
          <p:cNvPr id="3074" name="Picture 2">
            <a:extLst>
              <a:ext uri="{FF2B5EF4-FFF2-40B4-BE49-F238E27FC236}">
                <a16:creationId xmlns:a16="http://schemas.microsoft.com/office/drawing/2014/main" id="{9DA6C6F6-98AC-C4AD-0556-ACD9EA66D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888" y="4232459"/>
            <a:ext cx="2625541" cy="2625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1C91BB9-FFB5-EE21-669D-DDA2B4735301}"/>
              </a:ext>
            </a:extLst>
          </p:cNvPr>
          <p:cNvSpPr/>
          <p:nvPr/>
        </p:nvSpPr>
        <p:spPr>
          <a:xfrm>
            <a:off x="8600505" y="2241331"/>
            <a:ext cx="3006305" cy="1909329"/>
          </a:xfrm>
          <a:prstGeom prst="roundRect">
            <a:avLst/>
          </a:prstGeom>
          <a:solidFill>
            <a:srgbClr val="4BE08C"/>
          </a:solidFill>
          <a:ln>
            <a:solidFill>
              <a:srgbClr val="4BE08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College can be very different to secondary school.</a:t>
            </a:r>
          </a:p>
          <a:p>
            <a:pPr algn="ctr"/>
            <a:r>
              <a:rPr lang="en-GB" sz="1600" dirty="0">
                <a:solidFill>
                  <a:schemeClr val="tx1"/>
                </a:solidFill>
                <a:latin typeface="Helvetica" panose="020B0604020202020204" pitchFamily="34" charset="0"/>
                <a:cs typeface="Helvetica" panose="020B0604020202020204" pitchFamily="34" charset="0"/>
              </a:rPr>
              <a:t>You might not be in all week, class sizes will be different and your treat like an adult. </a:t>
            </a:r>
          </a:p>
        </p:txBody>
      </p:sp>
    </p:spTree>
    <p:extLst>
      <p:ext uri="{BB962C8B-B14F-4D97-AF65-F5344CB8AC3E}">
        <p14:creationId xmlns:p14="http://schemas.microsoft.com/office/powerpoint/2010/main" val="17843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FEBFD-B2B1-23D8-B185-BF972E4C8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6651" cy="6939799"/>
          </a:xfrm>
          <a:prstGeom prst="rect">
            <a:avLst/>
          </a:prstGeom>
          <a:solidFill>
            <a:srgbClr val="4BE08C"/>
          </a:solidFill>
          <a:ln>
            <a:noFill/>
          </a:ln>
        </p:spPr>
      </p:pic>
      <p:sp>
        <p:nvSpPr>
          <p:cNvPr id="5" name="TextBox 4"/>
          <p:cNvSpPr txBox="1"/>
          <p:nvPr/>
        </p:nvSpPr>
        <p:spPr>
          <a:xfrm>
            <a:off x="212777" y="260430"/>
            <a:ext cx="55043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Helvetica" panose="020B0604020202020204" pitchFamily="34" charset="0"/>
                <a:ea typeface="Helvetica" charset="0"/>
                <a:cs typeface="Helvetica" panose="020B0604020202020204" pitchFamily="34" charset="0"/>
              </a:rPr>
              <a:t>Course Levels</a:t>
            </a:r>
            <a:endParaRPr kumimoji="0" lang="en-US" sz="5400" b="1" i="0" u="none" strike="noStrike" kern="1200" cap="none" spc="0" normalizeH="0" baseline="0" noProof="0" dirty="0">
              <a:ln>
                <a:noFill/>
              </a:ln>
              <a:solidFill>
                <a:prstClr val="white"/>
              </a:solidFill>
              <a:effectLst/>
              <a:uLnTx/>
              <a:uFillTx/>
              <a:latin typeface="Helvetica" panose="020B0604020202020204" pitchFamily="34" charset="0"/>
              <a:ea typeface="Helvetica" charset="0"/>
              <a:cs typeface="Helvetica" panose="020B0604020202020204" pitchFamily="34" charset="0"/>
            </a:endParaRPr>
          </a:p>
        </p:txBody>
      </p:sp>
      <p:pic>
        <p:nvPicPr>
          <p:cNvPr id="3" name="Graphic 2" descr="Back with solid fill">
            <a:extLst>
              <a:ext uri="{FF2B5EF4-FFF2-40B4-BE49-F238E27FC236}">
                <a16:creationId xmlns:a16="http://schemas.microsoft.com/office/drawing/2014/main" id="{02D13577-7C22-25CF-6029-1F34CCBAF7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954" y="3140366"/>
            <a:ext cx="717659" cy="717659"/>
          </a:xfrm>
          <a:prstGeom prst="rect">
            <a:avLst/>
          </a:prstGeom>
        </p:spPr>
      </p:pic>
      <p:sp>
        <p:nvSpPr>
          <p:cNvPr id="11" name="Rectangle: Rounded Corners 10">
            <a:extLst>
              <a:ext uri="{FF2B5EF4-FFF2-40B4-BE49-F238E27FC236}">
                <a16:creationId xmlns:a16="http://schemas.microsoft.com/office/drawing/2014/main" id="{21177501-097A-72C5-EA10-36CDE90105C4}"/>
              </a:ext>
            </a:extLst>
          </p:cNvPr>
          <p:cNvSpPr/>
          <p:nvPr/>
        </p:nvSpPr>
        <p:spPr>
          <a:xfrm>
            <a:off x="286431" y="2316669"/>
            <a:ext cx="2422630" cy="340418"/>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Helvetica" panose="020B0604020202020204" pitchFamily="34" charset="0"/>
                <a:cs typeface="Helvetica" panose="020B0604020202020204" pitchFamily="34" charset="0"/>
              </a:rPr>
              <a:t>Foundation Level </a:t>
            </a:r>
          </a:p>
        </p:txBody>
      </p:sp>
      <p:sp>
        <p:nvSpPr>
          <p:cNvPr id="15" name="Rectangle: Rounded Corners 14">
            <a:extLst>
              <a:ext uri="{FF2B5EF4-FFF2-40B4-BE49-F238E27FC236}">
                <a16:creationId xmlns:a16="http://schemas.microsoft.com/office/drawing/2014/main" id="{6745FAB8-EF59-5715-2C80-C599A31DA1DB}"/>
              </a:ext>
            </a:extLst>
          </p:cNvPr>
          <p:cNvSpPr/>
          <p:nvPr/>
        </p:nvSpPr>
        <p:spPr>
          <a:xfrm>
            <a:off x="3285055" y="2287755"/>
            <a:ext cx="2432082" cy="369332"/>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Helvetica" panose="020B0604020202020204" pitchFamily="34" charset="0"/>
                <a:cs typeface="Helvetica" panose="020B0604020202020204" pitchFamily="34" charset="0"/>
              </a:rPr>
              <a:t>Level 1</a:t>
            </a:r>
          </a:p>
        </p:txBody>
      </p:sp>
      <p:sp>
        <p:nvSpPr>
          <p:cNvPr id="17" name="Rectangle: Rounded Corners 16">
            <a:extLst>
              <a:ext uri="{FF2B5EF4-FFF2-40B4-BE49-F238E27FC236}">
                <a16:creationId xmlns:a16="http://schemas.microsoft.com/office/drawing/2014/main" id="{37BFD0E7-8BFE-9298-4DF1-A4AB6C6BDEB5}"/>
              </a:ext>
            </a:extLst>
          </p:cNvPr>
          <p:cNvSpPr/>
          <p:nvPr/>
        </p:nvSpPr>
        <p:spPr>
          <a:xfrm>
            <a:off x="6599159" y="2273503"/>
            <a:ext cx="2440762" cy="369332"/>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Helvetica" panose="020B0604020202020204" pitchFamily="34" charset="0"/>
                <a:cs typeface="Helvetica" panose="020B0604020202020204" pitchFamily="34" charset="0"/>
              </a:rPr>
              <a:t>Level 2</a:t>
            </a:r>
          </a:p>
        </p:txBody>
      </p:sp>
      <p:sp>
        <p:nvSpPr>
          <p:cNvPr id="18" name="Rectangle: Rounded Corners 17">
            <a:extLst>
              <a:ext uri="{FF2B5EF4-FFF2-40B4-BE49-F238E27FC236}">
                <a16:creationId xmlns:a16="http://schemas.microsoft.com/office/drawing/2014/main" id="{F5E3BC14-9A6B-96BD-267B-CED26F667D98}"/>
              </a:ext>
            </a:extLst>
          </p:cNvPr>
          <p:cNvSpPr/>
          <p:nvPr/>
        </p:nvSpPr>
        <p:spPr>
          <a:xfrm>
            <a:off x="9693855" y="2264450"/>
            <a:ext cx="2440762" cy="369332"/>
          </a:xfrm>
          <a:prstGeom prst="roundRect">
            <a:avLst/>
          </a:prstGeom>
          <a:solidFill>
            <a:srgbClr val="4B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Helvetica" panose="020B0604020202020204" pitchFamily="34" charset="0"/>
                <a:cs typeface="Helvetica" panose="020B0604020202020204" pitchFamily="34" charset="0"/>
              </a:rPr>
              <a:t>Level 3</a:t>
            </a:r>
          </a:p>
        </p:txBody>
      </p:sp>
      <p:sp>
        <p:nvSpPr>
          <p:cNvPr id="19" name="Rectangle: Rounded Corners 18">
            <a:extLst>
              <a:ext uri="{FF2B5EF4-FFF2-40B4-BE49-F238E27FC236}">
                <a16:creationId xmlns:a16="http://schemas.microsoft.com/office/drawing/2014/main" id="{288D35FF-A8C1-6C96-6AF3-37FBFACA4BBF}"/>
              </a:ext>
            </a:extLst>
          </p:cNvPr>
          <p:cNvSpPr/>
          <p:nvPr/>
        </p:nvSpPr>
        <p:spPr>
          <a:xfrm>
            <a:off x="160930" y="2781653"/>
            <a:ext cx="2548131" cy="159669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Develops Communication </a:t>
            </a:r>
          </a:p>
          <a:p>
            <a:pPr algn="ctr"/>
            <a:r>
              <a:rPr lang="en-GB" sz="1600" dirty="0">
                <a:solidFill>
                  <a:schemeClr val="tx1"/>
                </a:solidFill>
                <a:latin typeface="Helvetica" panose="020B0604020202020204" pitchFamily="34" charset="0"/>
                <a:cs typeface="Helvetica" panose="020B0604020202020204" pitchFamily="34" charset="0"/>
              </a:rPr>
              <a:t>Study Skills</a:t>
            </a:r>
          </a:p>
          <a:p>
            <a:pPr algn="ctr"/>
            <a:r>
              <a:rPr lang="en-GB" sz="1600" dirty="0">
                <a:solidFill>
                  <a:schemeClr val="tx1"/>
                </a:solidFill>
                <a:latin typeface="Helvetica" panose="020B0604020202020204" pitchFamily="34" charset="0"/>
                <a:cs typeface="Helvetica" panose="020B0604020202020204" pitchFamily="34" charset="0"/>
              </a:rPr>
              <a:t>Students who require extra help to progress</a:t>
            </a:r>
          </a:p>
        </p:txBody>
      </p:sp>
      <p:sp>
        <p:nvSpPr>
          <p:cNvPr id="20" name="Rectangle: Rounded Corners 19">
            <a:extLst>
              <a:ext uri="{FF2B5EF4-FFF2-40B4-BE49-F238E27FC236}">
                <a16:creationId xmlns:a16="http://schemas.microsoft.com/office/drawing/2014/main" id="{0F033521-AEB7-65C0-F262-2152D43BAFFF}"/>
              </a:ext>
            </a:extLst>
          </p:cNvPr>
          <p:cNvSpPr/>
          <p:nvPr/>
        </p:nvSpPr>
        <p:spPr>
          <a:xfrm>
            <a:off x="3329873" y="2765782"/>
            <a:ext cx="2557583" cy="161256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Fundamental basics </a:t>
            </a:r>
          </a:p>
          <a:p>
            <a:pPr algn="ctr"/>
            <a:r>
              <a:rPr lang="en-GB" sz="1600" dirty="0">
                <a:solidFill>
                  <a:schemeClr val="tx1"/>
                </a:solidFill>
                <a:latin typeface="Helvetica" panose="020B0604020202020204" pitchFamily="34" charset="0"/>
                <a:cs typeface="Helvetica" panose="020B0604020202020204" pitchFamily="34" charset="0"/>
              </a:rPr>
              <a:t>Builds confidence </a:t>
            </a:r>
          </a:p>
          <a:p>
            <a:pPr algn="ctr"/>
            <a:r>
              <a:rPr lang="en-GB" sz="1600" dirty="0">
                <a:solidFill>
                  <a:schemeClr val="tx1"/>
                </a:solidFill>
                <a:latin typeface="Helvetica" panose="020B0604020202020204" pitchFamily="34" charset="0"/>
                <a:cs typeface="Helvetica" panose="020B0604020202020204" pitchFamily="34" charset="0"/>
              </a:rPr>
              <a:t>Prepares you for the next step</a:t>
            </a:r>
          </a:p>
        </p:txBody>
      </p:sp>
      <p:sp>
        <p:nvSpPr>
          <p:cNvPr id="21" name="Rectangle: Rounded Corners 20">
            <a:extLst>
              <a:ext uri="{FF2B5EF4-FFF2-40B4-BE49-F238E27FC236}">
                <a16:creationId xmlns:a16="http://schemas.microsoft.com/office/drawing/2014/main" id="{AD217B7A-5341-2811-588F-7DF8947FD910}"/>
              </a:ext>
            </a:extLst>
          </p:cNvPr>
          <p:cNvSpPr/>
          <p:nvPr/>
        </p:nvSpPr>
        <p:spPr>
          <a:xfrm>
            <a:off x="6602137" y="2781653"/>
            <a:ext cx="2440762" cy="1588251"/>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Fundamental basics </a:t>
            </a:r>
          </a:p>
          <a:p>
            <a:pPr algn="ctr"/>
            <a:r>
              <a:rPr lang="en-GB" sz="1600" dirty="0">
                <a:solidFill>
                  <a:schemeClr val="tx1"/>
                </a:solidFill>
                <a:latin typeface="Helvetica" panose="020B0604020202020204" pitchFamily="34" charset="0"/>
                <a:cs typeface="Helvetica" panose="020B0604020202020204" pitchFamily="34" charset="0"/>
              </a:rPr>
              <a:t>GCSE grade 4-9</a:t>
            </a:r>
          </a:p>
          <a:p>
            <a:pPr algn="ctr"/>
            <a:endParaRPr lang="en-GB" sz="1600" dirty="0">
              <a:solidFill>
                <a:schemeClr val="tx1"/>
              </a:solidFill>
              <a:latin typeface="Helvetica" panose="020B0604020202020204" pitchFamily="34" charset="0"/>
              <a:cs typeface="Helvetica" panose="020B0604020202020204" pitchFamily="34" charset="0"/>
            </a:endParaRPr>
          </a:p>
          <a:p>
            <a:pPr algn="ctr"/>
            <a:endParaRPr lang="en-GB" sz="1600" dirty="0">
              <a:solidFill>
                <a:schemeClr val="tx1"/>
              </a:solidFill>
              <a:latin typeface="Helvetica" panose="020B0604020202020204" pitchFamily="34" charset="0"/>
              <a:cs typeface="Helvetica" panose="020B0604020202020204" pitchFamily="34" charset="0"/>
            </a:endParaRPr>
          </a:p>
        </p:txBody>
      </p:sp>
      <p:sp>
        <p:nvSpPr>
          <p:cNvPr id="22" name="Rectangle: Rounded Corners 21">
            <a:extLst>
              <a:ext uri="{FF2B5EF4-FFF2-40B4-BE49-F238E27FC236}">
                <a16:creationId xmlns:a16="http://schemas.microsoft.com/office/drawing/2014/main" id="{5116D951-FC6A-7BD0-F1A7-B64F88F9E6EE}"/>
              </a:ext>
            </a:extLst>
          </p:cNvPr>
          <p:cNvSpPr/>
          <p:nvPr/>
        </p:nvSpPr>
        <p:spPr>
          <a:xfrm>
            <a:off x="9733131" y="2762256"/>
            <a:ext cx="2440763" cy="158211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pitchFamily="34" charset="0"/>
                <a:cs typeface="Helvetica" panose="020B0604020202020204" pitchFamily="34" charset="0"/>
              </a:rPr>
              <a:t>A Level standard </a:t>
            </a:r>
          </a:p>
          <a:p>
            <a:pPr algn="ctr"/>
            <a:r>
              <a:rPr lang="en-GB" sz="1600" dirty="0">
                <a:solidFill>
                  <a:schemeClr val="tx1"/>
                </a:solidFill>
                <a:latin typeface="Helvetica" panose="020B0604020202020204" pitchFamily="34" charset="0"/>
                <a:cs typeface="Helvetica" panose="020B0604020202020204" pitchFamily="34" charset="0"/>
              </a:rPr>
              <a:t>Advanced apprenticeships </a:t>
            </a:r>
          </a:p>
        </p:txBody>
      </p:sp>
      <p:pic>
        <p:nvPicPr>
          <p:cNvPr id="4" name="Graphic 3" descr="Back with solid fill">
            <a:extLst>
              <a:ext uri="{FF2B5EF4-FFF2-40B4-BE49-F238E27FC236}">
                <a16:creationId xmlns:a16="http://schemas.microsoft.com/office/drawing/2014/main" id="{1A1B4D96-523E-EBAE-BCB8-52BB299A63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477" y="3095050"/>
            <a:ext cx="717659" cy="717659"/>
          </a:xfrm>
          <a:prstGeom prst="rect">
            <a:avLst/>
          </a:prstGeom>
        </p:spPr>
      </p:pic>
      <p:pic>
        <p:nvPicPr>
          <p:cNvPr id="6" name="Graphic 5" descr="Back with solid fill">
            <a:extLst>
              <a:ext uri="{FF2B5EF4-FFF2-40B4-BE49-F238E27FC236}">
                <a16:creationId xmlns:a16="http://schemas.microsoft.com/office/drawing/2014/main" id="{BE61CD3E-429A-B079-79F2-EB6410AB3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9921" y="3140366"/>
            <a:ext cx="717659" cy="717659"/>
          </a:xfrm>
          <a:prstGeom prst="rect">
            <a:avLst/>
          </a:prstGeom>
        </p:spPr>
      </p:pic>
      <p:sp>
        <p:nvSpPr>
          <p:cNvPr id="7" name="Rectangle: Rounded Corners 6">
            <a:extLst>
              <a:ext uri="{FF2B5EF4-FFF2-40B4-BE49-F238E27FC236}">
                <a16:creationId xmlns:a16="http://schemas.microsoft.com/office/drawing/2014/main" id="{1A1BC0F2-150E-3ACC-6A5B-A0A8E09C9ADB}"/>
              </a:ext>
            </a:extLst>
          </p:cNvPr>
          <p:cNvSpPr/>
          <p:nvPr/>
        </p:nvSpPr>
        <p:spPr>
          <a:xfrm>
            <a:off x="1637193" y="4805077"/>
            <a:ext cx="8917614" cy="3693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Helvetica" panose="020B0604020202020204" pitchFamily="34" charset="0"/>
                <a:cs typeface="Helvetica" panose="020B0604020202020204" pitchFamily="34" charset="0"/>
              </a:rPr>
              <a:t>You could then progress into… </a:t>
            </a:r>
          </a:p>
        </p:txBody>
      </p:sp>
      <p:sp>
        <p:nvSpPr>
          <p:cNvPr id="8" name="Rectangle: Rounded Corners 7">
            <a:extLst>
              <a:ext uri="{FF2B5EF4-FFF2-40B4-BE49-F238E27FC236}">
                <a16:creationId xmlns:a16="http://schemas.microsoft.com/office/drawing/2014/main" id="{8F404A8C-2288-E7FC-E082-F998CB09D763}"/>
              </a:ext>
            </a:extLst>
          </p:cNvPr>
          <p:cNvSpPr/>
          <p:nvPr/>
        </p:nvSpPr>
        <p:spPr>
          <a:xfrm>
            <a:off x="3133989" y="5130919"/>
            <a:ext cx="5506933" cy="14666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Helvetica" panose="020B0604020202020204" pitchFamily="34" charset="0"/>
                <a:cs typeface="Helvetica" panose="020B0604020202020204" pitchFamily="34" charset="0"/>
              </a:rPr>
              <a:t>University </a:t>
            </a:r>
          </a:p>
          <a:p>
            <a:pPr algn="ctr"/>
            <a:r>
              <a:rPr lang="en-GB" sz="2000" b="1" dirty="0">
                <a:solidFill>
                  <a:schemeClr val="tx1"/>
                </a:solidFill>
                <a:latin typeface="Helvetica" panose="020B0604020202020204" pitchFamily="34" charset="0"/>
                <a:cs typeface="Helvetica" panose="020B0604020202020204" pitchFamily="34" charset="0"/>
              </a:rPr>
              <a:t>Apprenticeships </a:t>
            </a:r>
          </a:p>
          <a:p>
            <a:pPr algn="ctr"/>
            <a:r>
              <a:rPr lang="en-GB" sz="2000" b="1" dirty="0">
                <a:solidFill>
                  <a:schemeClr val="tx1"/>
                </a:solidFill>
                <a:latin typeface="Helvetica" panose="020B0604020202020204" pitchFamily="34" charset="0"/>
                <a:cs typeface="Helvetica" panose="020B0604020202020204" pitchFamily="34" charset="0"/>
              </a:rPr>
              <a:t>Higher-Level Apprenticeship</a:t>
            </a:r>
          </a:p>
          <a:p>
            <a:pPr algn="ctr"/>
            <a:r>
              <a:rPr lang="en-GB" sz="2000" b="1" dirty="0">
                <a:solidFill>
                  <a:schemeClr val="tx1"/>
                </a:solidFill>
                <a:latin typeface="Helvetica" panose="020B0604020202020204" pitchFamily="34" charset="0"/>
                <a:cs typeface="Helvetica" panose="020B0604020202020204" pitchFamily="34" charset="0"/>
              </a:rPr>
              <a:t>Employment </a:t>
            </a:r>
          </a:p>
        </p:txBody>
      </p:sp>
    </p:spTree>
    <p:extLst>
      <p:ext uri="{BB962C8B-B14F-4D97-AF65-F5344CB8AC3E}">
        <p14:creationId xmlns:p14="http://schemas.microsoft.com/office/powerpoint/2010/main" val="315658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10;&#10;Description automatically generated">
            <a:extLst>
              <a:ext uri="{FF2B5EF4-FFF2-40B4-BE49-F238E27FC236}">
                <a16:creationId xmlns:a16="http://schemas.microsoft.com/office/drawing/2014/main" id="{FB466423-ED1F-E106-A2FC-6020ADE55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4FCD00E-B862-BEAA-4DC3-EC02D1A7F86B}"/>
              </a:ext>
            </a:extLst>
          </p:cNvPr>
          <p:cNvSpPr txBox="1"/>
          <p:nvPr/>
        </p:nvSpPr>
        <p:spPr>
          <a:xfrm>
            <a:off x="4297678" y="1586491"/>
            <a:ext cx="1471353"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Employed</a:t>
            </a:r>
          </a:p>
        </p:txBody>
      </p:sp>
      <p:sp>
        <p:nvSpPr>
          <p:cNvPr id="9" name="TextBox 8">
            <a:extLst>
              <a:ext uri="{FF2B5EF4-FFF2-40B4-BE49-F238E27FC236}">
                <a16:creationId xmlns:a16="http://schemas.microsoft.com/office/drawing/2014/main" id="{B637E83C-2C06-205C-8ED9-27E05234524E}"/>
              </a:ext>
            </a:extLst>
          </p:cNvPr>
          <p:cNvSpPr txBox="1"/>
          <p:nvPr/>
        </p:nvSpPr>
        <p:spPr>
          <a:xfrm>
            <a:off x="4181301" y="3808027"/>
            <a:ext cx="1704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Paid a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salary</a:t>
            </a:r>
          </a:p>
        </p:txBody>
      </p:sp>
      <p:sp>
        <p:nvSpPr>
          <p:cNvPr id="10" name="TextBox 9">
            <a:extLst>
              <a:ext uri="{FF2B5EF4-FFF2-40B4-BE49-F238E27FC236}">
                <a16:creationId xmlns:a16="http://schemas.microsoft.com/office/drawing/2014/main" id="{995DA6E4-0C84-8AC4-D7AC-525170F867BB}"/>
              </a:ext>
            </a:extLst>
          </p:cNvPr>
          <p:cNvSpPr txBox="1"/>
          <p:nvPr/>
        </p:nvSpPr>
        <p:spPr>
          <a:xfrm>
            <a:off x="4297680" y="5999818"/>
            <a:ext cx="1471353"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a:t>
            </a:r>
          </a:p>
        </p:txBody>
      </p:sp>
      <p:sp>
        <p:nvSpPr>
          <p:cNvPr id="11" name="TextBox 10">
            <a:extLst>
              <a:ext uri="{FF2B5EF4-FFF2-40B4-BE49-F238E27FC236}">
                <a16:creationId xmlns:a16="http://schemas.microsoft.com/office/drawing/2014/main" id="{1FA4913B-37E1-AEE7-C9F5-F1099E151630}"/>
              </a:ext>
            </a:extLst>
          </p:cNvPr>
          <p:cNvSpPr txBox="1"/>
          <p:nvPr/>
        </p:nvSpPr>
        <p:spPr>
          <a:xfrm>
            <a:off x="7110152" y="1586491"/>
            <a:ext cx="1471353"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 the job </a:t>
            </a:r>
          </a:p>
        </p:txBody>
      </p:sp>
      <p:sp>
        <p:nvSpPr>
          <p:cNvPr id="12" name="TextBox 11">
            <a:extLst>
              <a:ext uri="{FF2B5EF4-FFF2-40B4-BE49-F238E27FC236}">
                <a16:creationId xmlns:a16="http://schemas.microsoft.com/office/drawing/2014/main" id="{464648D7-72A7-7E74-E58E-42995ECB0581}"/>
              </a:ext>
            </a:extLst>
          </p:cNvPr>
          <p:cNvSpPr txBox="1"/>
          <p:nvPr/>
        </p:nvSpPr>
        <p:spPr>
          <a:xfrm>
            <a:off x="6741620" y="3808027"/>
            <a:ext cx="2208416"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Typically 1-6 years</a:t>
            </a:r>
          </a:p>
        </p:txBody>
      </p:sp>
      <p:sp>
        <p:nvSpPr>
          <p:cNvPr id="13" name="TextBox 12">
            <a:extLst>
              <a:ext uri="{FF2B5EF4-FFF2-40B4-BE49-F238E27FC236}">
                <a16:creationId xmlns:a16="http://schemas.microsoft.com/office/drawing/2014/main" id="{4BBA6D0A-9D10-3C1D-DCEB-E9DD0B9E56E6}"/>
              </a:ext>
            </a:extLst>
          </p:cNvPr>
          <p:cNvSpPr txBox="1"/>
          <p:nvPr/>
        </p:nvSpPr>
        <p:spPr>
          <a:xfrm>
            <a:off x="7110152" y="5688768"/>
            <a:ext cx="1471353"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600+ standards</a:t>
            </a:r>
          </a:p>
        </p:txBody>
      </p:sp>
      <p:sp>
        <p:nvSpPr>
          <p:cNvPr id="14" name="TextBox 13">
            <a:extLst>
              <a:ext uri="{FF2B5EF4-FFF2-40B4-BE49-F238E27FC236}">
                <a16:creationId xmlns:a16="http://schemas.microsoft.com/office/drawing/2014/main" id="{7E4F2A14-3E58-7332-3123-AD3F173AEEBE}"/>
              </a:ext>
            </a:extLst>
          </p:cNvPr>
          <p:cNvSpPr txBox="1"/>
          <p:nvPr/>
        </p:nvSpPr>
        <p:spPr>
          <a:xfrm>
            <a:off x="9455036" y="1463380"/>
            <a:ext cx="2290850"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Intermediate –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degree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level</a:t>
            </a:r>
          </a:p>
        </p:txBody>
      </p:sp>
      <p:sp>
        <p:nvSpPr>
          <p:cNvPr id="15" name="TextBox 14">
            <a:extLst>
              <a:ext uri="{FF2B5EF4-FFF2-40B4-BE49-F238E27FC236}">
                <a16:creationId xmlns:a16="http://schemas.microsoft.com/office/drawing/2014/main" id="{2BAA3A0C-BEE6-4BBC-A99A-A6B6DB1F1B14}"/>
              </a:ext>
            </a:extLst>
          </p:cNvPr>
          <p:cNvSpPr txBox="1"/>
          <p:nvPr/>
        </p:nvSpPr>
        <p:spPr>
          <a:xfrm>
            <a:off x="9537470" y="3815721"/>
            <a:ext cx="2208416"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 responsibilities</a:t>
            </a:r>
          </a:p>
        </p:txBody>
      </p:sp>
      <p:sp>
        <p:nvSpPr>
          <p:cNvPr id="16" name="TextBox 15">
            <a:extLst>
              <a:ext uri="{FF2B5EF4-FFF2-40B4-BE49-F238E27FC236}">
                <a16:creationId xmlns:a16="http://schemas.microsoft.com/office/drawing/2014/main" id="{6861849F-C859-33CF-4CB5-9755AEA4F616}"/>
              </a:ext>
            </a:extLst>
          </p:cNvPr>
          <p:cNvSpPr txBox="1"/>
          <p:nvPr/>
        </p:nvSpPr>
        <p:spPr>
          <a:xfrm>
            <a:off x="9510797" y="5999818"/>
            <a:ext cx="2290850"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the easy option</a:t>
            </a:r>
          </a:p>
        </p:txBody>
      </p:sp>
    </p:spTree>
    <p:extLst>
      <p:ext uri="{BB962C8B-B14F-4D97-AF65-F5344CB8AC3E}">
        <p14:creationId xmlns:p14="http://schemas.microsoft.com/office/powerpoint/2010/main" val="23836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FF5BA25-AFA9-178E-B42D-A9791D319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Diagram&#10;&#10;Description automatically generated with medium confidence">
            <a:extLst>
              <a:ext uri="{FF2B5EF4-FFF2-40B4-BE49-F238E27FC236}">
                <a16:creationId xmlns:a16="http://schemas.microsoft.com/office/drawing/2014/main" id="{BA435456-65D0-9AA7-9FDE-2FAB3F590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898" y="758858"/>
            <a:ext cx="9761980" cy="5491114"/>
          </a:xfrm>
          <a:prstGeom prst="rect">
            <a:avLst/>
          </a:prstGeom>
        </p:spPr>
      </p:pic>
      <p:sp>
        <p:nvSpPr>
          <p:cNvPr id="3" name="TextBox 2">
            <a:extLst>
              <a:ext uri="{FF2B5EF4-FFF2-40B4-BE49-F238E27FC236}">
                <a16:creationId xmlns:a16="http://schemas.microsoft.com/office/drawing/2014/main" id="{946BF1F8-5F45-D62B-8E25-734F4957DCDF}"/>
              </a:ext>
            </a:extLst>
          </p:cNvPr>
          <p:cNvSpPr txBox="1"/>
          <p:nvPr/>
        </p:nvSpPr>
        <p:spPr>
          <a:xfrm>
            <a:off x="1945659" y="2270897"/>
            <a:ext cx="6391372" cy="369332"/>
          </a:xfrm>
          <a:prstGeom prst="rect">
            <a:avLst/>
          </a:prstGeom>
          <a:noFill/>
        </p:spPr>
        <p:txBody>
          <a:bodyPr wrap="square">
            <a:spAutoFit/>
          </a:bodyPr>
          <a:lstStyle/>
          <a:p>
            <a:pPr algn="ctr"/>
            <a:r>
              <a:rPr lang="en-GB" sz="1800" b="0" dirty="0"/>
              <a:t>Intermediate </a:t>
            </a:r>
          </a:p>
        </p:txBody>
      </p:sp>
      <p:sp>
        <p:nvSpPr>
          <p:cNvPr id="4" name="TextBox 3">
            <a:extLst>
              <a:ext uri="{FF2B5EF4-FFF2-40B4-BE49-F238E27FC236}">
                <a16:creationId xmlns:a16="http://schemas.microsoft.com/office/drawing/2014/main" id="{00507230-6D41-4087-F317-BFC360FFFEBC}"/>
              </a:ext>
            </a:extLst>
          </p:cNvPr>
          <p:cNvSpPr txBox="1"/>
          <p:nvPr/>
        </p:nvSpPr>
        <p:spPr>
          <a:xfrm>
            <a:off x="1960775" y="3319749"/>
            <a:ext cx="6391372" cy="369332"/>
          </a:xfrm>
          <a:prstGeom prst="rect">
            <a:avLst/>
          </a:prstGeom>
          <a:noFill/>
        </p:spPr>
        <p:txBody>
          <a:bodyPr wrap="square">
            <a:spAutoFit/>
          </a:bodyPr>
          <a:lstStyle/>
          <a:p>
            <a:pPr algn="ctr"/>
            <a:r>
              <a:rPr lang="en-GB" sz="1800" b="0" dirty="0"/>
              <a:t>Advanced </a:t>
            </a:r>
          </a:p>
        </p:txBody>
      </p:sp>
      <p:sp>
        <p:nvSpPr>
          <p:cNvPr id="5" name="TextBox 4">
            <a:extLst>
              <a:ext uri="{FF2B5EF4-FFF2-40B4-BE49-F238E27FC236}">
                <a16:creationId xmlns:a16="http://schemas.microsoft.com/office/drawing/2014/main" id="{42F580AC-57C3-C07A-FBB4-D58C001CEE6A}"/>
              </a:ext>
            </a:extLst>
          </p:cNvPr>
          <p:cNvSpPr txBox="1"/>
          <p:nvPr/>
        </p:nvSpPr>
        <p:spPr>
          <a:xfrm>
            <a:off x="1960775" y="4354342"/>
            <a:ext cx="6391372" cy="369332"/>
          </a:xfrm>
          <a:prstGeom prst="rect">
            <a:avLst/>
          </a:prstGeom>
          <a:noFill/>
        </p:spPr>
        <p:txBody>
          <a:bodyPr wrap="square">
            <a:spAutoFit/>
          </a:bodyPr>
          <a:lstStyle/>
          <a:p>
            <a:pPr algn="ctr"/>
            <a:r>
              <a:rPr lang="en-GB" sz="1800" b="0" dirty="0"/>
              <a:t>Higher </a:t>
            </a:r>
          </a:p>
        </p:txBody>
      </p:sp>
      <p:sp>
        <p:nvSpPr>
          <p:cNvPr id="6" name="TextBox 5">
            <a:extLst>
              <a:ext uri="{FF2B5EF4-FFF2-40B4-BE49-F238E27FC236}">
                <a16:creationId xmlns:a16="http://schemas.microsoft.com/office/drawing/2014/main" id="{7237B346-903E-23C6-C32C-ED12B3DAB45A}"/>
              </a:ext>
            </a:extLst>
          </p:cNvPr>
          <p:cNvSpPr txBox="1"/>
          <p:nvPr/>
        </p:nvSpPr>
        <p:spPr>
          <a:xfrm>
            <a:off x="1960775" y="5388935"/>
            <a:ext cx="6391372" cy="369332"/>
          </a:xfrm>
          <a:prstGeom prst="rect">
            <a:avLst/>
          </a:prstGeom>
          <a:noFill/>
        </p:spPr>
        <p:txBody>
          <a:bodyPr wrap="square">
            <a:spAutoFit/>
          </a:bodyPr>
          <a:lstStyle/>
          <a:p>
            <a:pPr algn="ctr"/>
            <a:r>
              <a:rPr lang="en-GB" sz="1800" b="0" dirty="0"/>
              <a:t>Degree</a:t>
            </a:r>
          </a:p>
        </p:txBody>
      </p:sp>
      <p:sp>
        <p:nvSpPr>
          <p:cNvPr id="9" name="TextBox 8">
            <a:extLst>
              <a:ext uri="{FF2B5EF4-FFF2-40B4-BE49-F238E27FC236}">
                <a16:creationId xmlns:a16="http://schemas.microsoft.com/office/drawing/2014/main" id="{0573FD83-BA9C-6A54-637F-8BC7C169467F}"/>
              </a:ext>
            </a:extLst>
          </p:cNvPr>
          <p:cNvSpPr txBox="1"/>
          <p:nvPr/>
        </p:nvSpPr>
        <p:spPr>
          <a:xfrm>
            <a:off x="4317477" y="2306756"/>
            <a:ext cx="6358378" cy="369332"/>
          </a:xfrm>
          <a:prstGeom prst="rect">
            <a:avLst/>
          </a:prstGeom>
          <a:noFill/>
        </p:spPr>
        <p:txBody>
          <a:bodyPr wrap="square">
            <a:spAutoFit/>
          </a:bodyPr>
          <a:lstStyle/>
          <a:p>
            <a:pPr algn="ctr"/>
            <a:r>
              <a:rPr lang="en-GB" sz="1800" dirty="0"/>
              <a:t>2</a:t>
            </a:r>
          </a:p>
        </p:txBody>
      </p:sp>
      <p:sp>
        <p:nvSpPr>
          <p:cNvPr id="10" name="TextBox 9">
            <a:extLst>
              <a:ext uri="{FF2B5EF4-FFF2-40B4-BE49-F238E27FC236}">
                <a16:creationId xmlns:a16="http://schemas.microsoft.com/office/drawing/2014/main" id="{25E110D5-44D1-4F5D-4BED-EF0FD99FA18F}"/>
              </a:ext>
            </a:extLst>
          </p:cNvPr>
          <p:cNvSpPr txBox="1"/>
          <p:nvPr/>
        </p:nvSpPr>
        <p:spPr>
          <a:xfrm>
            <a:off x="4317477" y="3312619"/>
            <a:ext cx="6391372" cy="369332"/>
          </a:xfrm>
          <a:prstGeom prst="rect">
            <a:avLst/>
          </a:prstGeom>
          <a:noFill/>
        </p:spPr>
        <p:txBody>
          <a:bodyPr wrap="square">
            <a:spAutoFit/>
          </a:bodyPr>
          <a:lstStyle/>
          <a:p>
            <a:pPr algn="ctr"/>
            <a:r>
              <a:rPr lang="en-GB" sz="1800" dirty="0"/>
              <a:t>3</a:t>
            </a:r>
          </a:p>
        </p:txBody>
      </p:sp>
      <p:sp>
        <p:nvSpPr>
          <p:cNvPr id="11" name="TextBox 10">
            <a:extLst>
              <a:ext uri="{FF2B5EF4-FFF2-40B4-BE49-F238E27FC236}">
                <a16:creationId xmlns:a16="http://schemas.microsoft.com/office/drawing/2014/main" id="{91CAA183-A7F2-04B2-6BF1-EEF6DC26EB4B}"/>
              </a:ext>
            </a:extLst>
          </p:cNvPr>
          <p:cNvSpPr txBox="1"/>
          <p:nvPr/>
        </p:nvSpPr>
        <p:spPr>
          <a:xfrm>
            <a:off x="4317477" y="4370068"/>
            <a:ext cx="6391372" cy="369332"/>
          </a:xfrm>
          <a:prstGeom prst="rect">
            <a:avLst/>
          </a:prstGeom>
          <a:noFill/>
        </p:spPr>
        <p:txBody>
          <a:bodyPr wrap="square">
            <a:spAutoFit/>
          </a:bodyPr>
          <a:lstStyle/>
          <a:p>
            <a:pPr algn="ctr"/>
            <a:r>
              <a:rPr lang="en-GB" sz="1800" dirty="0"/>
              <a:t>4,5,6 &amp; 7</a:t>
            </a:r>
          </a:p>
        </p:txBody>
      </p:sp>
      <p:sp>
        <p:nvSpPr>
          <p:cNvPr id="12" name="TextBox 11">
            <a:extLst>
              <a:ext uri="{FF2B5EF4-FFF2-40B4-BE49-F238E27FC236}">
                <a16:creationId xmlns:a16="http://schemas.microsoft.com/office/drawing/2014/main" id="{676F2DBE-D4CD-D1E6-FC49-A35907BC7BB2}"/>
              </a:ext>
            </a:extLst>
          </p:cNvPr>
          <p:cNvSpPr txBox="1"/>
          <p:nvPr/>
        </p:nvSpPr>
        <p:spPr>
          <a:xfrm>
            <a:off x="4300980" y="5422771"/>
            <a:ext cx="6391372" cy="369332"/>
          </a:xfrm>
          <a:prstGeom prst="rect">
            <a:avLst/>
          </a:prstGeom>
          <a:noFill/>
        </p:spPr>
        <p:txBody>
          <a:bodyPr wrap="square">
            <a:spAutoFit/>
          </a:bodyPr>
          <a:lstStyle/>
          <a:p>
            <a:pPr algn="ctr"/>
            <a:r>
              <a:rPr lang="en-GB" sz="1800" dirty="0"/>
              <a:t>6 &amp; 7 </a:t>
            </a:r>
          </a:p>
        </p:txBody>
      </p:sp>
      <p:sp>
        <p:nvSpPr>
          <p:cNvPr id="13" name="TextBox 12">
            <a:extLst>
              <a:ext uri="{FF2B5EF4-FFF2-40B4-BE49-F238E27FC236}">
                <a16:creationId xmlns:a16="http://schemas.microsoft.com/office/drawing/2014/main" id="{98D1B56C-7EA0-910A-17B1-120473932B6B}"/>
              </a:ext>
            </a:extLst>
          </p:cNvPr>
          <p:cNvSpPr txBox="1"/>
          <p:nvPr/>
        </p:nvSpPr>
        <p:spPr>
          <a:xfrm>
            <a:off x="9032155" y="2194631"/>
            <a:ext cx="2393524" cy="646331"/>
          </a:xfrm>
          <a:prstGeom prst="rect">
            <a:avLst/>
          </a:prstGeom>
          <a:noFill/>
        </p:spPr>
        <p:txBody>
          <a:bodyPr wrap="square">
            <a:spAutoFit/>
          </a:bodyPr>
          <a:lstStyle/>
          <a:p>
            <a:pPr algn="ctr"/>
            <a:r>
              <a:rPr lang="en-GB" sz="1800" dirty="0"/>
              <a:t>5 GCSE passes at grade A*-C or 4-9 </a:t>
            </a:r>
          </a:p>
        </p:txBody>
      </p:sp>
      <p:sp>
        <p:nvSpPr>
          <p:cNvPr id="14" name="TextBox 13">
            <a:extLst>
              <a:ext uri="{FF2B5EF4-FFF2-40B4-BE49-F238E27FC236}">
                <a16:creationId xmlns:a16="http://schemas.microsoft.com/office/drawing/2014/main" id="{4952BCC4-FDE3-AE78-51F7-D610C060BE68}"/>
              </a:ext>
            </a:extLst>
          </p:cNvPr>
          <p:cNvSpPr txBox="1"/>
          <p:nvPr/>
        </p:nvSpPr>
        <p:spPr>
          <a:xfrm>
            <a:off x="8770512" y="3162370"/>
            <a:ext cx="2916810" cy="646331"/>
          </a:xfrm>
          <a:prstGeom prst="rect">
            <a:avLst/>
          </a:prstGeom>
          <a:noFill/>
        </p:spPr>
        <p:txBody>
          <a:bodyPr wrap="square">
            <a:spAutoFit/>
          </a:bodyPr>
          <a:lstStyle/>
          <a:p>
            <a:pPr algn="ctr"/>
            <a:r>
              <a:rPr lang="en-GB" sz="1800" dirty="0"/>
              <a:t>2 A Levels / Level 3 diploma / international Baccalaureate </a:t>
            </a:r>
          </a:p>
        </p:txBody>
      </p:sp>
      <p:sp>
        <p:nvSpPr>
          <p:cNvPr id="15" name="TextBox 14">
            <a:extLst>
              <a:ext uri="{FF2B5EF4-FFF2-40B4-BE49-F238E27FC236}">
                <a16:creationId xmlns:a16="http://schemas.microsoft.com/office/drawing/2014/main" id="{8BA8AC84-46E2-5034-817F-E7D5ACF95585}"/>
              </a:ext>
            </a:extLst>
          </p:cNvPr>
          <p:cNvSpPr txBox="1"/>
          <p:nvPr/>
        </p:nvSpPr>
        <p:spPr>
          <a:xfrm>
            <a:off x="7076388" y="4350612"/>
            <a:ext cx="6391372" cy="369332"/>
          </a:xfrm>
          <a:prstGeom prst="rect">
            <a:avLst/>
          </a:prstGeom>
          <a:noFill/>
        </p:spPr>
        <p:txBody>
          <a:bodyPr wrap="square">
            <a:spAutoFit/>
          </a:bodyPr>
          <a:lstStyle/>
          <a:p>
            <a:pPr algn="ctr"/>
            <a:r>
              <a:rPr lang="en-GB" sz="1800" dirty="0"/>
              <a:t>Foundation degree and above </a:t>
            </a:r>
          </a:p>
        </p:txBody>
      </p:sp>
      <p:sp>
        <p:nvSpPr>
          <p:cNvPr id="16" name="TextBox 15">
            <a:extLst>
              <a:ext uri="{FF2B5EF4-FFF2-40B4-BE49-F238E27FC236}">
                <a16:creationId xmlns:a16="http://schemas.microsoft.com/office/drawing/2014/main" id="{9031ECE4-9145-C941-394B-714AAE472A4B}"/>
              </a:ext>
            </a:extLst>
          </p:cNvPr>
          <p:cNvSpPr txBox="1"/>
          <p:nvPr/>
        </p:nvSpPr>
        <p:spPr>
          <a:xfrm>
            <a:off x="6945835" y="5355099"/>
            <a:ext cx="6734174" cy="369332"/>
          </a:xfrm>
          <a:prstGeom prst="rect">
            <a:avLst/>
          </a:prstGeom>
          <a:noFill/>
        </p:spPr>
        <p:txBody>
          <a:bodyPr wrap="square">
            <a:spAutoFit/>
          </a:bodyPr>
          <a:lstStyle/>
          <a:p>
            <a:pPr algn="ctr"/>
            <a:r>
              <a:rPr lang="en-GB" sz="1800" dirty="0"/>
              <a:t>Bachelor’s or master’s degree</a:t>
            </a:r>
          </a:p>
        </p:txBody>
      </p:sp>
    </p:spTree>
    <p:extLst>
      <p:ext uri="{BB962C8B-B14F-4D97-AF65-F5344CB8AC3E}">
        <p14:creationId xmlns:p14="http://schemas.microsoft.com/office/powerpoint/2010/main" val="3067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B4FF2F2-D911-655A-F91D-C2D3AA8B118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56ACA1D-833D-F15D-3591-A2D8396F19AD}"/>
              </a:ext>
            </a:extLst>
          </p:cNvPr>
          <p:cNvSpPr txBox="1"/>
          <p:nvPr/>
        </p:nvSpPr>
        <p:spPr>
          <a:xfrm>
            <a:off x="4657075" y="2672179"/>
            <a:ext cx="1479612" cy="923330"/>
          </a:xfrm>
          <a:prstGeom prst="rect">
            <a:avLst/>
          </a:prstGeom>
          <a:noFill/>
        </p:spPr>
        <p:txBody>
          <a:bodyPr wrap="square" rtlCol="0">
            <a:spAutoFit/>
          </a:bodyPr>
          <a:lstStyle/>
          <a:p>
            <a:pPr algn="ctr"/>
            <a:r>
              <a:rPr lang="en-GB"/>
              <a:t>Audit </a:t>
            </a:r>
          </a:p>
          <a:p>
            <a:pPr algn="ctr"/>
            <a:r>
              <a:rPr lang="en-GB"/>
              <a:t>Manager</a:t>
            </a:r>
          </a:p>
          <a:p>
            <a:pPr algn="ctr"/>
            <a:r>
              <a:rPr lang="en-GB"/>
              <a:t>HR</a:t>
            </a:r>
          </a:p>
        </p:txBody>
      </p:sp>
      <p:sp>
        <p:nvSpPr>
          <p:cNvPr id="10" name="TextBox 9">
            <a:extLst>
              <a:ext uri="{FF2B5EF4-FFF2-40B4-BE49-F238E27FC236}">
                <a16:creationId xmlns:a16="http://schemas.microsoft.com/office/drawing/2014/main" id="{EC8CFF0F-9921-FB2E-0AEA-3458A06211C8}"/>
              </a:ext>
            </a:extLst>
          </p:cNvPr>
          <p:cNvSpPr txBox="1"/>
          <p:nvPr/>
        </p:nvSpPr>
        <p:spPr>
          <a:xfrm>
            <a:off x="7055526" y="2672179"/>
            <a:ext cx="1479612" cy="923330"/>
          </a:xfrm>
          <a:prstGeom prst="rect">
            <a:avLst/>
          </a:prstGeom>
          <a:noFill/>
        </p:spPr>
        <p:txBody>
          <a:bodyPr wrap="square" rtlCol="0">
            <a:spAutoFit/>
          </a:bodyPr>
          <a:lstStyle/>
          <a:p>
            <a:pPr algn="ctr"/>
            <a:r>
              <a:rPr lang="en-GB"/>
              <a:t>Coaching </a:t>
            </a:r>
          </a:p>
          <a:p>
            <a:pPr algn="ctr"/>
            <a:r>
              <a:rPr lang="en-GB"/>
              <a:t>Safety </a:t>
            </a:r>
          </a:p>
          <a:p>
            <a:pPr algn="ctr"/>
            <a:r>
              <a:rPr lang="en-GB"/>
              <a:t>Trainer</a:t>
            </a:r>
          </a:p>
        </p:txBody>
      </p:sp>
      <p:sp>
        <p:nvSpPr>
          <p:cNvPr id="11" name="TextBox 10">
            <a:extLst>
              <a:ext uri="{FF2B5EF4-FFF2-40B4-BE49-F238E27FC236}">
                <a16:creationId xmlns:a16="http://schemas.microsoft.com/office/drawing/2014/main" id="{4FF6A495-2040-59CD-0ACD-FCA120960685}"/>
              </a:ext>
            </a:extLst>
          </p:cNvPr>
          <p:cNvSpPr txBox="1"/>
          <p:nvPr/>
        </p:nvSpPr>
        <p:spPr>
          <a:xfrm>
            <a:off x="9331910" y="2672179"/>
            <a:ext cx="1479612" cy="923330"/>
          </a:xfrm>
          <a:prstGeom prst="rect">
            <a:avLst/>
          </a:prstGeom>
          <a:noFill/>
        </p:spPr>
        <p:txBody>
          <a:bodyPr wrap="square" rtlCol="0">
            <a:spAutoFit/>
          </a:bodyPr>
          <a:lstStyle/>
          <a:p>
            <a:pPr algn="ctr"/>
            <a:r>
              <a:rPr lang="en-GB"/>
              <a:t>Hairdressing</a:t>
            </a:r>
          </a:p>
          <a:p>
            <a:pPr algn="ctr"/>
            <a:r>
              <a:rPr lang="en-GB"/>
              <a:t>Barbering </a:t>
            </a:r>
          </a:p>
          <a:p>
            <a:pPr algn="ctr"/>
            <a:r>
              <a:rPr lang="en-GB"/>
              <a:t>Therapist</a:t>
            </a:r>
          </a:p>
        </p:txBody>
      </p:sp>
      <p:sp>
        <p:nvSpPr>
          <p:cNvPr id="12" name="TextBox 11">
            <a:extLst>
              <a:ext uri="{FF2B5EF4-FFF2-40B4-BE49-F238E27FC236}">
                <a16:creationId xmlns:a16="http://schemas.microsoft.com/office/drawing/2014/main" id="{9F8A9D22-DBBE-5572-65EF-520597FCBC8E}"/>
              </a:ext>
            </a:extLst>
          </p:cNvPr>
          <p:cNvSpPr txBox="1"/>
          <p:nvPr/>
        </p:nvSpPr>
        <p:spPr>
          <a:xfrm>
            <a:off x="4104440" y="5839108"/>
            <a:ext cx="2503503" cy="923330"/>
          </a:xfrm>
          <a:prstGeom prst="rect">
            <a:avLst/>
          </a:prstGeom>
          <a:noFill/>
        </p:spPr>
        <p:txBody>
          <a:bodyPr wrap="square" rtlCol="0">
            <a:spAutoFit/>
          </a:bodyPr>
          <a:lstStyle/>
          <a:p>
            <a:pPr algn="ctr"/>
            <a:r>
              <a:rPr lang="en-GB"/>
              <a:t>Paralegal </a:t>
            </a:r>
          </a:p>
          <a:p>
            <a:pPr algn="ctr"/>
            <a:r>
              <a:rPr lang="en-GB"/>
              <a:t>Solicitor </a:t>
            </a:r>
          </a:p>
          <a:p>
            <a:pPr algn="ctr"/>
            <a:r>
              <a:rPr lang="en-GB"/>
              <a:t>Prosecution operations</a:t>
            </a:r>
          </a:p>
        </p:txBody>
      </p:sp>
      <p:sp>
        <p:nvSpPr>
          <p:cNvPr id="13" name="TextBox 12">
            <a:extLst>
              <a:ext uri="{FF2B5EF4-FFF2-40B4-BE49-F238E27FC236}">
                <a16:creationId xmlns:a16="http://schemas.microsoft.com/office/drawing/2014/main" id="{778F17ED-3EA0-58B4-BCA6-FECE29A7C273}"/>
              </a:ext>
            </a:extLst>
          </p:cNvPr>
          <p:cNvSpPr txBox="1"/>
          <p:nvPr/>
        </p:nvSpPr>
        <p:spPr>
          <a:xfrm>
            <a:off x="6502891" y="5791327"/>
            <a:ext cx="2503503" cy="923330"/>
          </a:xfrm>
          <a:prstGeom prst="rect">
            <a:avLst/>
          </a:prstGeom>
          <a:noFill/>
        </p:spPr>
        <p:txBody>
          <a:bodyPr wrap="square" rtlCol="0">
            <a:spAutoFit/>
          </a:bodyPr>
          <a:lstStyle/>
          <a:p>
            <a:pPr algn="ctr"/>
            <a:r>
              <a:rPr lang="en-GB"/>
              <a:t>Nurse </a:t>
            </a:r>
          </a:p>
          <a:p>
            <a:pPr algn="ctr"/>
            <a:r>
              <a:rPr lang="en-GB"/>
              <a:t>Dental Technician </a:t>
            </a:r>
          </a:p>
          <a:p>
            <a:pPr algn="ctr"/>
            <a:r>
              <a:rPr lang="en-GB"/>
              <a:t>Veterinary Nurse</a:t>
            </a:r>
          </a:p>
        </p:txBody>
      </p:sp>
      <p:sp>
        <p:nvSpPr>
          <p:cNvPr id="14" name="TextBox 13">
            <a:extLst>
              <a:ext uri="{FF2B5EF4-FFF2-40B4-BE49-F238E27FC236}">
                <a16:creationId xmlns:a16="http://schemas.microsoft.com/office/drawing/2014/main" id="{583BF3F8-82D0-AB51-6E14-74717C925B86}"/>
              </a:ext>
            </a:extLst>
          </p:cNvPr>
          <p:cNvSpPr txBox="1"/>
          <p:nvPr/>
        </p:nvSpPr>
        <p:spPr>
          <a:xfrm>
            <a:off x="8819964" y="5815218"/>
            <a:ext cx="2503503" cy="923330"/>
          </a:xfrm>
          <a:prstGeom prst="rect">
            <a:avLst/>
          </a:prstGeom>
          <a:noFill/>
        </p:spPr>
        <p:txBody>
          <a:bodyPr wrap="square" rtlCol="0">
            <a:spAutoFit/>
          </a:bodyPr>
          <a:lstStyle/>
          <a:p>
            <a:pPr algn="ctr"/>
            <a:r>
              <a:rPr lang="en-GB"/>
              <a:t>Graphic</a:t>
            </a:r>
          </a:p>
          <a:p>
            <a:pPr algn="ctr"/>
            <a:r>
              <a:rPr lang="en-GB"/>
              <a:t>Fashion </a:t>
            </a:r>
          </a:p>
          <a:p>
            <a:pPr algn="ctr"/>
            <a:r>
              <a:rPr lang="en-GB"/>
              <a:t>Interior</a:t>
            </a:r>
          </a:p>
        </p:txBody>
      </p:sp>
      <p:pic>
        <p:nvPicPr>
          <p:cNvPr id="5" name="Graphic 4" descr="Scissors outline">
            <a:extLst>
              <a:ext uri="{FF2B5EF4-FFF2-40B4-BE49-F238E27FC236}">
                <a16:creationId xmlns:a16="http://schemas.microsoft.com/office/drawing/2014/main" id="{97EA7CF8-1F17-2D2D-AE9D-43AE5499B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100" y="1273947"/>
            <a:ext cx="1398232" cy="1398232"/>
          </a:xfrm>
          <a:prstGeom prst="rect">
            <a:avLst/>
          </a:prstGeom>
        </p:spPr>
      </p:pic>
      <p:sp>
        <p:nvSpPr>
          <p:cNvPr id="9" name="Rectangle: Rounded Corners 8">
            <a:extLst>
              <a:ext uri="{FF2B5EF4-FFF2-40B4-BE49-F238E27FC236}">
                <a16:creationId xmlns:a16="http://schemas.microsoft.com/office/drawing/2014/main" id="{33A5CFD7-13B3-4B37-364F-8CD20B4392F9}"/>
              </a:ext>
            </a:extLst>
          </p:cNvPr>
          <p:cNvSpPr/>
          <p:nvPr/>
        </p:nvSpPr>
        <p:spPr>
          <a:xfrm>
            <a:off x="4295212" y="600501"/>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1D2AFEE-C5F5-D06C-AD65-219858F72176}"/>
              </a:ext>
            </a:extLst>
          </p:cNvPr>
          <p:cNvSpPr/>
          <p:nvPr/>
        </p:nvSpPr>
        <p:spPr>
          <a:xfrm>
            <a:off x="6693663" y="600501"/>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8F032B6-94B6-B099-6EE2-8915A025B5A4}"/>
              </a:ext>
            </a:extLst>
          </p:cNvPr>
          <p:cNvSpPr/>
          <p:nvPr/>
        </p:nvSpPr>
        <p:spPr>
          <a:xfrm>
            <a:off x="9092114" y="601846"/>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A9F71E3-DB3D-6931-45AE-D8F47D165DF4}"/>
              </a:ext>
            </a:extLst>
          </p:cNvPr>
          <p:cNvSpPr/>
          <p:nvPr/>
        </p:nvSpPr>
        <p:spPr>
          <a:xfrm>
            <a:off x="4295212" y="3877984"/>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920A2991-83CD-CE90-308F-511720F71708}"/>
              </a:ext>
            </a:extLst>
          </p:cNvPr>
          <p:cNvSpPr/>
          <p:nvPr/>
        </p:nvSpPr>
        <p:spPr>
          <a:xfrm>
            <a:off x="6693663" y="3877983"/>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descr="Pin">
            <a:extLst>
              <a:ext uri="{FF2B5EF4-FFF2-40B4-BE49-F238E27FC236}">
                <a16:creationId xmlns:a16="http://schemas.microsoft.com/office/drawing/2014/main" id="{4219A556-1425-77B7-CF26-3AA1567757F4}"/>
              </a:ext>
            </a:extLst>
          </p:cNvPr>
          <p:cNvSpPr/>
          <p:nvPr/>
        </p:nvSpPr>
        <p:spPr>
          <a:xfrm>
            <a:off x="9092114" y="3877983"/>
            <a:ext cx="2121962" cy="627797"/>
          </a:xfrm>
          <a:prstGeom prst="roundRect">
            <a:avLst/>
          </a:prstGeom>
          <a:solidFill>
            <a:srgbClr val="F652A0"/>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FF7A7B7-5E6F-4248-B06D-893CC6BD9940}"/>
              </a:ext>
            </a:extLst>
          </p:cNvPr>
          <p:cNvSpPr txBox="1"/>
          <p:nvPr/>
        </p:nvSpPr>
        <p:spPr>
          <a:xfrm>
            <a:off x="9182484" y="652789"/>
            <a:ext cx="2022595" cy="523220"/>
          </a:xfrm>
          <a:prstGeom prst="rect">
            <a:avLst/>
          </a:prstGeom>
          <a:noFill/>
        </p:spPr>
        <p:txBody>
          <a:bodyPr wrap="square" rtlCol="0">
            <a:spAutoFit/>
          </a:bodyPr>
          <a:lstStyle/>
          <a:p>
            <a:pPr algn="ctr"/>
            <a:r>
              <a:rPr lang="en-GB" sz="2800" b="1">
                <a:solidFill>
                  <a:schemeClr val="bg1"/>
                </a:solidFill>
              </a:rPr>
              <a:t>Beauty</a:t>
            </a:r>
          </a:p>
        </p:txBody>
      </p:sp>
      <p:sp>
        <p:nvSpPr>
          <p:cNvPr id="21" name="TextBox 20">
            <a:extLst>
              <a:ext uri="{FF2B5EF4-FFF2-40B4-BE49-F238E27FC236}">
                <a16:creationId xmlns:a16="http://schemas.microsoft.com/office/drawing/2014/main" id="{7ABA2A4D-22F7-5930-1030-85CF8D7F5AEC}"/>
              </a:ext>
            </a:extLst>
          </p:cNvPr>
          <p:cNvSpPr txBox="1"/>
          <p:nvPr/>
        </p:nvSpPr>
        <p:spPr>
          <a:xfrm>
            <a:off x="4385582" y="652789"/>
            <a:ext cx="2022595" cy="523220"/>
          </a:xfrm>
          <a:prstGeom prst="rect">
            <a:avLst/>
          </a:prstGeom>
          <a:noFill/>
        </p:spPr>
        <p:txBody>
          <a:bodyPr wrap="square" rtlCol="0">
            <a:spAutoFit/>
          </a:bodyPr>
          <a:lstStyle/>
          <a:p>
            <a:pPr algn="ctr"/>
            <a:r>
              <a:rPr lang="en-GB" sz="2800" b="1">
                <a:solidFill>
                  <a:schemeClr val="bg1"/>
                </a:solidFill>
              </a:rPr>
              <a:t>Business</a:t>
            </a:r>
          </a:p>
        </p:txBody>
      </p:sp>
      <p:sp>
        <p:nvSpPr>
          <p:cNvPr id="22" name="TextBox 21">
            <a:extLst>
              <a:ext uri="{FF2B5EF4-FFF2-40B4-BE49-F238E27FC236}">
                <a16:creationId xmlns:a16="http://schemas.microsoft.com/office/drawing/2014/main" id="{9EA5E26A-ADD1-9D65-9F5E-C845CCB97FC6}"/>
              </a:ext>
            </a:extLst>
          </p:cNvPr>
          <p:cNvSpPr txBox="1"/>
          <p:nvPr/>
        </p:nvSpPr>
        <p:spPr>
          <a:xfrm>
            <a:off x="6784034" y="652789"/>
            <a:ext cx="2022595" cy="523220"/>
          </a:xfrm>
          <a:prstGeom prst="rect">
            <a:avLst/>
          </a:prstGeom>
          <a:noFill/>
        </p:spPr>
        <p:txBody>
          <a:bodyPr wrap="square" rtlCol="0">
            <a:spAutoFit/>
          </a:bodyPr>
          <a:lstStyle/>
          <a:p>
            <a:pPr algn="ctr"/>
            <a:r>
              <a:rPr lang="en-GB" sz="2800" b="1">
                <a:solidFill>
                  <a:schemeClr val="bg1"/>
                </a:solidFill>
              </a:rPr>
              <a:t>Sport</a:t>
            </a:r>
          </a:p>
        </p:txBody>
      </p:sp>
      <p:sp>
        <p:nvSpPr>
          <p:cNvPr id="23" name="TextBox 22">
            <a:extLst>
              <a:ext uri="{FF2B5EF4-FFF2-40B4-BE49-F238E27FC236}">
                <a16:creationId xmlns:a16="http://schemas.microsoft.com/office/drawing/2014/main" id="{84511EB7-183D-8C9E-B710-8992412A9DDE}"/>
              </a:ext>
            </a:extLst>
          </p:cNvPr>
          <p:cNvSpPr txBox="1"/>
          <p:nvPr/>
        </p:nvSpPr>
        <p:spPr>
          <a:xfrm>
            <a:off x="4344895" y="3930271"/>
            <a:ext cx="2022595" cy="523220"/>
          </a:xfrm>
          <a:prstGeom prst="rect">
            <a:avLst/>
          </a:prstGeom>
          <a:noFill/>
        </p:spPr>
        <p:txBody>
          <a:bodyPr wrap="square" rtlCol="0">
            <a:spAutoFit/>
          </a:bodyPr>
          <a:lstStyle/>
          <a:p>
            <a:pPr algn="ctr"/>
            <a:r>
              <a:rPr lang="en-GB" sz="2800" b="1">
                <a:solidFill>
                  <a:schemeClr val="bg1"/>
                </a:solidFill>
              </a:rPr>
              <a:t>Law</a:t>
            </a:r>
          </a:p>
        </p:txBody>
      </p:sp>
      <p:sp>
        <p:nvSpPr>
          <p:cNvPr id="24" name="TextBox 23">
            <a:extLst>
              <a:ext uri="{FF2B5EF4-FFF2-40B4-BE49-F238E27FC236}">
                <a16:creationId xmlns:a16="http://schemas.microsoft.com/office/drawing/2014/main" id="{8A535204-940E-0BAC-3A62-59CB67CDAB11}"/>
              </a:ext>
            </a:extLst>
          </p:cNvPr>
          <p:cNvSpPr txBox="1"/>
          <p:nvPr/>
        </p:nvSpPr>
        <p:spPr>
          <a:xfrm>
            <a:off x="6743346" y="3930271"/>
            <a:ext cx="2022595" cy="523220"/>
          </a:xfrm>
          <a:prstGeom prst="rect">
            <a:avLst/>
          </a:prstGeom>
          <a:noFill/>
        </p:spPr>
        <p:txBody>
          <a:bodyPr wrap="square" rtlCol="0">
            <a:spAutoFit/>
          </a:bodyPr>
          <a:lstStyle/>
          <a:p>
            <a:pPr algn="ctr"/>
            <a:r>
              <a:rPr lang="en-GB" sz="2800" b="1">
                <a:solidFill>
                  <a:schemeClr val="bg1"/>
                </a:solidFill>
              </a:rPr>
              <a:t>Health</a:t>
            </a:r>
          </a:p>
        </p:txBody>
      </p:sp>
      <p:sp>
        <p:nvSpPr>
          <p:cNvPr id="25" name="TextBox 24">
            <a:extLst>
              <a:ext uri="{FF2B5EF4-FFF2-40B4-BE49-F238E27FC236}">
                <a16:creationId xmlns:a16="http://schemas.microsoft.com/office/drawing/2014/main" id="{E6D24675-D503-2FC5-76DE-61D863EFC384}"/>
              </a:ext>
            </a:extLst>
          </p:cNvPr>
          <p:cNvSpPr txBox="1"/>
          <p:nvPr/>
        </p:nvSpPr>
        <p:spPr>
          <a:xfrm>
            <a:off x="9141797" y="3927967"/>
            <a:ext cx="2022595" cy="523220"/>
          </a:xfrm>
          <a:prstGeom prst="rect">
            <a:avLst/>
          </a:prstGeom>
          <a:noFill/>
        </p:spPr>
        <p:txBody>
          <a:bodyPr wrap="square" rtlCol="0">
            <a:spAutoFit/>
          </a:bodyPr>
          <a:lstStyle/>
          <a:p>
            <a:pPr algn="ctr"/>
            <a:r>
              <a:rPr lang="en-GB" sz="2800" b="1">
                <a:solidFill>
                  <a:schemeClr val="bg1"/>
                </a:solidFill>
              </a:rPr>
              <a:t>Media &amp; Art</a:t>
            </a:r>
          </a:p>
        </p:txBody>
      </p:sp>
      <p:pic>
        <p:nvPicPr>
          <p:cNvPr id="27" name="Graphic 26" descr="Baseball bat and ball outline">
            <a:extLst>
              <a:ext uri="{FF2B5EF4-FFF2-40B4-BE49-F238E27FC236}">
                <a16:creationId xmlns:a16="http://schemas.microsoft.com/office/drawing/2014/main" id="{9C4AF134-EE64-39D0-B873-9DAA483924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68643" y="1251122"/>
            <a:ext cx="1398232" cy="1398232"/>
          </a:xfrm>
          <a:prstGeom prst="rect">
            <a:avLst/>
          </a:prstGeom>
        </p:spPr>
      </p:pic>
      <p:pic>
        <p:nvPicPr>
          <p:cNvPr id="31" name="Graphic 30" descr="Presentation with checklist outline">
            <a:extLst>
              <a:ext uri="{FF2B5EF4-FFF2-40B4-BE49-F238E27FC236}">
                <a16:creationId xmlns:a16="http://schemas.microsoft.com/office/drawing/2014/main" id="{1FBFE51F-513B-550B-17B7-320422A839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7075" y="1273947"/>
            <a:ext cx="1398232" cy="1398232"/>
          </a:xfrm>
          <a:prstGeom prst="rect">
            <a:avLst/>
          </a:prstGeom>
        </p:spPr>
      </p:pic>
      <p:pic>
        <p:nvPicPr>
          <p:cNvPr id="33" name="Graphic 32" descr="Gavel outline">
            <a:extLst>
              <a:ext uri="{FF2B5EF4-FFF2-40B4-BE49-F238E27FC236}">
                <a16:creationId xmlns:a16="http://schemas.microsoft.com/office/drawing/2014/main" id="{427398A7-0CA7-37D8-6425-212972E5AD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4550" y="4487247"/>
            <a:ext cx="1398232" cy="1398232"/>
          </a:xfrm>
          <a:prstGeom prst="rect">
            <a:avLst/>
          </a:prstGeom>
        </p:spPr>
      </p:pic>
      <p:pic>
        <p:nvPicPr>
          <p:cNvPr id="35" name="Graphic 34" descr="Heart with pulse outline">
            <a:extLst>
              <a:ext uri="{FF2B5EF4-FFF2-40B4-BE49-F238E27FC236}">
                <a16:creationId xmlns:a16="http://schemas.microsoft.com/office/drawing/2014/main" id="{7598DF73-3002-E21B-181A-21B2024175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55526" y="4487247"/>
            <a:ext cx="1398232" cy="1398232"/>
          </a:xfrm>
          <a:prstGeom prst="rect">
            <a:avLst/>
          </a:prstGeom>
        </p:spPr>
      </p:pic>
      <p:pic>
        <p:nvPicPr>
          <p:cNvPr id="39" name="Graphic 38" descr="Easel outline">
            <a:extLst>
              <a:ext uri="{FF2B5EF4-FFF2-40B4-BE49-F238E27FC236}">
                <a16:creationId xmlns:a16="http://schemas.microsoft.com/office/drawing/2014/main" id="{96A5BD0A-46A5-9071-DF96-D97A4CE7D8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97322" y="4529671"/>
            <a:ext cx="1398232" cy="1398232"/>
          </a:xfrm>
          <a:prstGeom prst="rect">
            <a:avLst/>
          </a:prstGeom>
        </p:spPr>
      </p:pic>
    </p:spTree>
    <p:extLst>
      <p:ext uri="{BB962C8B-B14F-4D97-AF65-F5344CB8AC3E}">
        <p14:creationId xmlns:p14="http://schemas.microsoft.com/office/powerpoint/2010/main" val="12626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E4080A3-D4B6-AD03-70AB-F2A3DC46A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4" descr="British Gas | money.co.uk">
            <a:extLst>
              <a:ext uri="{FF2B5EF4-FFF2-40B4-BE49-F238E27FC236}">
                <a16:creationId xmlns:a16="http://schemas.microsoft.com/office/drawing/2014/main" id="{EFE2A0F6-E321-4785-8700-0DD187942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379" y="1070811"/>
            <a:ext cx="2254346" cy="106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ujitsu Technology Solutions - Wikipedia">
            <a:extLst>
              <a:ext uri="{FF2B5EF4-FFF2-40B4-BE49-F238E27FC236}">
                <a16:creationId xmlns:a16="http://schemas.microsoft.com/office/drawing/2014/main" id="{B103B96A-E0E8-4B2C-BE91-8900610D2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3246" y="2172444"/>
            <a:ext cx="1508042" cy="7087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Sky logos | Sky Group">
            <a:extLst>
              <a:ext uri="{FF2B5EF4-FFF2-40B4-BE49-F238E27FC236}">
                <a16:creationId xmlns:a16="http://schemas.microsoft.com/office/drawing/2014/main" id="{D72876D9-B822-4F27-82FC-C382A957F5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4590" y="2088740"/>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irbus Logo transparent PNG - StickPNG">
            <a:extLst>
              <a:ext uri="{FF2B5EF4-FFF2-40B4-BE49-F238E27FC236}">
                <a16:creationId xmlns:a16="http://schemas.microsoft.com/office/drawing/2014/main" id="{D2765458-58AA-4447-8600-47785B464F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27" r="2969" b="40349"/>
          <a:stretch/>
        </p:blipFill>
        <p:spPr bwMode="auto">
          <a:xfrm>
            <a:off x="3806856" y="413883"/>
            <a:ext cx="2937740" cy="6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logo-png-transparent – Beech Holdings">
            <a:extLst>
              <a:ext uri="{FF2B5EF4-FFF2-40B4-BE49-F238E27FC236}">
                <a16:creationId xmlns:a16="http://schemas.microsoft.com/office/drawing/2014/main" id="{D7C88E7B-33B4-4515-8AE1-B7FE140D30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9396" y="260508"/>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BM Logo PNG Transparent &amp;amp; SVG Vector - Freebie Supply">
            <a:extLst>
              <a:ext uri="{FF2B5EF4-FFF2-40B4-BE49-F238E27FC236}">
                <a16:creationId xmlns:a16="http://schemas.microsoft.com/office/drawing/2014/main" id="{B44257E3-984C-430E-BE48-8CC4F3EA54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2223" y="5938779"/>
            <a:ext cx="1828800" cy="730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OS Logo PNG Transparent &amp;amp; SVG Vector - Freebie Supply">
            <a:extLst>
              <a:ext uri="{FF2B5EF4-FFF2-40B4-BE49-F238E27FC236}">
                <a16:creationId xmlns:a16="http://schemas.microsoft.com/office/drawing/2014/main" id="{5A8F2A26-4CA6-47F3-80CF-DD31731D2E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339" y="5271376"/>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Logo Jaguar transparent PNG - StickPNG">
            <a:extLst>
              <a:ext uri="{FF2B5EF4-FFF2-40B4-BE49-F238E27FC236}">
                <a16:creationId xmlns:a16="http://schemas.microsoft.com/office/drawing/2014/main" id="{7A10D629-4724-4D62-906A-B991AD001A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4422" y="1937657"/>
            <a:ext cx="1765795" cy="993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5E53055-8B36-4F33-B52F-4CC47E79CA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5294" y="4033876"/>
            <a:ext cx="1910568" cy="839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4D1FCE4-4F01-4963-B337-1BF9820A58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5967" y="5630289"/>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d Rover Logo, HD Png, Meaning, Information">
            <a:extLst>
              <a:ext uri="{FF2B5EF4-FFF2-40B4-BE49-F238E27FC236}">
                <a16:creationId xmlns:a16="http://schemas.microsoft.com/office/drawing/2014/main" id="{E0D3FC5B-59B5-48A8-83BA-56FF147F9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9666" y="4137018"/>
            <a:ext cx="1620547" cy="1215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csavers - Wikipedia">
            <a:extLst>
              <a:ext uri="{FF2B5EF4-FFF2-40B4-BE49-F238E27FC236}">
                <a16:creationId xmlns:a16="http://schemas.microsoft.com/office/drawing/2014/main" id="{F974350C-453C-449C-B8FA-9838738A50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1952" y="3375792"/>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s at Home Logo Download Vector">
            <a:extLst>
              <a:ext uri="{FF2B5EF4-FFF2-40B4-BE49-F238E27FC236}">
                <a16:creationId xmlns:a16="http://schemas.microsoft.com/office/drawing/2014/main" id="{D91226E3-6735-4E3E-932C-7EF57ED05F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2232" y="2186998"/>
            <a:ext cx="1021702" cy="10217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olls Royce logo PNG">
            <a:extLst>
              <a:ext uri="{FF2B5EF4-FFF2-40B4-BE49-F238E27FC236}">
                <a16:creationId xmlns:a16="http://schemas.microsoft.com/office/drawing/2014/main" id="{F90E10A5-13DA-48BB-B1DE-01DF97542B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7813" y="3241593"/>
            <a:ext cx="1469788" cy="14697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Airways Logo transparent PNG - StickPNG">
            <a:extLst>
              <a:ext uri="{FF2B5EF4-FFF2-40B4-BE49-F238E27FC236}">
                <a16:creationId xmlns:a16="http://schemas.microsoft.com/office/drawing/2014/main" id="{299FE486-0512-41E0-B121-48FA4266F1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7320" y="3994916"/>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eene King - Wikipedia">
            <a:extLst>
              <a:ext uri="{FF2B5EF4-FFF2-40B4-BE49-F238E27FC236}">
                <a16:creationId xmlns:a16="http://schemas.microsoft.com/office/drawing/2014/main" id="{AE769DA1-0C3C-4E74-A0E7-896D16ECE4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91859" y="5582861"/>
            <a:ext cx="1911989" cy="997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5EA5DFB-1AC5-4DFD-83B2-53355E3E71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32007" y="1991122"/>
            <a:ext cx="1910568" cy="8388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GSK Logo transparent PNG - StickPNG">
            <a:extLst>
              <a:ext uri="{FF2B5EF4-FFF2-40B4-BE49-F238E27FC236}">
                <a16:creationId xmlns:a16="http://schemas.microsoft.com/office/drawing/2014/main" id="{49F14FF1-BE28-4B88-B445-84211F9C8B1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1602" y="2664548"/>
            <a:ext cx="2269109" cy="1701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arbucks Logo PNG Transparent &amp;amp; SVG Vector - Freebie Supply">
            <a:extLst>
              <a:ext uri="{FF2B5EF4-FFF2-40B4-BE49-F238E27FC236}">
                <a16:creationId xmlns:a16="http://schemas.microsoft.com/office/drawing/2014/main" id="{57A42839-4912-4FF0-ACD5-6FCBB82B679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9171" y="4115549"/>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tv Logo transparent PNG - StickPNG">
            <a:extLst>
              <a:ext uri="{FF2B5EF4-FFF2-40B4-BE49-F238E27FC236}">
                <a16:creationId xmlns:a16="http://schemas.microsoft.com/office/drawing/2014/main" id="{BFB00D59-2E38-4172-AF28-BE7719CFDDE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89513" y="3056456"/>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etwork Rail - Wikipedia">
            <a:extLst>
              <a:ext uri="{FF2B5EF4-FFF2-40B4-BE49-F238E27FC236}">
                <a16:creationId xmlns:a16="http://schemas.microsoft.com/office/drawing/2014/main" id="{D2D380A0-838C-4361-95FD-4C6CA0D4A9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47463" y="3897497"/>
            <a:ext cx="2172395" cy="816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E Logo transparent PNG - StickPNG">
            <a:extLst>
              <a:ext uri="{FF2B5EF4-FFF2-40B4-BE49-F238E27FC236}">
                <a16:creationId xmlns:a16="http://schemas.microsoft.com/office/drawing/2014/main" id="{59091ED1-DE64-4AE4-9FF8-937438094E7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30274" y="4615779"/>
            <a:ext cx="980580" cy="17122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eshly Prepared Sandwiches, Soups, Organic Coffee | Pret A Manger">
            <a:extLst>
              <a:ext uri="{FF2B5EF4-FFF2-40B4-BE49-F238E27FC236}">
                <a16:creationId xmlns:a16="http://schemas.microsoft.com/office/drawing/2014/main" id="{E99DD771-CDFD-45B8-88DB-149BDA3F72F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32335" y="1160977"/>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E Systems Logo PNG Transparent &amp;amp; SVG Vector - Freebie Supply">
            <a:extLst>
              <a:ext uri="{FF2B5EF4-FFF2-40B4-BE49-F238E27FC236}">
                <a16:creationId xmlns:a16="http://schemas.microsoft.com/office/drawing/2014/main" id="{FEE7FEAF-1FC0-483A-9EC9-BA1D5B972462}"/>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41795" b="39937"/>
          <a:stretch/>
        </p:blipFill>
        <p:spPr bwMode="auto">
          <a:xfrm>
            <a:off x="8692733" y="1482175"/>
            <a:ext cx="345900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wC Logo PNG Transparent &amp;amp; SVG Vector - Freebie Supply">
            <a:extLst>
              <a:ext uri="{FF2B5EF4-FFF2-40B4-BE49-F238E27FC236}">
                <a16:creationId xmlns:a16="http://schemas.microsoft.com/office/drawing/2014/main" id="{6D731007-614B-4150-91C3-C4696B1B1BB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258301" y="172696"/>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MW Logo PNG Transparent &amp;amp; SVG Vector - Freebie Supply">
            <a:extLst>
              <a:ext uri="{FF2B5EF4-FFF2-40B4-BE49-F238E27FC236}">
                <a16:creationId xmlns:a16="http://schemas.microsoft.com/office/drawing/2014/main" id="{59B91D55-0DAA-4D25-9053-3877AFCA594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626916" y="2981290"/>
            <a:ext cx="1119974" cy="111997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ntander Logo PNG Image - PurePNG | Free transparent CC0 PNG Image Library">
            <a:extLst>
              <a:ext uri="{FF2B5EF4-FFF2-40B4-BE49-F238E27FC236}">
                <a16:creationId xmlns:a16="http://schemas.microsoft.com/office/drawing/2014/main" id="{201F7B21-2D8D-43E5-9AB8-F2B99CD4989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46189" y="4556262"/>
            <a:ext cx="2357273" cy="172864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384A353-5596-4376-A21E-C3DCB904975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31701" y="5884682"/>
            <a:ext cx="2172395" cy="6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2"/>
                                        </p:tgtEl>
                                        <p:attrNameLst>
                                          <p:attrName>style.visibility</p:attrName>
                                        </p:attrNameLst>
                                      </p:cBhvr>
                                      <p:to>
                                        <p:strVal val="visible"/>
                                      </p:to>
                                    </p:set>
                                    <p:anim calcmode="lin" valueType="num">
                                      <p:cBhvr>
                                        <p:cTn id="31" dur="500" fill="hold"/>
                                        <p:tgtEl>
                                          <p:spTgt spid="1042"/>
                                        </p:tgtEl>
                                        <p:attrNameLst>
                                          <p:attrName>ppt_w</p:attrName>
                                        </p:attrNameLst>
                                      </p:cBhvr>
                                      <p:tavLst>
                                        <p:tav tm="0">
                                          <p:val>
                                            <p:fltVal val="0"/>
                                          </p:val>
                                        </p:tav>
                                        <p:tav tm="100000">
                                          <p:val>
                                            <p:strVal val="#ppt_w"/>
                                          </p:val>
                                        </p:tav>
                                      </p:tavLst>
                                    </p:anim>
                                    <p:anim calcmode="lin" valueType="num">
                                      <p:cBhvr>
                                        <p:cTn id="32" dur="500" fill="hold"/>
                                        <p:tgtEl>
                                          <p:spTgt spid="104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500" fill="hold"/>
                                        <p:tgtEl>
                                          <p:spTgt spid="1032"/>
                                        </p:tgtEl>
                                        <p:attrNameLst>
                                          <p:attrName>ppt_w</p:attrName>
                                        </p:attrNameLst>
                                      </p:cBhvr>
                                      <p:tavLst>
                                        <p:tav tm="0">
                                          <p:val>
                                            <p:fltVal val="0"/>
                                          </p:val>
                                        </p:tav>
                                        <p:tav tm="100000">
                                          <p:val>
                                            <p:strVal val="#ppt_w"/>
                                          </p:val>
                                        </p:tav>
                                      </p:tavLst>
                                    </p:anim>
                                    <p:anim calcmode="lin" valueType="num">
                                      <p:cBhvr>
                                        <p:cTn id="36" dur="500" fill="hold"/>
                                        <p:tgtEl>
                                          <p:spTgt spid="103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anim calcmode="lin" valueType="num">
                                      <p:cBhvr>
                                        <p:cTn id="39" dur="500" fill="hold"/>
                                        <p:tgtEl>
                                          <p:spTgt spid="1036"/>
                                        </p:tgtEl>
                                        <p:attrNameLst>
                                          <p:attrName>ppt_w</p:attrName>
                                        </p:attrNameLst>
                                      </p:cBhvr>
                                      <p:tavLst>
                                        <p:tav tm="0">
                                          <p:val>
                                            <p:fltVal val="0"/>
                                          </p:val>
                                        </p:tav>
                                        <p:tav tm="100000">
                                          <p:val>
                                            <p:strVal val="#ppt_w"/>
                                          </p:val>
                                        </p:tav>
                                      </p:tavLst>
                                    </p:anim>
                                    <p:anim calcmode="lin" valueType="num">
                                      <p:cBhvr>
                                        <p:cTn id="40" dur="500" fill="hold"/>
                                        <p:tgtEl>
                                          <p:spTgt spid="103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p:cTn id="43" dur="500" fill="hold"/>
                                        <p:tgtEl>
                                          <p:spTgt spid="1034"/>
                                        </p:tgtEl>
                                        <p:attrNameLst>
                                          <p:attrName>ppt_w</p:attrName>
                                        </p:attrNameLst>
                                      </p:cBhvr>
                                      <p:tavLst>
                                        <p:tav tm="0">
                                          <p:val>
                                            <p:fltVal val="0"/>
                                          </p:val>
                                        </p:tav>
                                        <p:tav tm="100000">
                                          <p:val>
                                            <p:strVal val="#ppt_w"/>
                                          </p:val>
                                        </p:tav>
                                      </p:tavLst>
                                    </p:anim>
                                    <p:anim calcmode="lin" valueType="num">
                                      <p:cBhvr>
                                        <p:cTn id="44" dur="500" fill="hold"/>
                                        <p:tgtEl>
                                          <p:spTgt spid="1034"/>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p:cTn id="47" dur="500" fill="hold"/>
                                        <p:tgtEl>
                                          <p:spTgt spid="1038"/>
                                        </p:tgtEl>
                                        <p:attrNameLst>
                                          <p:attrName>ppt_w</p:attrName>
                                        </p:attrNameLst>
                                      </p:cBhvr>
                                      <p:tavLst>
                                        <p:tav tm="0">
                                          <p:val>
                                            <p:fltVal val="0"/>
                                          </p:val>
                                        </p:tav>
                                        <p:tav tm="100000">
                                          <p:val>
                                            <p:strVal val="#ppt_w"/>
                                          </p:val>
                                        </p:tav>
                                      </p:tavLst>
                                    </p:anim>
                                    <p:anim calcmode="lin" valueType="num">
                                      <p:cBhvr>
                                        <p:cTn id="48" dur="500" fill="hold"/>
                                        <p:tgtEl>
                                          <p:spTgt spid="103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40"/>
                                        </p:tgtEl>
                                        <p:attrNameLst>
                                          <p:attrName>style.visibility</p:attrName>
                                        </p:attrNameLst>
                                      </p:cBhvr>
                                      <p:to>
                                        <p:strVal val="visible"/>
                                      </p:to>
                                    </p:set>
                                    <p:anim calcmode="lin" valueType="num">
                                      <p:cBhvr>
                                        <p:cTn id="51" dur="500" fill="hold"/>
                                        <p:tgtEl>
                                          <p:spTgt spid="1040"/>
                                        </p:tgtEl>
                                        <p:attrNameLst>
                                          <p:attrName>ppt_w</p:attrName>
                                        </p:attrNameLst>
                                      </p:cBhvr>
                                      <p:tavLst>
                                        <p:tav tm="0">
                                          <p:val>
                                            <p:fltVal val="0"/>
                                          </p:val>
                                        </p:tav>
                                        <p:tav tm="100000">
                                          <p:val>
                                            <p:strVal val="#ppt_w"/>
                                          </p:val>
                                        </p:tav>
                                      </p:tavLst>
                                    </p:anim>
                                    <p:anim calcmode="lin" valueType="num">
                                      <p:cBhvr>
                                        <p:cTn id="52" dur="500" fill="hold"/>
                                        <p:tgtEl>
                                          <p:spTgt spid="1040"/>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8"/>
                                        </p:tgtEl>
                                        <p:attrNameLst>
                                          <p:attrName>style.visibility</p:attrName>
                                        </p:attrNameLst>
                                      </p:cBhvr>
                                      <p:to>
                                        <p:strVal val="visible"/>
                                      </p:to>
                                    </p:set>
                                    <p:anim calcmode="lin" valueType="num">
                                      <p:cBhvr>
                                        <p:cTn id="55" dur="500" fill="hold"/>
                                        <p:tgtEl>
                                          <p:spTgt spid="1048"/>
                                        </p:tgtEl>
                                        <p:attrNameLst>
                                          <p:attrName>ppt_w</p:attrName>
                                        </p:attrNameLst>
                                      </p:cBhvr>
                                      <p:tavLst>
                                        <p:tav tm="0">
                                          <p:val>
                                            <p:fltVal val="0"/>
                                          </p:val>
                                        </p:tav>
                                        <p:tav tm="100000">
                                          <p:val>
                                            <p:strVal val="#ppt_w"/>
                                          </p:val>
                                        </p:tav>
                                      </p:tavLst>
                                    </p:anim>
                                    <p:anim calcmode="lin" valueType="num">
                                      <p:cBhvr>
                                        <p:cTn id="56" dur="500" fill="hold"/>
                                        <p:tgtEl>
                                          <p:spTgt spid="1048"/>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6"/>
                                        </p:tgtEl>
                                        <p:attrNameLst>
                                          <p:attrName>style.visibility</p:attrName>
                                        </p:attrNameLst>
                                      </p:cBhvr>
                                      <p:to>
                                        <p:strVal val="visible"/>
                                      </p:to>
                                    </p:set>
                                    <p:anim calcmode="lin" valueType="num">
                                      <p:cBhvr>
                                        <p:cTn id="59" dur="500" fill="hold"/>
                                        <p:tgtEl>
                                          <p:spTgt spid="1046"/>
                                        </p:tgtEl>
                                        <p:attrNameLst>
                                          <p:attrName>ppt_w</p:attrName>
                                        </p:attrNameLst>
                                      </p:cBhvr>
                                      <p:tavLst>
                                        <p:tav tm="0">
                                          <p:val>
                                            <p:fltVal val="0"/>
                                          </p:val>
                                        </p:tav>
                                        <p:tav tm="100000">
                                          <p:val>
                                            <p:strVal val="#ppt_w"/>
                                          </p:val>
                                        </p:tav>
                                      </p:tavLst>
                                    </p:anim>
                                    <p:anim calcmode="lin" valueType="num">
                                      <p:cBhvr>
                                        <p:cTn id="60" dur="500" fill="hold"/>
                                        <p:tgtEl>
                                          <p:spTgt spid="104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4"/>
                                        </p:tgtEl>
                                        <p:attrNameLst>
                                          <p:attrName>style.visibility</p:attrName>
                                        </p:attrNameLst>
                                      </p:cBhvr>
                                      <p:to>
                                        <p:strVal val="visible"/>
                                      </p:to>
                                    </p:set>
                                    <p:anim calcmode="lin" valueType="num">
                                      <p:cBhvr>
                                        <p:cTn id="63" dur="500" fill="hold"/>
                                        <p:tgtEl>
                                          <p:spTgt spid="1044"/>
                                        </p:tgtEl>
                                        <p:attrNameLst>
                                          <p:attrName>ppt_w</p:attrName>
                                        </p:attrNameLst>
                                      </p:cBhvr>
                                      <p:tavLst>
                                        <p:tav tm="0">
                                          <p:val>
                                            <p:fltVal val="0"/>
                                          </p:val>
                                        </p:tav>
                                        <p:tav tm="100000">
                                          <p:val>
                                            <p:strVal val="#ppt_w"/>
                                          </p:val>
                                        </p:tav>
                                      </p:tavLst>
                                    </p:anim>
                                    <p:anim calcmode="lin" valueType="num">
                                      <p:cBhvr>
                                        <p:cTn id="64" dur="500" fill="hold"/>
                                        <p:tgtEl>
                                          <p:spTgt spid="104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64"/>
                                        </p:tgtEl>
                                        <p:attrNameLst>
                                          <p:attrName>style.visibility</p:attrName>
                                        </p:attrNameLst>
                                      </p:cBhvr>
                                      <p:to>
                                        <p:strVal val="visible"/>
                                      </p:to>
                                    </p:set>
                                    <p:anim calcmode="lin" valueType="num">
                                      <p:cBhvr>
                                        <p:cTn id="67" dur="500" fill="hold"/>
                                        <p:tgtEl>
                                          <p:spTgt spid="1064"/>
                                        </p:tgtEl>
                                        <p:attrNameLst>
                                          <p:attrName>ppt_w</p:attrName>
                                        </p:attrNameLst>
                                      </p:cBhvr>
                                      <p:tavLst>
                                        <p:tav tm="0">
                                          <p:val>
                                            <p:fltVal val="0"/>
                                          </p:val>
                                        </p:tav>
                                        <p:tav tm="100000">
                                          <p:val>
                                            <p:strVal val="#ppt_w"/>
                                          </p:val>
                                        </p:tav>
                                      </p:tavLst>
                                    </p:anim>
                                    <p:anim calcmode="lin" valueType="num">
                                      <p:cBhvr>
                                        <p:cTn id="68" dur="500" fill="hold"/>
                                        <p:tgtEl>
                                          <p:spTgt spid="106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52"/>
                                        </p:tgtEl>
                                        <p:attrNameLst>
                                          <p:attrName>style.visibility</p:attrName>
                                        </p:attrNameLst>
                                      </p:cBhvr>
                                      <p:to>
                                        <p:strVal val="visible"/>
                                      </p:to>
                                    </p:set>
                                    <p:anim calcmode="lin" valueType="num">
                                      <p:cBhvr>
                                        <p:cTn id="71" dur="500" fill="hold"/>
                                        <p:tgtEl>
                                          <p:spTgt spid="1052"/>
                                        </p:tgtEl>
                                        <p:attrNameLst>
                                          <p:attrName>ppt_w</p:attrName>
                                        </p:attrNameLst>
                                      </p:cBhvr>
                                      <p:tavLst>
                                        <p:tav tm="0">
                                          <p:val>
                                            <p:fltVal val="0"/>
                                          </p:val>
                                        </p:tav>
                                        <p:tav tm="100000">
                                          <p:val>
                                            <p:strVal val="#ppt_w"/>
                                          </p:val>
                                        </p:tav>
                                      </p:tavLst>
                                    </p:anim>
                                    <p:anim calcmode="lin" valueType="num">
                                      <p:cBhvr>
                                        <p:cTn id="72" dur="500" fill="hold"/>
                                        <p:tgtEl>
                                          <p:spTgt spid="1052"/>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58"/>
                                        </p:tgtEl>
                                        <p:attrNameLst>
                                          <p:attrName>style.visibility</p:attrName>
                                        </p:attrNameLst>
                                      </p:cBhvr>
                                      <p:to>
                                        <p:strVal val="visible"/>
                                      </p:to>
                                    </p:set>
                                    <p:anim calcmode="lin" valueType="num">
                                      <p:cBhvr>
                                        <p:cTn id="75" dur="500" fill="hold"/>
                                        <p:tgtEl>
                                          <p:spTgt spid="1058"/>
                                        </p:tgtEl>
                                        <p:attrNameLst>
                                          <p:attrName>ppt_w</p:attrName>
                                        </p:attrNameLst>
                                      </p:cBhvr>
                                      <p:tavLst>
                                        <p:tav tm="0">
                                          <p:val>
                                            <p:fltVal val="0"/>
                                          </p:val>
                                        </p:tav>
                                        <p:tav tm="100000">
                                          <p:val>
                                            <p:strVal val="#ppt_w"/>
                                          </p:val>
                                        </p:tav>
                                      </p:tavLst>
                                    </p:anim>
                                    <p:anim calcmode="lin" valueType="num">
                                      <p:cBhvr>
                                        <p:cTn id="76" dur="500" fill="hold"/>
                                        <p:tgtEl>
                                          <p:spTgt spid="1058"/>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54"/>
                                        </p:tgtEl>
                                        <p:attrNameLst>
                                          <p:attrName>style.visibility</p:attrName>
                                        </p:attrNameLst>
                                      </p:cBhvr>
                                      <p:to>
                                        <p:strVal val="visible"/>
                                      </p:to>
                                    </p:set>
                                    <p:anim calcmode="lin" valueType="num">
                                      <p:cBhvr>
                                        <p:cTn id="79" dur="500" fill="hold"/>
                                        <p:tgtEl>
                                          <p:spTgt spid="1054"/>
                                        </p:tgtEl>
                                        <p:attrNameLst>
                                          <p:attrName>ppt_w</p:attrName>
                                        </p:attrNameLst>
                                      </p:cBhvr>
                                      <p:tavLst>
                                        <p:tav tm="0">
                                          <p:val>
                                            <p:fltVal val="0"/>
                                          </p:val>
                                        </p:tav>
                                        <p:tav tm="100000">
                                          <p:val>
                                            <p:strVal val="#ppt_w"/>
                                          </p:val>
                                        </p:tav>
                                      </p:tavLst>
                                    </p:anim>
                                    <p:anim calcmode="lin" valueType="num">
                                      <p:cBhvr>
                                        <p:cTn id="80" dur="500" fill="hold"/>
                                        <p:tgtEl>
                                          <p:spTgt spid="1054"/>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6"/>
                                        </p:tgtEl>
                                        <p:attrNameLst>
                                          <p:attrName>style.visibility</p:attrName>
                                        </p:attrNameLst>
                                      </p:cBhvr>
                                      <p:to>
                                        <p:strVal val="visible"/>
                                      </p:to>
                                    </p:set>
                                    <p:anim calcmode="lin" valueType="num">
                                      <p:cBhvr>
                                        <p:cTn id="83" dur="500" fill="hold"/>
                                        <p:tgtEl>
                                          <p:spTgt spid="1056"/>
                                        </p:tgtEl>
                                        <p:attrNameLst>
                                          <p:attrName>ppt_w</p:attrName>
                                        </p:attrNameLst>
                                      </p:cBhvr>
                                      <p:tavLst>
                                        <p:tav tm="0">
                                          <p:val>
                                            <p:fltVal val="0"/>
                                          </p:val>
                                        </p:tav>
                                        <p:tav tm="100000">
                                          <p:val>
                                            <p:strVal val="#ppt_w"/>
                                          </p:val>
                                        </p:tav>
                                      </p:tavLst>
                                    </p:anim>
                                    <p:anim calcmode="lin" valueType="num">
                                      <p:cBhvr>
                                        <p:cTn id="84" dur="500" fill="hold"/>
                                        <p:tgtEl>
                                          <p:spTgt spid="1056"/>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62"/>
                                        </p:tgtEl>
                                        <p:attrNameLst>
                                          <p:attrName>style.visibility</p:attrName>
                                        </p:attrNameLst>
                                      </p:cBhvr>
                                      <p:to>
                                        <p:strVal val="visible"/>
                                      </p:to>
                                    </p:set>
                                    <p:anim calcmode="lin" valueType="num">
                                      <p:cBhvr>
                                        <p:cTn id="87" dur="500" fill="hold"/>
                                        <p:tgtEl>
                                          <p:spTgt spid="1062"/>
                                        </p:tgtEl>
                                        <p:attrNameLst>
                                          <p:attrName>ppt_w</p:attrName>
                                        </p:attrNameLst>
                                      </p:cBhvr>
                                      <p:tavLst>
                                        <p:tav tm="0">
                                          <p:val>
                                            <p:fltVal val="0"/>
                                          </p:val>
                                        </p:tav>
                                        <p:tav tm="100000">
                                          <p:val>
                                            <p:strVal val="#ppt_w"/>
                                          </p:val>
                                        </p:tav>
                                      </p:tavLst>
                                    </p:anim>
                                    <p:anim calcmode="lin" valueType="num">
                                      <p:cBhvr>
                                        <p:cTn id="88" dur="500" fill="hold"/>
                                        <p:tgtEl>
                                          <p:spTgt spid="1062"/>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060"/>
                                        </p:tgtEl>
                                        <p:attrNameLst>
                                          <p:attrName>style.visibility</p:attrName>
                                        </p:attrNameLst>
                                      </p:cBhvr>
                                      <p:to>
                                        <p:strVal val="visible"/>
                                      </p:to>
                                    </p:set>
                                    <p:anim calcmode="lin" valueType="num">
                                      <p:cBhvr>
                                        <p:cTn id="91" dur="500" fill="hold"/>
                                        <p:tgtEl>
                                          <p:spTgt spid="1060"/>
                                        </p:tgtEl>
                                        <p:attrNameLst>
                                          <p:attrName>ppt_w</p:attrName>
                                        </p:attrNameLst>
                                      </p:cBhvr>
                                      <p:tavLst>
                                        <p:tav tm="0">
                                          <p:val>
                                            <p:fltVal val="0"/>
                                          </p:val>
                                        </p:tav>
                                        <p:tav tm="100000">
                                          <p:val>
                                            <p:strVal val="#ppt_w"/>
                                          </p:val>
                                        </p:tav>
                                      </p:tavLst>
                                    </p:anim>
                                    <p:anim calcmode="lin" valueType="num">
                                      <p:cBhvr>
                                        <p:cTn id="92" dur="500" fill="hold"/>
                                        <p:tgtEl>
                                          <p:spTgt spid="1060"/>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074"/>
                                        </p:tgtEl>
                                        <p:attrNameLst>
                                          <p:attrName>style.visibility</p:attrName>
                                        </p:attrNameLst>
                                      </p:cBhvr>
                                      <p:to>
                                        <p:strVal val="visible"/>
                                      </p:to>
                                    </p:set>
                                    <p:anim calcmode="lin" valueType="num">
                                      <p:cBhvr>
                                        <p:cTn id="95" dur="500" fill="hold"/>
                                        <p:tgtEl>
                                          <p:spTgt spid="1074"/>
                                        </p:tgtEl>
                                        <p:attrNameLst>
                                          <p:attrName>ppt_w</p:attrName>
                                        </p:attrNameLst>
                                      </p:cBhvr>
                                      <p:tavLst>
                                        <p:tav tm="0">
                                          <p:val>
                                            <p:fltVal val="0"/>
                                          </p:val>
                                        </p:tav>
                                        <p:tav tm="100000">
                                          <p:val>
                                            <p:strVal val="#ppt_w"/>
                                          </p:val>
                                        </p:tav>
                                      </p:tavLst>
                                    </p:anim>
                                    <p:anim calcmode="lin" valueType="num">
                                      <p:cBhvr>
                                        <p:cTn id="96" dur="500" fill="hold"/>
                                        <p:tgtEl>
                                          <p:spTgt spid="1074"/>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80"/>
                                        </p:tgtEl>
                                        <p:attrNameLst>
                                          <p:attrName>style.visibility</p:attrName>
                                        </p:attrNameLst>
                                      </p:cBhvr>
                                      <p:to>
                                        <p:strVal val="visible"/>
                                      </p:to>
                                    </p:set>
                                    <p:anim calcmode="lin" valueType="num">
                                      <p:cBhvr>
                                        <p:cTn id="99" dur="500" fill="hold"/>
                                        <p:tgtEl>
                                          <p:spTgt spid="1080"/>
                                        </p:tgtEl>
                                        <p:attrNameLst>
                                          <p:attrName>ppt_w</p:attrName>
                                        </p:attrNameLst>
                                      </p:cBhvr>
                                      <p:tavLst>
                                        <p:tav tm="0">
                                          <p:val>
                                            <p:fltVal val="0"/>
                                          </p:val>
                                        </p:tav>
                                        <p:tav tm="100000">
                                          <p:val>
                                            <p:strVal val="#ppt_w"/>
                                          </p:val>
                                        </p:tav>
                                      </p:tavLst>
                                    </p:anim>
                                    <p:anim calcmode="lin" valueType="num">
                                      <p:cBhvr>
                                        <p:cTn id="100" dur="500" fill="hold"/>
                                        <p:tgtEl>
                                          <p:spTgt spid="1080"/>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76"/>
                                        </p:tgtEl>
                                        <p:attrNameLst>
                                          <p:attrName>style.visibility</p:attrName>
                                        </p:attrNameLst>
                                      </p:cBhvr>
                                      <p:to>
                                        <p:strVal val="visible"/>
                                      </p:to>
                                    </p:set>
                                    <p:anim calcmode="lin" valueType="num">
                                      <p:cBhvr>
                                        <p:cTn id="103" dur="500" fill="hold"/>
                                        <p:tgtEl>
                                          <p:spTgt spid="1076"/>
                                        </p:tgtEl>
                                        <p:attrNameLst>
                                          <p:attrName>ppt_w</p:attrName>
                                        </p:attrNameLst>
                                      </p:cBhvr>
                                      <p:tavLst>
                                        <p:tav tm="0">
                                          <p:val>
                                            <p:fltVal val="0"/>
                                          </p:val>
                                        </p:tav>
                                        <p:tav tm="100000">
                                          <p:val>
                                            <p:strVal val="#ppt_w"/>
                                          </p:val>
                                        </p:tav>
                                      </p:tavLst>
                                    </p:anim>
                                    <p:anim calcmode="lin" valueType="num">
                                      <p:cBhvr>
                                        <p:cTn id="104" dur="500" fill="hold"/>
                                        <p:tgtEl>
                                          <p:spTgt spid="1076"/>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066"/>
                                        </p:tgtEl>
                                        <p:attrNameLst>
                                          <p:attrName>style.visibility</p:attrName>
                                        </p:attrNameLst>
                                      </p:cBhvr>
                                      <p:to>
                                        <p:strVal val="visible"/>
                                      </p:to>
                                    </p:set>
                                    <p:anim calcmode="lin" valueType="num">
                                      <p:cBhvr>
                                        <p:cTn id="107" dur="500" fill="hold"/>
                                        <p:tgtEl>
                                          <p:spTgt spid="1066"/>
                                        </p:tgtEl>
                                        <p:attrNameLst>
                                          <p:attrName>ppt_w</p:attrName>
                                        </p:attrNameLst>
                                      </p:cBhvr>
                                      <p:tavLst>
                                        <p:tav tm="0">
                                          <p:val>
                                            <p:fltVal val="0"/>
                                          </p:val>
                                        </p:tav>
                                        <p:tav tm="100000">
                                          <p:val>
                                            <p:strVal val="#ppt_w"/>
                                          </p:val>
                                        </p:tav>
                                      </p:tavLst>
                                    </p:anim>
                                    <p:anim calcmode="lin" valueType="num">
                                      <p:cBhvr>
                                        <p:cTn id="108" dur="500" fill="hold"/>
                                        <p:tgtEl>
                                          <p:spTgt spid="106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068"/>
                                        </p:tgtEl>
                                        <p:attrNameLst>
                                          <p:attrName>style.visibility</p:attrName>
                                        </p:attrNameLst>
                                      </p:cBhvr>
                                      <p:to>
                                        <p:strVal val="visible"/>
                                      </p:to>
                                    </p:set>
                                    <p:anim calcmode="lin" valueType="num">
                                      <p:cBhvr>
                                        <p:cTn id="111" dur="500" fill="hold"/>
                                        <p:tgtEl>
                                          <p:spTgt spid="1068"/>
                                        </p:tgtEl>
                                        <p:attrNameLst>
                                          <p:attrName>ppt_w</p:attrName>
                                        </p:attrNameLst>
                                      </p:cBhvr>
                                      <p:tavLst>
                                        <p:tav tm="0">
                                          <p:val>
                                            <p:fltVal val="0"/>
                                          </p:val>
                                        </p:tav>
                                        <p:tav tm="100000">
                                          <p:val>
                                            <p:strVal val="#ppt_w"/>
                                          </p:val>
                                        </p:tav>
                                      </p:tavLst>
                                    </p:anim>
                                    <p:anim calcmode="lin" valueType="num">
                                      <p:cBhvr>
                                        <p:cTn id="112" dur="500" fill="hold"/>
                                        <p:tgtEl>
                                          <p:spTgt spid="1068"/>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050"/>
                                        </p:tgtEl>
                                        <p:attrNameLst>
                                          <p:attrName>style.visibility</p:attrName>
                                        </p:attrNameLst>
                                      </p:cBhvr>
                                      <p:to>
                                        <p:strVal val="visible"/>
                                      </p:to>
                                    </p:set>
                                    <p:anim calcmode="lin" valueType="num">
                                      <p:cBhvr>
                                        <p:cTn id="115" dur="500" fill="hold"/>
                                        <p:tgtEl>
                                          <p:spTgt spid="1050"/>
                                        </p:tgtEl>
                                        <p:attrNameLst>
                                          <p:attrName>ppt_w</p:attrName>
                                        </p:attrNameLst>
                                      </p:cBhvr>
                                      <p:tavLst>
                                        <p:tav tm="0">
                                          <p:val>
                                            <p:fltVal val="0"/>
                                          </p:val>
                                        </p:tav>
                                        <p:tav tm="100000">
                                          <p:val>
                                            <p:strVal val="#ppt_w"/>
                                          </p:val>
                                        </p:tav>
                                      </p:tavLst>
                                    </p:anim>
                                    <p:anim calcmode="lin" valueType="num">
                                      <p:cBhvr>
                                        <p:cTn id="116" dur="500" fill="hold"/>
                                        <p:tgtEl>
                                          <p:spTgt spid="1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b76b89-216c-404d-a453-6d72c6c5c4e4" xsi:nil="true"/>
    <lcf76f155ced4ddcb4097134ff3c332f xmlns="9759b826-a208-4265-a982-91e69f44ad0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87C8BBE5130E47B2A0A89E25FBB184" ma:contentTypeVersion="16" ma:contentTypeDescription="Create a new document." ma:contentTypeScope="" ma:versionID="252bb14e21fbac1476e9a87a87d05f72">
  <xsd:schema xmlns:xsd="http://www.w3.org/2001/XMLSchema" xmlns:xs="http://www.w3.org/2001/XMLSchema" xmlns:p="http://schemas.microsoft.com/office/2006/metadata/properties" xmlns:ns2="9759b826-a208-4265-a982-91e69f44ad0d" xmlns:ns3="65b76b89-216c-404d-a453-6d72c6c5c4e4" targetNamespace="http://schemas.microsoft.com/office/2006/metadata/properties" ma:root="true" ma:fieldsID="48e5605f33a30e2010f4c626931d7b5d" ns2:_="" ns3:_="">
    <xsd:import namespace="9759b826-a208-4265-a982-91e69f44ad0d"/>
    <xsd:import namespace="65b76b89-216c-404d-a453-6d72c6c5c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b826-a208-4265-a982-91e69f44a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b5fff7-2baa-44a3-9ce3-c4b80d157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b76b89-216c-404d-a453-6d72c6c5c4e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22c43ac-b92d-44a3-980a-42c1ecd285b3}" ma:internalName="TaxCatchAll" ma:showField="CatchAllData" ma:web="65b76b89-216c-404d-a453-6d72c6c5c4e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8AF23-A516-4401-A806-7AD8F0BFC387}">
  <ds:schemaRefs>
    <ds:schemaRef ds:uri="http://schemas.microsoft.com/office/2006/metadata/properties"/>
    <ds:schemaRef ds:uri="http://schemas.microsoft.com/office/infopath/2007/PartnerControls"/>
    <ds:schemaRef ds:uri="65b76b89-216c-404d-a453-6d72c6c5c4e4"/>
    <ds:schemaRef ds:uri="9759b826-a208-4265-a982-91e69f44ad0d"/>
  </ds:schemaRefs>
</ds:datastoreItem>
</file>

<file path=customXml/itemProps2.xml><?xml version="1.0" encoding="utf-8"?>
<ds:datastoreItem xmlns:ds="http://schemas.openxmlformats.org/officeDocument/2006/customXml" ds:itemID="{DA5E2D86-185B-4898-8DAF-BB0D557A1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9b826-a208-4265-a982-91e69f44ad0d"/>
    <ds:schemaRef ds:uri="65b76b89-216c-404d-a453-6d72c6c5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20717-F270-4D45-8097-85B8FF32E397}">
  <ds:schemaRefs>
    <ds:schemaRef ds:uri="http://schemas.microsoft.com/sharepoint/v3/contenttype/forms"/>
  </ds:schemaRefs>
</ds:datastoreItem>
</file>

<file path=docMetadata/LabelInfo.xml><?xml version="1.0" encoding="utf-8"?>
<clbl:labelList xmlns:clbl="http://schemas.microsoft.com/office/2020/mipLabelMetadata">
  <clbl:label id="{1bf6aca8-a464-4b57-b11f-393e67a9a053}" enabled="1" method="Privileged" siteId="{a3007599-59be-4aa8-a207-65a9a7d7193b}" removed="0"/>
</clbl:labelList>
</file>

<file path=docProps/app.xml><?xml version="1.0" encoding="utf-8"?>
<Properties xmlns="http://schemas.openxmlformats.org/officeDocument/2006/extended-properties" xmlns:vt="http://schemas.openxmlformats.org/officeDocument/2006/docPropsVTypes">
  <Template/>
  <TotalTime>293</TotalTime>
  <Words>588</Words>
  <Application>Microsoft Office PowerPoint</Application>
  <PresentationFormat>Widescreen</PresentationFormat>
  <Paragraphs>125</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aidan marron</dc:creator>
  <cp:lastModifiedBy>Annette Spark</cp:lastModifiedBy>
  <cp:revision>67</cp:revision>
  <dcterms:created xsi:type="dcterms:W3CDTF">2021-12-16T13:53:32Z</dcterms:created>
  <dcterms:modified xsi:type="dcterms:W3CDTF">2023-04-18T14:30:38Z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0x0101009687C8BBE5130E47B2A0A89E25FBB184</vt:lpwstr>
  </property>
  <property fmtid="{D5CDD505-2E9C-101B-9397-08002B2CF9AE}" pid="3" name="ClassificationContentMarkingFooterLocations">
    <vt:lpwstr>Office Theme:8</vt:lpwstr>
  </property>
  <property fmtid="{D5CDD505-2E9C-101B-9397-08002B2CF9AE}" pid="4" name="ClassificationContentMarkingFooterText">
    <vt:lpwstr>NON-CONFIDENTIAL</vt:lpwstr>
  </property>
  <property fmtid="{D5CDD505-2E9C-101B-9397-08002B2CF9AE}" pid="5" name="MediaServiceImageTags">
    <vt:lpwstr/>
  </property>
</Properties>
</file>