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1E84B1-93B0-46EA-8549-FFB496EC2477}" v="32" dt="2022-06-03T19:52:40.294"/>
  </p1510:revLst>
</p1510:revInfo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Brooker" userId="e4dd1b68-c300-4875-aa7a-4822b80a4678" providerId="ADAL" clId="{2F1E84B1-93B0-46EA-8549-FFB496EC2477}"/>
    <pc:docChg chg="undo custSel addSld delSld modSld">
      <pc:chgData name="Nicola Brooker" userId="e4dd1b68-c300-4875-aa7a-4822b80a4678" providerId="ADAL" clId="{2F1E84B1-93B0-46EA-8549-FFB496EC2477}" dt="2022-06-03T19:52:52.701" v="996" actId="2696"/>
      <pc:docMkLst>
        <pc:docMk/>
      </pc:docMkLst>
      <pc:sldChg chg="addSp delSp modSp mod">
        <pc:chgData name="Nicola Brooker" userId="e4dd1b68-c300-4875-aa7a-4822b80a4678" providerId="ADAL" clId="{2F1E84B1-93B0-46EA-8549-FFB496EC2477}" dt="2022-06-03T19:39:59.568" v="609" actId="115"/>
        <pc:sldMkLst>
          <pc:docMk/>
          <pc:sldMk cId="1684325145" sldId="256"/>
        </pc:sldMkLst>
        <pc:spChg chg="mod">
          <ac:chgData name="Nicola Brooker" userId="e4dd1b68-c300-4875-aa7a-4822b80a4678" providerId="ADAL" clId="{2F1E84B1-93B0-46EA-8549-FFB496EC2477}" dt="2022-06-03T19:39:48.197" v="605" actId="115"/>
          <ac:spMkLst>
            <pc:docMk/>
            <pc:sldMk cId="1684325145" sldId="256"/>
            <ac:spMk id="7" creationId="{714D2A2E-40FE-6C90-944B-521D45FF8613}"/>
          </ac:spMkLst>
        </pc:spChg>
        <pc:spChg chg="mod">
          <ac:chgData name="Nicola Brooker" userId="e4dd1b68-c300-4875-aa7a-4822b80a4678" providerId="ADAL" clId="{2F1E84B1-93B0-46EA-8549-FFB496EC2477}" dt="2022-06-03T19:39:45.466" v="604" actId="115"/>
          <ac:spMkLst>
            <pc:docMk/>
            <pc:sldMk cId="1684325145" sldId="256"/>
            <ac:spMk id="8" creationId="{C1A15F8B-7BB9-647F-7F9F-16B7BCD635E2}"/>
          </ac:spMkLst>
        </pc:spChg>
        <pc:spChg chg="mod">
          <ac:chgData name="Nicola Brooker" userId="e4dd1b68-c300-4875-aa7a-4822b80a4678" providerId="ADAL" clId="{2F1E84B1-93B0-46EA-8549-FFB496EC2477}" dt="2022-06-03T19:39:50.817" v="606" actId="115"/>
          <ac:spMkLst>
            <pc:docMk/>
            <pc:sldMk cId="1684325145" sldId="256"/>
            <ac:spMk id="9" creationId="{12EDEA95-741F-B261-2CBA-7A723E2CEDE8}"/>
          </ac:spMkLst>
        </pc:spChg>
        <pc:spChg chg="mod">
          <ac:chgData name="Nicola Brooker" userId="e4dd1b68-c300-4875-aa7a-4822b80a4678" providerId="ADAL" clId="{2F1E84B1-93B0-46EA-8549-FFB496EC2477}" dt="2022-06-03T19:39:56.836" v="608" actId="115"/>
          <ac:spMkLst>
            <pc:docMk/>
            <pc:sldMk cId="1684325145" sldId="256"/>
            <ac:spMk id="10" creationId="{CF5E4C5A-7899-1FDC-069C-7E06072B78D1}"/>
          </ac:spMkLst>
        </pc:spChg>
        <pc:spChg chg="mod">
          <ac:chgData name="Nicola Brooker" userId="e4dd1b68-c300-4875-aa7a-4822b80a4678" providerId="ADAL" clId="{2F1E84B1-93B0-46EA-8549-FFB496EC2477}" dt="2022-06-03T19:39:54.218" v="607" actId="115"/>
          <ac:spMkLst>
            <pc:docMk/>
            <pc:sldMk cId="1684325145" sldId="256"/>
            <ac:spMk id="11" creationId="{3B8C1757-9DF3-A2F3-EBA3-7C850AFD5C82}"/>
          </ac:spMkLst>
        </pc:spChg>
        <pc:spChg chg="add mod">
          <ac:chgData name="Nicola Brooker" userId="e4dd1b68-c300-4875-aa7a-4822b80a4678" providerId="ADAL" clId="{2F1E84B1-93B0-46EA-8549-FFB496EC2477}" dt="2022-06-03T19:39:59.568" v="609" actId="115"/>
          <ac:spMkLst>
            <pc:docMk/>
            <pc:sldMk cId="1684325145" sldId="256"/>
            <ac:spMk id="12" creationId="{9434CD8F-E824-5829-B969-BD5B85F943F8}"/>
          </ac:spMkLst>
        </pc:spChg>
        <pc:graphicFrameChg chg="modGraphic">
          <ac:chgData name="Nicola Brooker" userId="e4dd1b68-c300-4875-aa7a-4822b80a4678" providerId="ADAL" clId="{2F1E84B1-93B0-46EA-8549-FFB496EC2477}" dt="2022-06-03T19:04:57.058" v="47" actId="12385"/>
          <ac:graphicFrameMkLst>
            <pc:docMk/>
            <pc:sldMk cId="1684325145" sldId="256"/>
            <ac:graphicFrameMk id="6" creationId="{71D4E1C3-CCFC-CFE7-79FA-AACC1E797C31}"/>
          </ac:graphicFrameMkLst>
        </pc:graphicFrameChg>
        <pc:picChg chg="add del mod">
          <ac:chgData name="Nicola Brooker" userId="e4dd1b68-c300-4875-aa7a-4822b80a4678" providerId="ADAL" clId="{2F1E84B1-93B0-46EA-8549-FFB496EC2477}" dt="2022-06-03T19:00:38.491" v="7" actId="478"/>
          <ac:picMkLst>
            <pc:docMk/>
            <pc:sldMk cId="1684325145" sldId="256"/>
            <ac:picMk id="13" creationId="{349BEDC0-23F5-AF4F-81DA-328AE0BA0DC7}"/>
          </ac:picMkLst>
        </pc:picChg>
        <pc:picChg chg="add del mod">
          <ac:chgData name="Nicola Brooker" userId="e4dd1b68-c300-4875-aa7a-4822b80a4678" providerId="ADAL" clId="{2F1E84B1-93B0-46EA-8549-FFB496EC2477}" dt="2022-06-03T19:03:51.819" v="38" actId="478"/>
          <ac:picMkLst>
            <pc:docMk/>
            <pc:sldMk cId="1684325145" sldId="256"/>
            <ac:picMk id="14" creationId="{B7BEB76D-251B-D43F-724E-AEE815185665}"/>
          </ac:picMkLst>
        </pc:picChg>
        <pc:picChg chg="add mod">
          <ac:chgData name="Nicola Brooker" userId="e4dd1b68-c300-4875-aa7a-4822b80a4678" providerId="ADAL" clId="{2F1E84B1-93B0-46EA-8549-FFB496EC2477}" dt="2022-06-03T19:03:56.865" v="39" actId="14100"/>
          <ac:picMkLst>
            <pc:docMk/>
            <pc:sldMk cId="1684325145" sldId="256"/>
            <ac:picMk id="15" creationId="{95224470-C121-B3B6-8831-9343600977B1}"/>
          </ac:picMkLst>
        </pc:picChg>
        <pc:picChg chg="add del mod">
          <ac:chgData name="Nicola Brooker" userId="e4dd1b68-c300-4875-aa7a-4822b80a4678" providerId="ADAL" clId="{2F1E84B1-93B0-46EA-8549-FFB496EC2477}" dt="2022-06-03T19:02:56.846" v="29" actId="478"/>
          <ac:picMkLst>
            <pc:docMk/>
            <pc:sldMk cId="1684325145" sldId="256"/>
            <ac:picMk id="16" creationId="{AA25FB0E-1C62-EBED-C097-3546445EC928}"/>
          </ac:picMkLst>
        </pc:picChg>
      </pc:sldChg>
      <pc:sldChg chg="addSp delSp modSp new mod setBg">
        <pc:chgData name="Nicola Brooker" userId="e4dd1b68-c300-4875-aa7a-4822b80a4678" providerId="ADAL" clId="{2F1E84B1-93B0-46EA-8549-FFB496EC2477}" dt="2022-06-03T19:52:38.213" v="995"/>
        <pc:sldMkLst>
          <pc:docMk/>
          <pc:sldMk cId="3012163080" sldId="257"/>
        </pc:sldMkLst>
        <pc:spChg chg="del">
          <ac:chgData name="Nicola Brooker" userId="e4dd1b68-c300-4875-aa7a-4822b80a4678" providerId="ADAL" clId="{2F1E84B1-93B0-46EA-8549-FFB496EC2477}" dt="2022-06-03T19:04:10.152" v="42" actId="478"/>
          <ac:spMkLst>
            <pc:docMk/>
            <pc:sldMk cId="3012163080" sldId="257"/>
            <ac:spMk id="2" creationId="{A1D20FEF-33F3-5F46-FA39-D9A291021D51}"/>
          </ac:spMkLst>
        </pc:spChg>
        <pc:spChg chg="del">
          <ac:chgData name="Nicola Brooker" userId="e4dd1b68-c300-4875-aa7a-4822b80a4678" providerId="ADAL" clId="{2F1E84B1-93B0-46EA-8549-FFB496EC2477}" dt="2022-06-03T19:04:08.915" v="41" actId="478"/>
          <ac:spMkLst>
            <pc:docMk/>
            <pc:sldMk cId="3012163080" sldId="257"/>
            <ac:spMk id="3" creationId="{98938AB4-AB40-1FE1-A2CC-219ACC249A93}"/>
          </ac:spMkLst>
        </pc:spChg>
        <pc:spChg chg="add mod">
          <ac:chgData name="Nicola Brooker" userId="e4dd1b68-c300-4875-aa7a-4822b80a4678" providerId="ADAL" clId="{2F1E84B1-93B0-46EA-8549-FFB496EC2477}" dt="2022-06-03T19:39:35.770" v="602" actId="115"/>
          <ac:spMkLst>
            <pc:docMk/>
            <pc:sldMk cId="3012163080" sldId="257"/>
            <ac:spMk id="4" creationId="{7F81CD64-C0BE-A860-4C13-AB5884D8629A}"/>
          </ac:spMkLst>
        </pc:spChg>
        <pc:spChg chg="add del mod">
          <ac:chgData name="Nicola Brooker" userId="e4dd1b68-c300-4875-aa7a-4822b80a4678" providerId="ADAL" clId="{2F1E84B1-93B0-46EA-8549-FFB496EC2477}" dt="2022-06-03T19:12:44.558" v="60" actId="478"/>
          <ac:spMkLst>
            <pc:docMk/>
            <pc:sldMk cId="3012163080" sldId="257"/>
            <ac:spMk id="5" creationId="{9DC9C7C2-A7E2-1882-C095-7CAC53305AC9}"/>
          </ac:spMkLst>
        </pc:spChg>
        <pc:spChg chg="add mod">
          <ac:chgData name="Nicola Brooker" userId="e4dd1b68-c300-4875-aa7a-4822b80a4678" providerId="ADAL" clId="{2F1E84B1-93B0-46EA-8549-FFB496EC2477}" dt="2022-06-03T19:39:31.569" v="601" actId="115"/>
          <ac:spMkLst>
            <pc:docMk/>
            <pc:sldMk cId="3012163080" sldId="257"/>
            <ac:spMk id="6" creationId="{4CB4466C-F9B5-14F5-6F65-81126C7B7246}"/>
          </ac:spMkLst>
        </pc:spChg>
        <pc:spChg chg="add mod">
          <ac:chgData name="Nicola Brooker" userId="e4dd1b68-c300-4875-aa7a-4822b80a4678" providerId="ADAL" clId="{2F1E84B1-93B0-46EA-8549-FFB496EC2477}" dt="2022-06-03T19:14:19.981" v="67" actId="164"/>
          <ac:spMkLst>
            <pc:docMk/>
            <pc:sldMk cId="3012163080" sldId="257"/>
            <ac:spMk id="9" creationId="{5E185FC7-D000-5EC4-5F66-80268E40FEF2}"/>
          </ac:spMkLst>
        </pc:spChg>
        <pc:spChg chg="add mod">
          <ac:chgData name="Nicola Brooker" userId="e4dd1b68-c300-4875-aa7a-4822b80a4678" providerId="ADAL" clId="{2F1E84B1-93B0-46EA-8549-FFB496EC2477}" dt="2022-06-03T19:14:19.981" v="67" actId="164"/>
          <ac:spMkLst>
            <pc:docMk/>
            <pc:sldMk cId="3012163080" sldId="257"/>
            <ac:spMk id="10" creationId="{54637560-B4DF-0186-6E07-6E16E086A595}"/>
          </ac:spMkLst>
        </pc:spChg>
        <pc:spChg chg="add mod">
          <ac:chgData name="Nicola Brooker" userId="e4dd1b68-c300-4875-aa7a-4822b80a4678" providerId="ADAL" clId="{2F1E84B1-93B0-46EA-8549-FFB496EC2477}" dt="2022-06-03T19:14:19.981" v="67" actId="164"/>
          <ac:spMkLst>
            <pc:docMk/>
            <pc:sldMk cId="3012163080" sldId="257"/>
            <ac:spMk id="11" creationId="{ECFF2F74-F3D1-6E97-7FAE-F56BF02C410E}"/>
          </ac:spMkLst>
        </pc:spChg>
        <pc:spChg chg="add mod">
          <ac:chgData name="Nicola Brooker" userId="e4dd1b68-c300-4875-aa7a-4822b80a4678" providerId="ADAL" clId="{2F1E84B1-93B0-46EA-8549-FFB496EC2477}" dt="2022-06-03T19:14:19.981" v="67" actId="164"/>
          <ac:spMkLst>
            <pc:docMk/>
            <pc:sldMk cId="3012163080" sldId="257"/>
            <ac:spMk id="12" creationId="{E319CC81-0AB2-7330-770C-94EDF956062C}"/>
          </ac:spMkLst>
        </pc:spChg>
        <pc:spChg chg="add mod">
          <ac:chgData name="Nicola Brooker" userId="e4dd1b68-c300-4875-aa7a-4822b80a4678" providerId="ADAL" clId="{2F1E84B1-93B0-46EA-8549-FFB496EC2477}" dt="2022-06-03T19:14:19.981" v="67" actId="164"/>
          <ac:spMkLst>
            <pc:docMk/>
            <pc:sldMk cId="3012163080" sldId="257"/>
            <ac:spMk id="13" creationId="{2241C8D0-2882-CFBE-9C01-F1779D49E2E9}"/>
          </ac:spMkLst>
        </pc:spChg>
        <pc:spChg chg="add mod">
          <ac:chgData name="Nicola Brooker" userId="e4dd1b68-c300-4875-aa7a-4822b80a4678" providerId="ADAL" clId="{2F1E84B1-93B0-46EA-8549-FFB496EC2477}" dt="2022-06-03T19:14:19.981" v="67" actId="164"/>
          <ac:spMkLst>
            <pc:docMk/>
            <pc:sldMk cId="3012163080" sldId="257"/>
            <ac:spMk id="14" creationId="{254A592B-FA56-C2CC-5D0B-B11B2B856227}"/>
          </ac:spMkLst>
        </pc:spChg>
        <pc:spChg chg="add del mod">
          <ac:chgData name="Nicola Brooker" userId="e4dd1b68-c300-4875-aa7a-4822b80a4678" providerId="ADAL" clId="{2F1E84B1-93B0-46EA-8549-FFB496EC2477}" dt="2022-06-03T19:14:36.058" v="70" actId="478"/>
          <ac:spMkLst>
            <pc:docMk/>
            <pc:sldMk cId="3012163080" sldId="257"/>
            <ac:spMk id="16" creationId="{BEEC28EA-5A21-6FDF-64C9-6739EFE5F992}"/>
          </ac:spMkLst>
        </pc:spChg>
        <pc:spChg chg="add mod">
          <ac:chgData name="Nicola Brooker" userId="e4dd1b68-c300-4875-aa7a-4822b80a4678" providerId="ADAL" clId="{2F1E84B1-93B0-46EA-8549-FFB496EC2477}" dt="2022-06-03T19:20:22.811" v="299" actId="1076"/>
          <ac:spMkLst>
            <pc:docMk/>
            <pc:sldMk cId="3012163080" sldId="257"/>
            <ac:spMk id="17" creationId="{DB68283F-87DE-5E6E-D8EC-90908FCC855F}"/>
          </ac:spMkLst>
        </pc:spChg>
        <pc:spChg chg="add mod">
          <ac:chgData name="Nicola Brooker" userId="e4dd1b68-c300-4875-aa7a-4822b80a4678" providerId="ADAL" clId="{2F1E84B1-93B0-46EA-8549-FFB496EC2477}" dt="2022-06-03T19:20:01.847" v="293" actId="1076"/>
          <ac:spMkLst>
            <pc:docMk/>
            <pc:sldMk cId="3012163080" sldId="257"/>
            <ac:spMk id="18" creationId="{FB0F11F4-7529-58E4-64E9-D60607DB9DAA}"/>
          </ac:spMkLst>
        </pc:spChg>
        <pc:spChg chg="add mod">
          <ac:chgData name="Nicola Brooker" userId="e4dd1b68-c300-4875-aa7a-4822b80a4678" providerId="ADAL" clId="{2F1E84B1-93B0-46EA-8549-FFB496EC2477}" dt="2022-06-03T19:20:04.220" v="294" actId="1076"/>
          <ac:spMkLst>
            <pc:docMk/>
            <pc:sldMk cId="3012163080" sldId="257"/>
            <ac:spMk id="19" creationId="{9272284F-A674-CE22-4015-1AB6C2FA9AF3}"/>
          </ac:spMkLst>
        </pc:spChg>
        <pc:spChg chg="add mod">
          <ac:chgData name="Nicola Brooker" userId="e4dd1b68-c300-4875-aa7a-4822b80a4678" providerId="ADAL" clId="{2F1E84B1-93B0-46EA-8549-FFB496EC2477}" dt="2022-06-03T19:20:06.925" v="295" actId="1076"/>
          <ac:spMkLst>
            <pc:docMk/>
            <pc:sldMk cId="3012163080" sldId="257"/>
            <ac:spMk id="20" creationId="{2177B54A-AAA3-97F7-DA69-91C543B9809B}"/>
          </ac:spMkLst>
        </pc:spChg>
        <pc:spChg chg="add mod">
          <ac:chgData name="Nicola Brooker" userId="e4dd1b68-c300-4875-aa7a-4822b80a4678" providerId="ADAL" clId="{2F1E84B1-93B0-46EA-8549-FFB496EC2477}" dt="2022-06-03T19:20:17.579" v="298" actId="1076"/>
          <ac:spMkLst>
            <pc:docMk/>
            <pc:sldMk cId="3012163080" sldId="257"/>
            <ac:spMk id="21" creationId="{4B93202A-DDEC-A754-6CFD-15BA5311523A}"/>
          </ac:spMkLst>
        </pc:spChg>
        <pc:spChg chg="add mod">
          <ac:chgData name="Nicola Brooker" userId="e4dd1b68-c300-4875-aa7a-4822b80a4678" providerId="ADAL" clId="{2F1E84B1-93B0-46EA-8549-FFB496EC2477}" dt="2022-06-03T19:20:28.561" v="301" actId="1076"/>
          <ac:spMkLst>
            <pc:docMk/>
            <pc:sldMk cId="3012163080" sldId="257"/>
            <ac:spMk id="22" creationId="{3B46E346-95EF-1393-27E6-07823BCF4D09}"/>
          </ac:spMkLst>
        </pc:spChg>
        <pc:spChg chg="add mod">
          <ac:chgData name="Nicola Brooker" userId="e4dd1b68-c300-4875-aa7a-4822b80a4678" providerId="ADAL" clId="{2F1E84B1-93B0-46EA-8549-FFB496EC2477}" dt="2022-06-03T19:20:26.460" v="300" actId="1076"/>
          <ac:spMkLst>
            <pc:docMk/>
            <pc:sldMk cId="3012163080" sldId="257"/>
            <ac:spMk id="23" creationId="{3A758AF6-EF80-FA76-3232-FD44D66F6370}"/>
          </ac:spMkLst>
        </pc:spChg>
        <pc:spChg chg="add mod">
          <ac:chgData name="Nicola Brooker" userId="e4dd1b68-c300-4875-aa7a-4822b80a4678" providerId="ADAL" clId="{2F1E84B1-93B0-46EA-8549-FFB496EC2477}" dt="2022-06-03T19:51:38.150" v="989" actId="14100"/>
          <ac:spMkLst>
            <pc:docMk/>
            <pc:sldMk cId="3012163080" sldId="257"/>
            <ac:spMk id="38" creationId="{0B812109-8C22-CAE3-5C69-5FAD3FC00695}"/>
          </ac:spMkLst>
        </pc:spChg>
        <pc:spChg chg="add mod">
          <ac:chgData name="Nicola Brooker" userId="e4dd1b68-c300-4875-aa7a-4822b80a4678" providerId="ADAL" clId="{2F1E84B1-93B0-46EA-8549-FFB496EC2477}" dt="2022-06-03T19:51:41.489" v="990" actId="1076"/>
          <ac:spMkLst>
            <pc:docMk/>
            <pc:sldMk cId="3012163080" sldId="257"/>
            <ac:spMk id="40" creationId="{CB52448E-95A0-9659-0394-F58FEF5EA284}"/>
          </ac:spMkLst>
        </pc:spChg>
        <pc:spChg chg="add mod">
          <ac:chgData name="Nicola Brooker" userId="e4dd1b68-c300-4875-aa7a-4822b80a4678" providerId="ADAL" clId="{2F1E84B1-93B0-46EA-8549-FFB496EC2477}" dt="2022-06-03T19:51:44.537" v="991" actId="1076"/>
          <ac:spMkLst>
            <pc:docMk/>
            <pc:sldMk cId="3012163080" sldId="257"/>
            <ac:spMk id="41" creationId="{62268808-7D55-B470-26F5-057AEA1C7538}"/>
          </ac:spMkLst>
        </pc:spChg>
        <pc:grpChg chg="add del mod">
          <ac:chgData name="Nicola Brooker" userId="e4dd1b68-c300-4875-aa7a-4822b80a4678" providerId="ADAL" clId="{2F1E84B1-93B0-46EA-8549-FFB496EC2477}" dt="2022-06-03T19:19:41.026" v="288" actId="478"/>
          <ac:grpSpMkLst>
            <pc:docMk/>
            <pc:sldMk cId="3012163080" sldId="257"/>
            <ac:grpSpMk id="15" creationId="{8AC0DB4D-B8E6-8A8C-1E29-6EBD7AF5CD6E}"/>
          </ac:grpSpMkLst>
        </pc:grpChg>
        <pc:graphicFrameChg chg="add mod modGraphic">
          <ac:chgData name="Nicola Brooker" userId="e4dd1b68-c300-4875-aa7a-4822b80a4678" providerId="ADAL" clId="{2F1E84B1-93B0-46EA-8549-FFB496EC2477}" dt="2022-06-03T19:52:38.213" v="995"/>
          <ac:graphicFrameMkLst>
            <pc:docMk/>
            <pc:sldMk cId="3012163080" sldId="257"/>
            <ac:graphicFrameMk id="7" creationId="{CAC2D9A5-9B0E-2231-F747-864C8FBF16A1}"/>
          </ac:graphicFrameMkLst>
        </pc:graphicFrameChg>
        <pc:graphicFrameChg chg="add del mod">
          <ac:chgData name="Nicola Brooker" userId="e4dd1b68-c300-4875-aa7a-4822b80a4678" providerId="ADAL" clId="{2F1E84B1-93B0-46EA-8549-FFB496EC2477}" dt="2022-06-03T19:34:58.323" v="320" actId="478"/>
          <ac:graphicFrameMkLst>
            <pc:docMk/>
            <pc:sldMk cId="3012163080" sldId="257"/>
            <ac:graphicFrameMk id="8" creationId="{3E674608-EB4C-8CA0-5504-48886EA5D304}"/>
          </ac:graphicFrameMkLst>
        </pc:graphicFrameChg>
        <pc:graphicFrameChg chg="add del mod modGraphic">
          <ac:chgData name="Nicola Brooker" userId="e4dd1b68-c300-4875-aa7a-4822b80a4678" providerId="ADAL" clId="{2F1E84B1-93B0-46EA-8549-FFB496EC2477}" dt="2022-06-03T19:39:06.900" v="596" actId="478"/>
          <ac:graphicFrameMkLst>
            <pc:docMk/>
            <pc:sldMk cId="3012163080" sldId="257"/>
            <ac:graphicFrameMk id="39" creationId="{A221F72A-6008-6115-BB3E-596CA0471E9A}"/>
          </ac:graphicFrameMkLst>
        </pc:graphicFrameChg>
        <pc:picChg chg="add mod">
          <ac:chgData name="Nicola Brooker" userId="e4dd1b68-c300-4875-aa7a-4822b80a4678" providerId="ADAL" clId="{2F1E84B1-93B0-46EA-8549-FFB496EC2477}" dt="2022-06-03T19:51:54.919" v="994" actId="1076"/>
          <ac:picMkLst>
            <pc:docMk/>
            <pc:sldMk cId="3012163080" sldId="257"/>
            <ac:picMk id="42" creationId="{B635BFA6-3A28-5654-CF3E-9C594C9AE6F6}"/>
          </ac:picMkLst>
        </pc:picChg>
        <pc:cxnChg chg="add">
          <ac:chgData name="Nicola Brooker" userId="e4dd1b68-c300-4875-aa7a-4822b80a4678" providerId="ADAL" clId="{2F1E84B1-93B0-46EA-8549-FFB496EC2477}" dt="2022-06-03T19:20:36.972" v="302" actId="11529"/>
          <ac:cxnSpMkLst>
            <pc:docMk/>
            <pc:sldMk cId="3012163080" sldId="257"/>
            <ac:cxnSpMk id="25" creationId="{A4FFD7E0-84DC-E7C2-709A-5044CC5AEE8D}"/>
          </ac:cxnSpMkLst>
        </pc:cxnChg>
        <pc:cxnChg chg="add mod">
          <ac:chgData name="Nicola Brooker" userId="e4dd1b68-c300-4875-aa7a-4822b80a4678" providerId="ADAL" clId="{2F1E84B1-93B0-46EA-8549-FFB496EC2477}" dt="2022-06-03T19:21:04.239" v="310" actId="14100"/>
          <ac:cxnSpMkLst>
            <pc:docMk/>
            <pc:sldMk cId="3012163080" sldId="257"/>
            <ac:cxnSpMk id="26" creationId="{9F95CF4B-30AA-8A2C-00A0-87784D641E4D}"/>
          </ac:cxnSpMkLst>
        </pc:cxnChg>
        <pc:cxnChg chg="add mod">
          <ac:chgData name="Nicola Brooker" userId="e4dd1b68-c300-4875-aa7a-4822b80a4678" providerId="ADAL" clId="{2F1E84B1-93B0-46EA-8549-FFB496EC2477}" dt="2022-06-03T19:21:10.620" v="312" actId="14100"/>
          <ac:cxnSpMkLst>
            <pc:docMk/>
            <pc:sldMk cId="3012163080" sldId="257"/>
            <ac:cxnSpMk id="27" creationId="{CC433D5B-4EF1-B9F1-87CD-F543BF34CFCB}"/>
          </ac:cxnSpMkLst>
        </pc:cxnChg>
        <pc:cxnChg chg="add mod">
          <ac:chgData name="Nicola Brooker" userId="e4dd1b68-c300-4875-aa7a-4822b80a4678" providerId="ADAL" clId="{2F1E84B1-93B0-46EA-8549-FFB496EC2477}" dt="2022-06-03T19:21:19.170" v="314" actId="14100"/>
          <ac:cxnSpMkLst>
            <pc:docMk/>
            <pc:sldMk cId="3012163080" sldId="257"/>
            <ac:cxnSpMk id="28" creationId="{F5810083-809F-20DC-E26D-020794FF469A}"/>
          </ac:cxnSpMkLst>
        </pc:cxnChg>
        <pc:cxnChg chg="add mod">
          <ac:chgData name="Nicola Brooker" userId="e4dd1b68-c300-4875-aa7a-4822b80a4678" providerId="ADAL" clId="{2F1E84B1-93B0-46EA-8549-FFB496EC2477}" dt="2022-06-03T19:21:27.518" v="316" actId="14100"/>
          <ac:cxnSpMkLst>
            <pc:docMk/>
            <pc:sldMk cId="3012163080" sldId="257"/>
            <ac:cxnSpMk id="29" creationId="{074F4DDC-FE55-2D6E-38D7-5123DF4171F8}"/>
          </ac:cxnSpMkLst>
        </pc:cxnChg>
        <pc:cxnChg chg="add mod">
          <ac:chgData name="Nicola Brooker" userId="e4dd1b68-c300-4875-aa7a-4822b80a4678" providerId="ADAL" clId="{2F1E84B1-93B0-46EA-8549-FFB496EC2477}" dt="2022-06-03T19:21:34.687" v="318" actId="14100"/>
          <ac:cxnSpMkLst>
            <pc:docMk/>
            <pc:sldMk cId="3012163080" sldId="257"/>
            <ac:cxnSpMk id="30" creationId="{23A45EA2-93B0-E507-AD05-5A235884D069}"/>
          </ac:cxnSpMkLst>
        </pc:cxnChg>
      </pc:sldChg>
      <pc:sldChg chg="addSp delSp modSp new del mod">
        <pc:chgData name="Nicola Brooker" userId="e4dd1b68-c300-4875-aa7a-4822b80a4678" providerId="ADAL" clId="{2F1E84B1-93B0-46EA-8549-FFB496EC2477}" dt="2022-06-03T19:52:52.701" v="996" actId="2696"/>
        <pc:sldMkLst>
          <pc:docMk/>
          <pc:sldMk cId="946637321" sldId="258"/>
        </pc:sldMkLst>
        <pc:spChg chg="del">
          <ac:chgData name="Nicola Brooker" userId="e4dd1b68-c300-4875-aa7a-4822b80a4678" providerId="ADAL" clId="{2F1E84B1-93B0-46EA-8549-FFB496EC2477}" dt="2022-06-03T19:45:57.247" v="615" actId="478"/>
          <ac:spMkLst>
            <pc:docMk/>
            <pc:sldMk cId="946637321" sldId="258"/>
            <ac:spMk id="2" creationId="{20B74918-F9B1-E868-0C31-95D1A2BD8C06}"/>
          </ac:spMkLst>
        </pc:spChg>
        <pc:spChg chg="del">
          <ac:chgData name="Nicola Brooker" userId="e4dd1b68-c300-4875-aa7a-4822b80a4678" providerId="ADAL" clId="{2F1E84B1-93B0-46EA-8549-FFB496EC2477}" dt="2022-06-03T19:45:55.595" v="614" actId="478"/>
          <ac:spMkLst>
            <pc:docMk/>
            <pc:sldMk cId="946637321" sldId="258"/>
            <ac:spMk id="3" creationId="{64D730C1-F2D7-F883-1DA2-3A8C5BEE2A02}"/>
          </ac:spMkLst>
        </pc:spChg>
        <pc:spChg chg="add del mod">
          <ac:chgData name="Nicola Brooker" userId="e4dd1b68-c300-4875-aa7a-4822b80a4678" providerId="ADAL" clId="{2F1E84B1-93B0-46EA-8549-FFB496EC2477}" dt="2022-06-03T19:49:56.212" v="967"/>
          <ac:spMkLst>
            <pc:docMk/>
            <pc:sldMk cId="946637321" sldId="258"/>
            <ac:spMk id="6" creationId="{9C96925E-105F-414F-0D5C-AAE61D3B21E2}"/>
          </ac:spMkLst>
        </pc:spChg>
        <pc:spChg chg="add del mod">
          <ac:chgData name="Nicola Brooker" userId="e4dd1b68-c300-4875-aa7a-4822b80a4678" providerId="ADAL" clId="{2F1E84B1-93B0-46EA-8549-FFB496EC2477}" dt="2022-06-03T19:50:00.090" v="968" actId="21"/>
          <ac:spMkLst>
            <pc:docMk/>
            <pc:sldMk cId="946637321" sldId="258"/>
            <ac:spMk id="9" creationId="{FC768446-5B07-F976-1152-523788619242}"/>
          </ac:spMkLst>
        </pc:spChg>
        <pc:picChg chg="add del mod modCrop">
          <ac:chgData name="Nicola Brooker" userId="e4dd1b68-c300-4875-aa7a-4822b80a4678" providerId="ADAL" clId="{2F1E84B1-93B0-46EA-8549-FFB496EC2477}" dt="2022-06-03T19:48:11.760" v="792" actId="478"/>
          <ac:picMkLst>
            <pc:docMk/>
            <pc:sldMk cId="946637321" sldId="258"/>
            <ac:picMk id="5" creationId="{B45F0BEE-94A4-5F06-421C-EAEEBB775586}"/>
          </ac:picMkLst>
        </pc:picChg>
        <pc:picChg chg="add del mod modCrop">
          <ac:chgData name="Nicola Brooker" userId="e4dd1b68-c300-4875-aa7a-4822b80a4678" providerId="ADAL" clId="{2F1E84B1-93B0-46EA-8549-FFB496EC2477}" dt="2022-06-03T19:49:25.462" v="961" actId="478"/>
          <ac:picMkLst>
            <pc:docMk/>
            <pc:sldMk cId="946637321" sldId="258"/>
            <ac:picMk id="8" creationId="{402F095A-7E73-BC85-AF90-16E1297D763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A0C76-E01C-E73D-3642-E989BC336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15B639-8C14-B160-76AB-2E062F2E5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ACC62-EB1E-D2C8-C7BA-2175FF0A0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DD597-E11A-8818-78E8-B66B7EC35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D516E-D236-36B9-680D-3F091F13F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2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96485-5094-48C3-0456-79E74CEA7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9C0B6-FD98-DF92-B49C-69FC6A1C7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A0B90-DC44-5C65-FD5E-634C1114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994E-91E3-A327-BF94-5D25EF3F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476A1-F8DE-0BA4-5EB3-F27F56EF4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41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32BDF7-7864-04C7-5331-44F9F68CD8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723B69-4A5F-1C9F-D2B6-824BD9EDC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A67C7-02DF-285E-2819-AFD81080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4B7FE-946B-865E-445E-A2AA6760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1AF92-24C5-344C-DDFB-420371076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EF17-7C83-B316-39F2-FD4F097C0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1D7F9-0519-1C4C-2EF5-7ACA8F0F8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FDFAC-E266-5BDA-FDE5-35A6AD59D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37276-CF89-FAFD-422A-7AD9A7DF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36A92-58F0-5A36-9DD9-6EBB872C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51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A88F-5396-23EF-BC18-2AE3E4624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C581B-5DDB-8E68-CD38-1B4EF3969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49804-98D2-1817-DB87-3F2CA8537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791EE-2A37-D3DE-6395-ECF71B32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F1277-455F-9B22-FF86-3BA6C0B3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5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82679-C556-1D8F-E0A0-E25E400F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2F0E0-14F8-6BC1-2331-8FE0877D0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4A916-61E7-035C-965A-0E7CC1A4E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59C43-DAFC-9676-1777-5FB05773E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2D6D3-7CA9-9CF6-353C-494F961DC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DAF6E-C6AE-16AD-429B-5E2E35AF8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6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7F96-4881-49B5-7510-4BA81A5AF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F0065-00B8-4303-AA1C-FEE3E37C7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CDD78A-FA3A-0068-CF37-E538FC7C9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33389F-38A5-A473-6393-12B1C6C8F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BFE06-FDB8-7A13-E97C-FE9329723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9E2AFB-E877-D985-E17C-5320D48B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39BB6A-ED42-51E3-BCD4-B6849291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4FC003-41C7-3BD6-2BF1-38E5442B3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43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0B64-94DD-D6A3-D722-99D70F1A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E6E63-1C78-ED0B-16A0-BF02D1429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41C755-5DCF-9647-98E3-A8EF7B08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ABF5C-6FF7-8122-6943-E0A2CD2F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49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60F717-63BD-92DD-F639-17DE1391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BF95E-6493-6E35-E196-2F27ED6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5808F-C811-4CB9-B506-BB096662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88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6BDAA-E01D-9DB9-D664-65926CDC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2531E-1B6B-E789-3AC9-955AA8746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D33027-679A-9CEB-12D6-356CFE5AF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AEDC7-674E-87AF-02A0-1866C493C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80DF5-7431-F868-5BE1-94BABDFA3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E4B84-B360-DAFF-5803-4C620DCD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38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21A5-29AD-67FA-5BD4-8178475B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169366-8709-5D81-12B9-1A5ADFC48C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53C46-3EA9-76F1-EE9D-83637741B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A4929-3D38-F97D-EC5B-B3A3A8800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4E75A-3BB1-6ABF-EAA3-37DF0962B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9C2C0-7CCD-F504-A202-C6F1335FE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8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424A7C-9991-2287-0E78-E755AF1B9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BFD7A-9E1A-1A43-242C-589F5743E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CE42E-ED50-6C34-F809-189E7F826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DFD26-DD34-4583-BDB0-D163AD00CC26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947F9-76B3-3C9E-127C-C1EA74606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04948-2AC7-6C03-97C1-265267DE0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AB92E-9779-48AC-BA07-8311EEFAA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79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3E5910-625A-070A-1434-16071E16AB5B}"/>
              </a:ext>
            </a:extLst>
          </p:cNvPr>
          <p:cNvSpPr txBox="1"/>
          <p:nvPr/>
        </p:nvSpPr>
        <p:spPr>
          <a:xfrm>
            <a:off x="4462462" y="76200"/>
            <a:ext cx="3267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Health and the People </a:t>
            </a:r>
          </a:p>
          <a:p>
            <a:pPr algn="ctr"/>
            <a:r>
              <a:rPr lang="en-GB" sz="1400" dirty="0"/>
              <a:t>Medicine stands still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39C4A0A-EA22-5B4B-F06B-3D97314A1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27315"/>
              </p:ext>
            </p:extLst>
          </p:nvPr>
        </p:nvGraphicFramePr>
        <p:xfrm>
          <a:off x="92964" y="126943"/>
          <a:ext cx="1534795" cy="3505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4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1109">
                <a:tc>
                  <a:txBody>
                    <a:bodyPr/>
                    <a:lstStyle/>
                    <a:p>
                      <a:pPr marL="490855" marR="472440" indent="254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b="1" spc="-60" dirty="0">
                          <a:latin typeface="+mn-lt"/>
                          <a:cs typeface="Arial"/>
                        </a:rPr>
                        <a:t>Hippocrates  </a:t>
                      </a:r>
                      <a:r>
                        <a:rPr sz="1000" b="1" dirty="0">
                          <a:latin typeface="+mn-lt"/>
                          <a:cs typeface="Arial"/>
                        </a:rPr>
                        <a:t>460</a:t>
                      </a:r>
                      <a:r>
                        <a:rPr sz="1000" b="1" spc="5" dirty="0">
                          <a:latin typeface="+mn-lt"/>
                          <a:cs typeface="Arial"/>
                        </a:rPr>
                        <a:t>B</a:t>
                      </a:r>
                      <a:r>
                        <a:rPr sz="1000" b="1" spc="-5" dirty="0">
                          <a:latin typeface="+mn-lt"/>
                          <a:cs typeface="Arial"/>
                        </a:rPr>
                        <a:t>C</a:t>
                      </a:r>
                      <a:r>
                        <a:rPr sz="1000" b="1" spc="5" dirty="0">
                          <a:latin typeface="+mn-lt"/>
                          <a:cs typeface="Arial"/>
                        </a:rPr>
                        <a:t>-</a:t>
                      </a:r>
                      <a:r>
                        <a:rPr sz="1000" b="1" dirty="0">
                          <a:latin typeface="+mn-lt"/>
                          <a:cs typeface="Arial"/>
                        </a:rPr>
                        <a:t>3</a:t>
                      </a:r>
                      <a:r>
                        <a:rPr sz="1000" b="1" spc="-15" dirty="0">
                          <a:latin typeface="+mn-lt"/>
                          <a:cs typeface="Arial"/>
                        </a:rPr>
                        <a:t>7</a:t>
                      </a:r>
                      <a:r>
                        <a:rPr sz="1000" b="1" dirty="0">
                          <a:latin typeface="+mn-lt"/>
                          <a:cs typeface="Arial"/>
                        </a:rPr>
                        <a:t>0</a:t>
                      </a:r>
                      <a:r>
                        <a:rPr sz="1000" b="1" spc="-10" dirty="0">
                          <a:latin typeface="+mn-lt"/>
                          <a:cs typeface="Arial"/>
                        </a:rPr>
                        <a:t>B</a:t>
                      </a:r>
                      <a:r>
                        <a:rPr sz="1000" b="1" dirty="0">
                          <a:latin typeface="+mn-lt"/>
                          <a:cs typeface="Arial"/>
                        </a:rPr>
                        <a:t>C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09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b="1" spc="-65" dirty="0">
                          <a:latin typeface="+mn-lt"/>
                          <a:cs typeface="Arial"/>
                        </a:rPr>
                        <a:t>Summary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40" dirty="0">
                          <a:latin typeface="+mn-lt"/>
                          <a:cs typeface="Arial"/>
                        </a:rPr>
                        <a:t>4</a:t>
                      </a:r>
                      <a:r>
                        <a:rPr sz="1000" spc="-6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Humours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40" dirty="0">
                          <a:latin typeface="+mn-lt"/>
                          <a:cs typeface="Arial"/>
                        </a:rPr>
                        <a:t>Careful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observation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30" dirty="0">
                          <a:latin typeface="+mn-lt"/>
                          <a:cs typeface="Arial"/>
                        </a:rPr>
                        <a:t>Hippocratic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Oath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40" dirty="0">
                          <a:latin typeface="+mn-lt"/>
                          <a:cs typeface="Arial"/>
                        </a:rPr>
                        <a:t>Programme </a:t>
                      </a:r>
                      <a:r>
                        <a:rPr sz="1000" dirty="0">
                          <a:latin typeface="+mn-lt"/>
                          <a:cs typeface="Arial"/>
                        </a:rPr>
                        <a:t>for</a:t>
                      </a:r>
                      <a:r>
                        <a:rPr sz="1000" spc="-9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Health</a:t>
                      </a:r>
                      <a:endParaRPr sz="1000" dirty="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500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b="1" spc="-45" dirty="0">
                          <a:latin typeface="+mn-lt"/>
                          <a:cs typeface="Arial"/>
                        </a:rPr>
                        <a:t>Importance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50" dirty="0">
                          <a:latin typeface="+mn-lt"/>
                          <a:cs typeface="Arial"/>
                        </a:rPr>
                        <a:t>Encouraged</a:t>
                      </a:r>
                      <a:r>
                        <a:rPr sz="1000" spc="-5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observation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marR="331470" indent="-28638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40" dirty="0">
                          <a:latin typeface="+mn-lt"/>
                          <a:cs typeface="Arial"/>
                        </a:rPr>
                        <a:t>Professionalism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in 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doctors </a:t>
                      </a:r>
                      <a:r>
                        <a:rPr sz="1000" spc="-10" dirty="0">
                          <a:latin typeface="+mn-lt"/>
                          <a:cs typeface="Arial"/>
                        </a:rPr>
                        <a:t>still</a:t>
                      </a:r>
                      <a:r>
                        <a:rPr sz="1000" spc="-9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evident  today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marR="10604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50" dirty="0">
                          <a:latin typeface="+mn-lt"/>
                          <a:cs typeface="Arial"/>
                        </a:rPr>
                        <a:t>Greek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doctors</a:t>
                      </a:r>
                      <a:r>
                        <a:rPr sz="1000" spc="-9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developed 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first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rational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system 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medicine;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rational 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means: </a:t>
                      </a:r>
                      <a:r>
                        <a:rPr sz="1000" spc="-55" dirty="0">
                          <a:latin typeface="+mn-lt"/>
                          <a:cs typeface="Arial"/>
                        </a:rPr>
                        <a:t>based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on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logic 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common</a:t>
                      </a:r>
                      <a:r>
                        <a:rPr sz="1000" spc="-7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+mn-lt"/>
                          <a:cs typeface="Arial"/>
                        </a:rPr>
                        <a:t>sense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marR="8953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45" dirty="0">
                          <a:latin typeface="+mn-lt"/>
                          <a:cs typeface="Arial"/>
                        </a:rPr>
                        <a:t>Dissections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humans 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banned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but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animals</a:t>
                      </a:r>
                      <a:r>
                        <a:rPr sz="1000" spc="-11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were 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used.</a:t>
                      </a:r>
                      <a:endParaRPr sz="1000" dirty="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D4E1C3-CCFC-CFE7-79FA-AACC1E797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178833"/>
              </p:ext>
            </p:extLst>
          </p:nvPr>
        </p:nvGraphicFramePr>
        <p:xfrm>
          <a:off x="1715896" y="126943"/>
          <a:ext cx="1662811" cy="3505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2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695">
                <a:tc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b="1" spc="-60" dirty="0">
                          <a:latin typeface="+mn-lt"/>
                          <a:cs typeface="Arial"/>
                        </a:rPr>
                        <a:t>Galen </a:t>
                      </a:r>
                      <a:r>
                        <a:rPr sz="1000" b="1" spc="-55" dirty="0">
                          <a:latin typeface="+mn-lt"/>
                          <a:cs typeface="Arial"/>
                        </a:rPr>
                        <a:t>130AD-210AD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3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b="1" spc="-65" dirty="0">
                          <a:latin typeface="+mn-lt"/>
                          <a:cs typeface="Arial"/>
                        </a:rPr>
                        <a:t>Summary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30" dirty="0">
                          <a:latin typeface="+mn-lt"/>
                          <a:cs typeface="Arial"/>
                        </a:rPr>
                        <a:t>Belief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4</a:t>
                      </a:r>
                      <a:r>
                        <a:rPr sz="1000" spc="-9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Humours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70" dirty="0">
                          <a:latin typeface="+mn-lt"/>
                          <a:cs typeface="Arial"/>
                        </a:rPr>
                        <a:t>Use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of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 opposites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marR="149225" indent="-28638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50" dirty="0">
                          <a:latin typeface="+mn-lt"/>
                          <a:cs typeface="Arial"/>
                        </a:rPr>
                        <a:t>Galen's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books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show </a:t>
                      </a:r>
                      <a:r>
                        <a:rPr sz="1000" spc="-60" dirty="0">
                          <a:latin typeface="+mn-lt"/>
                          <a:cs typeface="Arial"/>
                        </a:rPr>
                        <a:t>a 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good knowledge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of</a:t>
                      </a:r>
                      <a:r>
                        <a:rPr sz="1000" spc="-11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bone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structure.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marR="115570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65" dirty="0">
                          <a:latin typeface="+mn-lt"/>
                          <a:cs typeface="Arial"/>
                        </a:rPr>
                        <a:t>He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also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studied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lungs, 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muscles,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heart 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blood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nervous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system</a:t>
                      </a:r>
                      <a:endParaRPr sz="1000" dirty="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3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000" b="1" spc="-45" dirty="0">
                          <a:latin typeface="+mn-lt"/>
                          <a:cs typeface="Arial"/>
                        </a:rPr>
                        <a:t>Importance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marR="87630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50" dirty="0">
                          <a:latin typeface="+mn-lt"/>
                          <a:cs typeface="Arial"/>
                        </a:rPr>
                        <a:t>Ideas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approved by  Christian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Church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not 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challenged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despite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being 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wrong (jaw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bone,</a:t>
                      </a:r>
                      <a:r>
                        <a:rPr sz="1000" spc="-114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kidneys)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marR="102870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50" dirty="0">
                          <a:latin typeface="+mn-lt"/>
                          <a:cs typeface="Arial"/>
                        </a:rPr>
                        <a:t>Ideas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lasted </a:t>
                      </a:r>
                      <a:r>
                        <a:rPr sz="1000" dirty="0">
                          <a:latin typeface="+mn-lt"/>
                          <a:cs typeface="Arial"/>
                        </a:rPr>
                        <a:t>for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over</a:t>
                      </a:r>
                      <a:r>
                        <a:rPr sz="1000" spc="-11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1000 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years</a:t>
                      </a:r>
                      <a:endParaRPr sz="1000" dirty="0">
                        <a:latin typeface="+mn-lt"/>
                        <a:cs typeface="Arial"/>
                      </a:endParaRPr>
                    </a:p>
                    <a:p>
                      <a:pPr marL="384175" marR="133985" indent="-286385">
                        <a:lnSpc>
                          <a:spcPct val="100000"/>
                        </a:lnSpc>
                        <a:buChar char="•"/>
                        <a:tabLst>
                          <a:tab pos="384175" algn="l"/>
                          <a:tab pos="384810" algn="l"/>
                        </a:tabLst>
                      </a:pPr>
                      <a:r>
                        <a:rPr sz="1000" spc="-55" dirty="0">
                          <a:latin typeface="+mn-lt"/>
                          <a:cs typeface="Arial"/>
                        </a:rPr>
                        <a:t>Roman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ideas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medicine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did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not</a:t>
                      </a:r>
                      <a:r>
                        <a:rPr sz="1000" spc="-7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progress</a:t>
                      </a:r>
                      <a:endParaRPr sz="1000" dirty="0">
                        <a:latin typeface="+mn-lt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object 6">
            <a:extLst>
              <a:ext uri="{FF2B5EF4-FFF2-40B4-BE49-F238E27FC236}">
                <a16:creationId xmlns:a16="http://schemas.microsoft.com/office/drawing/2014/main" id="{714D2A2E-40FE-6C90-944B-521D45FF8613}"/>
              </a:ext>
            </a:extLst>
          </p:cNvPr>
          <p:cNvSpPr txBox="1"/>
          <p:nvPr/>
        </p:nvSpPr>
        <p:spPr>
          <a:xfrm>
            <a:off x="5895975" y="698372"/>
            <a:ext cx="1495425" cy="3271407"/>
          </a:xfrm>
          <a:prstGeom prst="rect">
            <a:avLst/>
          </a:prstGeom>
          <a:ln w="9144">
            <a:solidFill>
              <a:srgbClr val="5B9BD4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09"/>
              </a:spcBef>
            </a:pPr>
            <a:r>
              <a:rPr sz="1000" b="1" spc="-60" dirty="0">
                <a:uFill>
                  <a:solidFill>
                    <a:srgbClr val="000000"/>
                  </a:solidFill>
                </a:uFill>
                <a:cs typeface="Arial"/>
              </a:rPr>
              <a:t>Theory </a:t>
            </a:r>
            <a:r>
              <a:rPr sz="1000" b="1" spc="-35" dirty="0">
                <a:uFill>
                  <a:solidFill>
                    <a:srgbClr val="000000"/>
                  </a:solidFill>
                </a:uFill>
                <a:cs typeface="Arial"/>
              </a:rPr>
              <a:t>of </a:t>
            </a:r>
            <a:r>
              <a:rPr sz="1000" b="1" spc="-65" dirty="0">
                <a:uFill>
                  <a:solidFill>
                    <a:srgbClr val="000000"/>
                  </a:solidFill>
                </a:uFill>
                <a:cs typeface="Arial"/>
              </a:rPr>
              <a:t>Four</a:t>
            </a:r>
            <a:r>
              <a:rPr sz="1000" b="1" spc="-125" dirty="0"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1000" b="1" spc="-65" dirty="0">
                <a:uFill>
                  <a:solidFill>
                    <a:srgbClr val="000000"/>
                  </a:solidFill>
                </a:uFill>
                <a:cs typeface="Arial"/>
              </a:rPr>
              <a:t>Humours;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cs typeface="Times New Roman"/>
            </a:endParaRPr>
          </a:p>
          <a:p>
            <a:pPr marL="264795" marR="130175" indent="-172085">
              <a:lnSpc>
                <a:spcPct val="100000"/>
              </a:lnSpc>
              <a:spcBef>
                <a:spcPts val="5"/>
              </a:spcBef>
              <a:buChar char="•"/>
              <a:tabLst>
                <a:tab pos="264795" algn="l"/>
                <a:tab pos="265430" algn="l"/>
              </a:tabLst>
            </a:pPr>
            <a:r>
              <a:rPr sz="1000" spc="-50" dirty="0">
                <a:cs typeface="Arial"/>
              </a:rPr>
              <a:t>Body </a:t>
            </a:r>
            <a:r>
              <a:rPr sz="1000" spc="-35" dirty="0">
                <a:cs typeface="Arial"/>
              </a:rPr>
              <a:t>contains </a:t>
            </a:r>
            <a:r>
              <a:rPr sz="1000" spc="-40" dirty="0">
                <a:cs typeface="Arial"/>
              </a:rPr>
              <a:t>4  </a:t>
            </a:r>
            <a:r>
              <a:rPr sz="1000" spc="-10" dirty="0">
                <a:cs typeface="Arial"/>
              </a:rPr>
              <a:t>important </a:t>
            </a:r>
            <a:r>
              <a:rPr sz="1000" spc="-25" dirty="0">
                <a:cs typeface="Arial"/>
              </a:rPr>
              <a:t>liquids:  </a:t>
            </a:r>
            <a:r>
              <a:rPr sz="1000" spc="-30" dirty="0">
                <a:cs typeface="Arial"/>
              </a:rPr>
              <a:t>phlegm, </a:t>
            </a:r>
            <a:r>
              <a:rPr sz="1000" spc="-25" dirty="0">
                <a:cs typeface="Arial"/>
              </a:rPr>
              <a:t>blood,</a:t>
            </a:r>
            <a:r>
              <a:rPr sz="1000" spc="-114" dirty="0">
                <a:cs typeface="Arial"/>
              </a:rPr>
              <a:t> </a:t>
            </a:r>
            <a:r>
              <a:rPr sz="1000" spc="-20" dirty="0">
                <a:cs typeface="Arial"/>
              </a:rPr>
              <a:t>yellow  </a:t>
            </a:r>
            <a:r>
              <a:rPr sz="1000" spc="-40" dirty="0">
                <a:cs typeface="Arial"/>
              </a:rPr>
              <a:t>and black</a:t>
            </a:r>
            <a:r>
              <a:rPr sz="1000" spc="-45" dirty="0">
                <a:cs typeface="Arial"/>
              </a:rPr>
              <a:t> </a:t>
            </a:r>
            <a:r>
              <a:rPr sz="1000" spc="-20" dirty="0">
                <a:cs typeface="Arial"/>
              </a:rPr>
              <a:t>bile</a:t>
            </a:r>
            <a:endParaRPr sz="1000" dirty="0">
              <a:cs typeface="Arial"/>
            </a:endParaRPr>
          </a:p>
          <a:p>
            <a:pPr marL="264795" marR="13525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60" dirty="0">
                <a:cs typeface="Arial"/>
              </a:rPr>
              <a:t>To </a:t>
            </a:r>
            <a:r>
              <a:rPr sz="1000" spc="-40" dirty="0">
                <a:cs typeface="Arial"/>
              </a:rPr>
              <a:t>be </a:t>
            </a:r>
            <a:r>
              <a:rPr sz="1000" spc="-25" dirty="0">
                <a:cs typeface="Arial"/>
              </a:rPr>
              <a:t>healthy </a:t>
            </a:r>
            <a:r>
              <a:rPr sz="1000" spc="-15" dirty="0">
                <a:cs typeface="Arial"/>
              </a:rPr>
              <a:t>the  </a:t>
            </a:r>
            <a:r>
              <a:rPr sz="1000" spc="-25" dirty="0">
                <a:cs typeface="Arial"/>
              </a:rPr>
              <a:t>liquids </a:t>
            </a:r>
            <a:r>
              <a:rPr sz="1000" spc="-40" dirty="0">
                <a:cs typeface="Arial"/>
              </a:rPr>
              <a:t>needed </a:t>
            </a:r>
            <a:r>
              <a:rPr sz="1000" spc="5" dirty="0">
                <a:cs typeface="Arial"/>
              </a:rPr>
              <a:t>to</a:t>
            </a:r>
            <a:r>
              <a:rPr sz="1000" spc="-100" dirty="0">
                <a:cs typeface="Arial"/>
              </a:rPr>
              <a:t> </a:t>
            </a:r>
            <a:r>
              <a:rPr sz="1000" spc="-40" dirty="0">
                <a:cs typeface="Arial"/>
              </a:rPr>
              <a:t>stay  </a:t>
            </a:r>
            <a:r>
              <a:rPr sz="1000" spc="-15" dirty="0">
                <a:cs typeface="Arial"/>
              </a:rPr>
              <a:t>in</a:t>
            </a:r>
            <a:r>
              <a:rPr sz="1000" spc="-40" dirty="0">
                <a:cs typeface="Arial"/>
              </a:rPr>
              <a:t> </a:t>
            </a:r>
            <a:r>
              <a:rPr sz="1000" spc="-45" dirty="0">
                <a:cs typeface="Arial"/>
              </a:rPr>
              <a:t>balance</a:t>
            </a:r>
            <a:endParaRPr sz="1000" dirty="0">
              <a:cs typeface="Arial"/>
            </a:endParaRPr>
          </a:p>
          <a:p>
            <a:pPr marL="264795" marR="87630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45" dirty="0">
                <a:cs typeface="Arial"/>
              </a:rPr>
              <a:t>Linked </a:t>
            </a:r>
            <a:r>
              <a:rPr sz="1000" spc="-10" dirty="0">
                <a:cs typeface="Arial"/>
              </a:rPr>
              <a:t>four </a:t>
            </a:r>
            <a:r>
              <a:rPr sz="1000" spc="-25" dirty="0">
                <a:cs typeface="Arial"/>
              </a:rPr>
              <a:t>liquids </a:t>
            </a:r>
            <a:r>
              <a:rPr sz="1000" spc="5" dirty="0">
                <a:cs typeface="Arial"/>
              </a:rPr>
              <a:t>to  </a:t>
            </a:r>
            <a:r>
              <a:rPr sz="1000" spc="-15" dirty="0">
                <a:cs typeface="Arial"/>
              </a:rPr>
              <a:t>other </a:t>
            </a:r>
            <a:r>
              <a:rPr sz="1000" spc="-30" dirty="0">
                <a:cs typeface="Arial"/>
              </a:rPr>
              <a:t>things </a:t>
            </a:r>
            <a:r>
              <a:rPr sz="1000" spc="-15" dirty="0">
                <a:cs typeface="Arial"/>
              </a:rPr>
              <a:t>in </a:t>
            </a:r>
            <a:r>
              <a:rPr sz="1000" spc="-40" dirty="0">
                <a:cs typeface="Arial"/>
              </a:rPr>
              <a:t>4 </a:t>
            </a:r>
            <a:r>
              <a:rPr sz="1000" spc="-15" dirty="0">
                <a:cs typeface="Arial"/>
              </a:rPr>
              <a:t>in  </a:t>
            </a:r>
            <a:r>
              <a:rPr sz="1000" spc="-25" dirty="0">
                <a:cs typeface="Arial"/>
              </a:rPr>
              <a:t>nature, </a:t>
            </a:r>
            <a:r>
              <a:rPr sz="1000" spc="-40" dirty="0">
                <a:cs typeface="Arial"/>
              </a:rPr>
              <a:t>e.g. </a:t>
            </a:r>
            <a:r>
              <a:rPr sz="1000" spc="-60" dirty="0">
                <a:cs typeface="Arial"/>
              </a:rPr>
              <a:t>seasons,  </a:t>
            </a:r>
            <a:r>
              <a:rPr sz="1000" spc="-25" dirty="0">
                <a:cs typeface="Arial"/>
              </a:rPr>
              <a:t>points on </a:t>
            </a:r>
            <a:r>
              <a:rPr sz="1000" spc="-15" dirty="0">
                <a:cs typeface="Arial"/>
              </a:rPr>
              <a:t>the</a:t>
            </a:r>
            <a:r>
              <a:rPr sz="1000" spc="-110" dirty="0">
                <a:cs typeface="Arial"/>
              </a:rPr>
              <a:t> </a:t>
            </a:r>
            <a:r>
              <a:rPr sz="1000" spc="-55" dirty="0">
                <a:cs typeface="Arial"/>
              </a:rPr>
              <a:t>compass,  </a:t>
            </a:r>
            <a:r>
              <a:rPr sz="1000" spc="-35" dirty="0">
                <a:cs typeface="Arial"/>
              </a:rPr>
              <a:t>elements</a:t>
            </a:r>
            <a:endParaRPr sz="1000" dirty="0">
              <a:cs typeface="Arial"/>
            </a:endParaRPr>
          </a:p>
          <a:p>
            <a:pPr marL="264795" marR="199390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60" dirty="0">
                <a:cs typeface="Arial"/>
              </a:rPr>
              <a:t>Began a </a:t>
            </a:r>
            <a:r>
              <a:rPr sz="1000" spc="-50" dirty="0">
                <a:cs typeface="Arial"/>
              </a:rPr>
              <a:t>process </a:t>
            </a:r>
            <a:r>
              <a:rPr sz="1000" spc="-5" dirty="0">
                <a:cs typeface="Arial"/>
              </a:rPr>
              <a:t>of  </a:t>
            </a:r>
            <a:r>
              <a:rPr sz="1000" spc="-45" dirty="0">
                <a:cs typeface="Arial"/>
              </a:rPr>
              <a:t>using </a:t>
            </a:r>
            <a:r>
              <a:rPr sz="1000" spc="-30" dirty="0">
                <a:cs typeface="Arial"/>
              </a:rPr>
              <a:t>observation </a:t>
            </a:r>
            <a:r>
              <a:rPr sz="1000" spc="5" dirty="0">
                <a:cs typeface="Arial"/>
              </a:rPr>
              <a:t>to  </a:t>
            </a:r>
            <a:r>
              <a:rPr sz="1000" spc="-30" dirty="0">
                <a:cs typeface="Arial"/>
              </a:rPr>
              <a:t>understand</a:t>
            </a:r>
            <a:r>
              <a:rPr sz="1000" spc="-40" dirty="0">
                <a:cs typeface="Arial"/>
              </a:rPr>
              <a:t> illness</a:t>
            </a:r>
            <a:endParaRPr sz="1000" dirty="0">
              <a:cs typeface="Arial"/>
            </a:endParaRPr>
          </a:p>
          <a:p>
            <a:pPr marL="264795" marR="202565" indent="-172085">
              <a:lnSpc>
                <a:spcPct val="100000"/>
              </a:lnSpc>
              <a:spcBef>
                <a:spcPts val="5"/>
              </a:spcBef>
              <a:buChar char="•"/>
              <a:tabLst>
                <a:tab pos="264795" algn="l"/>
                <a:tab pos="265430" algn="l"/>
              </a:tabLst>
            </a:pPr>
            <a:r>
              <a:rPr sz="1000" spc="-40" dirty="0">
                <a:cs typeface="Arial"/>
              </a:rPr>
              <a:t>Theory </a:t>
            </a:r>
            <a:r>
              <a:rPr sz="1000" spc="-50" dirty="0">
                <a:cs typeface="Arial"/>
              </a:rPr>
              <a:t>was</a:t>
            </a:r>
            <a:r>
              <a:rPr sz="1000" spc="-110" dirty="0">
                <a:cs typeface="Arial"/>
              </a:rPr>
              <a:t> </a:t>
            </a:r>
            <a:r>
              <a:rPr sz="1000" spc="-30" dirty="0">
                <a:cs typeface="Arial"/>
              </a:rPr>
              <a:t>adopted  </a:t>
            </a:r>
            <a:r>
              <a:rPr sz="1000" dirty="0">
                <a:cs typeface="Arial"/>
              </a:rPr>
              <a:t>for </a:t>
            </a:r>
            <a:r>
              <a:rPr sz="1000" spc="-30" dirty="0">
                <a:cs typeface="Arial"/>
              </a:rPr>
              <a:t>over </a:t>
            </a:r>
            <a:r>
              <a:rPr sz="1000" spc="-40" dirty="0">
                <a:cs typeface="Arial"/>
              </a:rPr>
              <a:t>1000</a:t>
            </a:r>
            <a:r>
              <a:rPr sz="1000" spc="-170" dirty="0">
                <a:cs typeface="Arial"/>
              </a:rPr>
              <a:t> </a:t>
            </a:r>
            <a:r>
              <a:rPr sz="1000" spc="-50" dirty="0">
                <a:cs typeface="Arial"/>
              </a:rPr>
              <a:t>years</a:t>
            </a:r>
            <a:endParaRPr sz="1000" dirty="0">
              <a:cs typeface="Arial"/>
            </a:endParaRPr>
          </a:p>
          <a:p>
            <a:pPr marL="264795" marR="476250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40" dirty="0">
                <a:cs typeface="Arial"/>
              </a:rPr>
              <a:t>Developed</a:t>
            </a:r>
            <a:r>
              <a:rPr sz="1000" spc="-105" dirty="0">
                <a:cs typeface="Arial"/>
              </a:rPr>
              <a:t> </a:t>
            </a:r>
            <a:r>
              <a:rPr sz="1000" spc="-35" dirty="0">
                <a:cs typeface="Arial"/>
              </a:rPr>
              <a:t>by  Hippocrates.</a:t>
            </a:r>
            <a:endParaRPr sz="1000" dirty="0">
              <a:cs typeface="Arial"/>
            </a:endParaRP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C1A15F8B-7BB9-647F-7F9F-16B7BCD635E2}"/>
              </a:ext>
            </a:extLst>
          </p:cNvPr>
          <p:cNvSpPr txBox="1"/>
          <p:nvPr/>
        </p:nvSpPr>
        <p:spPr>
          <a:xfrm>
            <a:off x="3466844" y="698372"/>
            <a:ext cx="2362455" cy="3270126"/>
          </a:xfrm>
          <a:prstGeom prst="rect">
            <a:avLst/>
          </a:prstGeom>
          <a:ln w="9144">
            <a:solidFill>
              <a:srgbClr val="5B9BD4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0"/>
              </a:spcBef>
            </a:pPr>
            <a:r>
              <a:rPr sz="1000" b="1" spc="-50" dirty="0">
                <a:uFill>
                  <a:solidFill>
                    <a:srgbClr val="000000"/>
                  </a:solidFill>
                </a:uFill>
                <a:cs typeface="Arial"/>
              </a:rPr>
              <a:t>Who </a:t>
            </a:r>
            <a:r>
              <a:rPr sz="1000" b="1" spc="-70" dirty="0">
                <a:uFill>
                  <a:solidFill>
                    <a:srgbClr val="000000"/>
                  </a:solidFill>
                </a:uFill>
                <a:cs typeface="Arial"/>
              </a:rPr>
              <a:t>could </a:t>
            </a:r>
            <a:r>
              <a:rPr sz="1000" b="1" spc="-20" dirty="0">
                <a:uFill>
                  <a:solidFill>
                    <a:srgbClr val="000000"/>
                  </a:solidFill>
                </a:uFill>
                <a:cs typeface="Arial"/>
              </a:rPr>
              <a:t>treat </a:t>
            </a:r>
            <a:r>
              <a:rPr sz="1000" b="1" spc="-60" dirty="0">
                <a:uFill>
                  <a:solidFill>
                    <a:srgbClr val="000000"/>
                  </a:solidFill>
                </a:uFill>
                <a:cs typeface="Arial"/>
              </a:rPr>
              <a:t>you </a:t>
            </a:r>
            <a:r>
              <a:rPr sz="1000" b="1" spc="-50" dirty="0">
                <a:uFill>
                  <a:solidFill>
                    <a:srgbClr val="000000"/>
                  </a:solidFill>
                </a:uFill>
                <a:cs typeface="Arial"/>
              </a:rPr>
              <a:t>in </a:t>
            </a:r>
            <a:r>
              <a:rPr sz="1000" b="1" spc="-30" dirty="0">
                <a:uFill>
                  <a:solidFill>
                    <a:srgbClr val="000000"/>
                  </a:solidFill>
                </a:uFill>
                <a:cs typeface="Arial"/>
              </a:rPr>
              <a:t>the </a:t>
            </a:r>
            <a:r>
              <a:rPr sz="1000" b="1" spc="-35" dirty="0">
                <a:uFill>
                  <a:solidFill>
                    <a:srgbClr val="000000"/>
                  </a:solidFill>
                </a:uFill>
                <a:cs typeface="Arial"/>
              </a:rPr>
              <a:t>Medieval</a:t>
            </a:r>
            <a:r>
              <a:rPr sz="1000" b="1" spc="-175" dirty="0"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1000" b="1" spc="-60" dirty="0">
                <a:uFill>
                  <a:solidFill>
                    <a:srgbClr val="000000"/>
                  </a:solidFill>
                </a:uFill>
                <a:cs typeface="Arial"/>
              </a:rPr>
              <a:t>period?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cs typeface="Times New Roman"/>
            </a:endParaRPr>
          </a:p>
          <a:p>
            <a:pPr marL="263525" marR="97790" indent="-1720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63525" algn="l"/>
                <a:tab pos="264160" algn="l"/>
              </a:tabLst>
            </a:pPr>
            <a:r>
              <a:rPr sz="1000" b="1" spc="-55" dirty="0">
                <a:cs typeface="Arial"/>
              </a:rPr>
              <a:t>Trained </a:t>
            </a:r>
            <a:r>
              <a:rPr sz="1000" b="1" spc="-65" dirty="0">
                <a:cs typeface="Arial"/>
              </a:rPr>
              <a:t>doctors </a:t>
            </a:r>
            <a:r>
              <a:rPr sz="1000" spc="-25" dirty="0">
                <a:cs typeface="Arial"/>
              </a:rPr>
              <a:t>were </a:t>
            </a:r>
            <a:r>
              <a:rPr sz="1000" spc="-30" dirty="0">
                <a:cs typeface="Arial"/>
              </a:rPr>
              <a:t>very </a:t>
            </a:r>
            <a:r>
              <a:rPr sz="1000" spc="-45" dirty="0">
                <a:cs typeface="Arial"/>
              </a:rPr>
              <a:t>expensive </a:t>
            </a:r>
            <a:r>
              <a:rPr sz="1000" spc="-40" dirty="0">
                <a:cs typeface="Arial"/>
              </a:rPr>
              <a:t>and </a:t>
            </a:r>
            <a:r>
              <a:rPr sz="1000" spc="-15" dirty="0">
                <a:cs typeface="Arial"/>
              </a:rPr>
              <a:t>the  </a:t>
            </a:r>
            <a:r>
              <a:rPr sz="1000" spc="-20" dirty="0">
                <a:cs typeface="Arial"/>
              </a:rPr>
              <a:t>poor </a:t>
            </a:r>
            <a:r>
              <a:rPr sz="1000" spc="-30" dirty="0">
                <a:cs typeface="Arial"/>
              </a:rPr>
              <a:t>could </a:t>
            </a:r>
            <a:r>
              <a:rPr sz="1000" spc="-5" dirty="0">
                <a:cs typeface="Arial"/>
              </a:rPr>
              <a:t>not </a:t>
            </a:r>
            <a:r>
              <a:rPr sz="1000" spc="-15" dirty="0">
                <a:cs typeface="Arial"/>
              </a:rPr>
              <a:t>afford </a:t>
            </a:r>
            <a:r>
              <a:rPr sz="1000" spc="5" dirty="0">
                <a:cs typeface="Arial"/>
              </a:rPr>
              <a:t>to </a:t>
            </a:r>
            <a:r>
              <a:rPr sz="1000" spc="-40" dirty="0">
                <a:cs typeface="Arial"/>
              </a:rPr>
              <a:t>pay. </a:t>
            </a:r>
            <a:r>
              <a:rPr sz="1000" spc="-65" dirty="0">
                <a:cs typeface="Arial"/>
              </a:rPr>
              <a:t>These </a:t>
            </a:r>
            <a:r>
              <a:rPr sz="1000" spc="-25" dirty="0">
                <a:cs typeface="Arial"/>
              </a:rPr>
              <a:t>were  </a:t>
            </a:r>
            <a:r>
              <a:rPr sz="1000" spc="-15" dirty="0">
                <a:cs typeface="Arial"/>
              </a:rPr>
              <a:t>therefore </a:t>
            </a:r>
            <a:r>
              <a:rPr sz="1000" spc="-10" dirty="0">
                <a:cs typeface="Arial"/>
              </a:rPr>
              <a:t>limited </a:t>
            </a:r>
            <a:r>
              <a:rPr sz="1000" spc="5" dirty="0">
                <a:cs typeface="Arial"/>
              </a:rPr>
              <a:t>to </a:t>
            </a:r>
            <a:r>
              <a:rPr sz="1000" spc="-15" dirty="0">
                <a:cs typeface="Arial"/>
              </a:rPr>
              <a:t>the</a:t>
            </a:r>
            <a:r>
              <a:rPr sz="1000" spc="-145" dirty="0">
                <a:cs typeface="Arial"/>
              </a:rPr>
              <a:t> </a:t>
            </a:r>
            <a:r>
              <a:rPr sz="1000" spc="-25" dirty="0">
                <a:cs typeface="Arial"/>
              </a:rPr>
              <a:t>rich.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000" dirty="0">
              <a:cs typeface="Times New Roman"/>
            </a:endParaRPr>
          </a:p>
          <a:p>
            <a:pPr marL="263525" marR="132080" indent="-172085">
              <a:lnSpc>
                <a:spcPct val="100000"/>
              </a:lnSpc>
              <a:buChar char="•"/>
              <a:tabLst>
                <a:tab pos="263525" algn="l"/>
                <a:tab pos="264160" algn="l"/>
              </a:tabLst>
            </a:pPr>
            <a:r>
              <a:rPr sz="1000" spc="-15" dirty="0">
                <a:cs typeface="Arial"/>
              </a:rPr>
              <a:t>Most </a:t>
            </a:r>
            <a:r>
              <a:rPr sz="1000" spc="-5" dirty="0">
                <a:cs typeface="Arial"/>
              </a:rPr>
              <a:t>of </a:t>
            </a:r>
            <a:r>
              <a:rPr sz="1000" spc="-15" dirty="0">
                <a:cs typeface="Arial"/>
              </a:rPr>
              <a:t>the </a:t>
            </a:r>
            <a:r>
              <a:rPr sz="1000" spc="-35" dirty="0">
                <a:cs typeface="Arial"/>
              </a:rPr>
              <a:t>medicine </a:t>
            </a:r>
            <a:r>
              <a:rPr sz="1000" spc="-30" dirty="0" err="1">
                <a:cs typeface="Arial"/>
              </a:rPr>
              <a:t>practi</a:t>
            </a:r>
            <a:r>
              <a:rPr lang="en-GB" sz="1000" spc="-30" dirty="0">
                <a:cs typeface="Arial"/>
              </a:rPr>
              <a:t>s</a:t>
            </a:r>
            <a:r>
              <a:rPr sz="1000" spc="-30" dirty="0">
                <a:cs typeface="Arial"/>
              </a:rPr>
              <a:t>ed </a:t>
            </a:r>
            <a:r>
              <a:rPr sz="1000" spc="-40" dirty="0">
                <a:cs typeface="Arial"/>
              </a:rPr>
              <a:t>amongst </a:t>
            </a:r>
            <a:r>
              <a:rPr sz="1000" spc="-15" dirty="0">
                <a:cs typeface="Arial"/>
              </a:rPr>
              <a:t>the  </a:t>
            </a:r>
            <a:r>
              <a:rPr sz="1000" spc="-25" dirty="0">
                <a:cs typeface="Arial"/>
              </a:rPr>
              <a:t>ordinary </a:t>
            </a:r>
            <a:r>
              <a:rPr sz="1000" spc="-35" dirty="0">
                <a:cs typeface="Arial"/>
              </a:rPr>
              <a:t>people </a:t>
            </a:r>
            <a:r>
              <a:rPr sz="1000" spc="-50" dirty="0">
                <a:cs typeface="Arial"/>
              </a:rPr>
              <a:t>was </a:t>
            </a:r>
            <a:r>
              <a:rPr sz="1000" spc="-25" dirty="0">
                <a:cs typeface="Arial"/>
              </a:rPr>
              <a:t>provided </a:t>
            </a:r>
            <a:r>
              <a:rPr sz="1000" spc="-35" dirty="0">
                <a:cs typeface="Arial"/>
              </a:rPr>
              <a:t>by </a:t>
            </a:r>
            <a:r>
              <a:rPr sz="1000" spc="-15" dirty="0">
                <a:cs typeface="Arial"/>
              </a:rPr>
              <a:t>the  </a:t>
            </a:r>
            <a:r>
              <a:rPr sz="1000" b="1" spc="-55" dirty="0">
                <a:cs typeface="Arial"/>
              </a:rPr>
              <a:t>monasteries </a:t>
            </a:r>
            <a:r>
              <a:rPr sz="1000" spc="-40" dirty="0">
                <a:cs typeface="Arial"/>
              </a:rPr>
              <a:t>and </a:t>
            </a:r>
            <a:r>
              <a:rPr sz="1000" b="1" spc="-55" dirty="0">
                <a:cs typeface="Arial"/>
              </a:rPr>
              <a:t>local</a:t>
            </a:r>
            <a:r>
              <a:rPr sz="1000" b="1" spc="-65" dirty="0">
                <a:cs typeface="Arial"/>
              </a:rPr>
              <a:t> </a:t>
            </a:r>
            <a:r>
              <a:rPr sz="1000" b="1" spc="-45" dirty="0">
                <a:cs typeface="Arial"/>
              </a:rPr>
              <a:t>women.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000" dirty="0">
              <a:cs typeface="Times New Roman"/>
            </a:endParaRPr>
          </a:p>
          <a:p>
            <a:pPr marL="263525" marR="128905" indent="-172085">
              <a:lnSpc>
                <a:spcPct val="100000"/>
              </a:lnSpc>
              <a:buChar char="•"/>
              <a:tabLst>
                <a:tab pos="263525" algn="l"/>
                <a:tab pos="264160" algn="l"/>
              </a:tabLst>
            </a:pPr>
            <a:r>
              <a:rPr sz="1000" spc="-60" dirty="0">
                <a:cs typeface="Arial"/>
              </a:rPr>
              <a:t>The </a:t>
            </a:r>
            <a:r>
              <a:rPr sz="1000" b="1" spc="-60" dirty="0">
                <a:cs typeface="Arial"/>
              </a:rPr>
              <a:t>Christian </a:t>
            </a:r>
            <a:r>
              <a:rPr sz="1000" b="1" spc="-80" dirty="0">
                <a:cs typeface="Arial"/>
              </a:rPr>
              <a:t>Church </a:t>
            </a:r>
            <a:r>
              <a:rPr sz="1000" spc="-45" dirty="0">
                <a:cs typeface="Arial"/>
              </a:rPr>
              <a:t>also </a:t>
            </a:r>
            <a:r>
              <a:rPr sz="1000" spc="-35" dirty="0">
                <a:cs typeface="Arial"/>
              </a:rPr>
              <a:t>set </a:t>
            </a:r>
            <a:r>
              <a:rPr sz="1000" spc="-25" dirty="0">
                <a:cs typeface="Arial"/>
              </a:rPr>
              <a:t>up </a:t>
            </a:r>
            <a:r>
              <a:rPr sz="1000" spc="-35" dirty="0">
                <a:cs typeface="Arial"/>
              </a:rPr>
              <a:t>hospitals </a:t>
            </a:r>
            <a:r>
              <a:rPr sz="1000" spc="5" dirty="0">
                <a:cs typeface="Arial"/>
              </a:rPr>
              <a:t>to  </a:t>
            </a:r>
            <a:r>
              <a:rPr sz="1000" spc="-45" dirty="0">
                <a:cs typeface="Arial"/>
              </a:rPr>
              <a:t>care </a:t>
            </a:r>
            <a:r>
              <a:rPr sz="1000" dirty="0">
                <a:cs typeface="Arial"/>
              </a:rPr>
              <a:t>for </a:t>
            </a:r>
            <a:r>
              <a:rPr sz="1000" spc="-15" dirty="0">
                <a:cs typeface="Arial"/>
              </a:rPr>
              <a:t>the </a:t>
            </a:r>
            <a:r>
              <a:rPr sz="1000" spc="-20" dirty="0">
                <a:cs typeface="Arial"/>
              </a:rPr>
              <a:t>poor </a:t>
            </a:r>
            <a:r>
              <a:rPr sz="1000" spc="-40" dirty="0">
                <a:cs typeface="Arial"/>
              </a:rPr>
              <a:t>and </a:t>
            </a:r>
            <a:r>
              <a:rPr sz="1000" spc="-45" dirty="0">
                <a:cs typeface="Arial"/>
              </a:rPr>
              <a:t>sick. </a:t>
            </a:r>
            <a:r>
              <a:rPr sz="1000" spc="-35" dirty="0">
                <a:cs typeface="Arial"/>
              </a:rPr>
              <a:t>However, </a:t>
            </a:r>
            <a:r>
              <a:rPr sz="1000" spc="-25" dirty="0">
                <a:cs typeface="Arial"/>
              </a:rPr>
              <a:t>only  </a:t>
            </a:r>
            <a:r>
              <a:rPr sz="1000" spc="-75" dirty="0">
                <a:cs typeface="Arial"/>
              </a:rPr>
              <a:t>10% </a:t>
            </a:r>
            <a:r>
              <a:rPr sz="1000" spc="-40" dirty="0">
                <a:cs typeface="Arial"/>
              </a:rPr>
              <a:t>cared </a:t>
            </a:r>
            <a:r>
              <a:rPr sz="1000" dirty="0">
                <a:cs typeface="Arial"/>
              </a:rPr>
              <a:t>for </a:t>
            </a:r>
            <a:r>
              <a:rPr sz="1000" spc="-15" dirty="0">
                <a:cs typeface="Arial"/>
              </a:rPr>
              <a:t>the </a:t>
            </a:r>
            <a:r>
              <a:rPr sz="1000" spc="-45" dirty="0">
                <a:cs typeface="Arial"/>
              </a:rPr>
              <a:t>sick, </a:t>
            </a:r>
            <a:r>
              <a:rPr sz="1000" spc="-40" dirty="0">
                <a:cs typeface="Arial"/>
              </a:rPr>
              <a:t>whereas </a:t>
            </a:r>
            <a:r>
              <a:rPr sz="1000" spc="-75" dirty="0">
                <a:cs typeface="Arial"/>
              </a:rPr>
              <a:t>47% </a:t>
            </a:r>
            <a:r>
              <a:rPr sz="1000" spc="-45" dirty="0">
                <a:cs typeface="Arial"/>
              </a:rPr>
              <a:t>housed  </a:t>
            </a:r>
            <a:r>
              <a:rPr sz="1000" spc="-15" dirty="0">
                <a:cs typeface="Arial"/>
              </a:rPr>
              <a:t>the </a:t>
            </a:r>
            <a:r>
              <a:rPr sz="1000" spc="-20" dirty="0">
                <a:cs typeface="Arial"/>
              </a:rPr>
              <a:t>poor </a:t>
            </a:r>
            <a:r>
              <a:rPr sz="1000" spc="-40" dirty="0">
                <a:cs typeface="Arial"/>
              </a:rPr>
              <a:t>and </a:t>
            </a:r>
            <a:r>
              <a:rPr sz="1000" spc="-25" dirty="0">
                <a:cs typeface="Arial"/>
              </a:rPr>
              <a:t>elderly </a:t>
            </a:r>
            <a:r>
              <a:rPr sz="1000" spc="-40" dirty="0">
                <a:cs typeface="Arial"/>
              </a:rPr>
              <a:t>and </a:t>
            </a:r>
            <a:r>
              <a:rPr sz="1000" spc="-25" dirty="0">
                <a:cs typeface="Arial"/>
              </a:rPr>
              <a:t>provided </a:t>
            </a:r>
            <a:r>
              <a:rPr sz="1000" spc="-30" dirty="0">
                <a:cs typeface="Arial"/>
              </a:rPr>
              <a:t>no  </a:t>
            </a:r>
            <a:r>
              <a:rPr sz="1000" spc="-35" dirty="0">
                <a:cs typeface="Arial"/>
              </a:rPr>
              <a:t>medical</a:t>
            </a:r>
            <a:r>
              <a:rPr sz="1000" spc="-45" dirty="0">
                <a:cs typeface="Arial"/>
              </a:rPr>
              <a:t> </a:t>
            </a:r>
            <a:r>
              <a:rPr sz="1000" spc="-40" dirty="0">
                <a:cs typeface="Arial"/>
              </a:rPr>
              <a:t>care.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000" dirty="0">
              <a:cs typeface="Times New Roman"/>
            </a:endParaRPr>
          </a:p>
          <a:p>
            <a:pPr marL="263525" marR="203835" indent="-1720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63525" algn="l"/>
                <a:tab pos="264160" algn="l"/>
              </a:tabLst>
            </a:pPr>
            <a:r>
              <a:rPr sz="1000" b="1" spc="-60" dirty="0">
                <a:cs typeface="Arial"/>
              </a:rPr>
              <a:t>Apothecaries </a:t>
            </a:r>
            <a:r>
              <a:rPr sz="1000" spc="-40" dirty="0">
                <a:cs typeface="Arial"/>
              </a:rPr>
              <a:t>sold </a:t>
            </a:r>
            <a:r>
              <a:rPr sz="1000" spc="-45" dirty="0">
                <a:cs typeface="Arial"/>
              </a:rPr>
              <a:t>drugs </a:t>
            </a:r>
            <a:r>
              <a:rPr sz="1000" spc="-40" dirty="0">
                <a:cs typeface="Arial"/>
              </a:rPr>
              <a:t>and </a:t>
            </a:r>
            <a:r>
              <a:rPr sz="1000" spc="-30" dirty="0">
                <a:cs typeface="Arial"/>
              </a:rPr>
              <a:t>medicine </a:t>
            </a:r>
            <a:r>
              <a:rPr sz="1000" spc="-40" dirty="0">
                <a:cs typeface="Arial"/>
              </a:rPr>
              <a:t>and  </a:t>
            </a:r>
            <a:r>
              <a:rPr sz="1000" spc="-35" dirty="0">
                <a:cs typeface="Arial"/>
              </a:rPr>
              <a:t>sometimes </a:t>
            </a:r>
            <a:r>
              <a:rPr sz="1000" spc="-45" dirty="0">
                <a:cs typeface="Arial"/>
              </a:rPr>
              <a:t>advised </a:t>
            </a:r>
            <a:r>
              <a:rPr sz="1000" spc="-25" dirty="0">
                <a:cs typeface="Arial"/>
              </a:rPr>
              <a:t>on </a:t>
            </a:r>
            <a:r>
              <a:rPr sz="1000" spc="-10" dirty="0">
                <a:cs typeface="Arial"/>
              </a:rPr>
              <a:t>their</a:t>
            </a:r>
            <a:r>
              <a:rPr sz="1000" spc="-65" dirty="0">
                <a:cs typeface="Arial"/>
              </a:rPr>
              <a:t> </a:t>
            </a:r>
            <a:r>
              <a:rPr sz="1000" spc="-50" dirty="0">
                <a:cs typeface="Arial"/>
              </a:rPr>
              <a:t>use.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000" dirty="0">
              <a:cs typeface="Times New Roman"/>
            </a:endParaRPr>
          </a:p>
          <a:p>
            <a:pPr marL="263525" indent="-1720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63525" algn="l"/>
                <a:tab pos="264160" algn="l"/>
              </a:tabLst>
            </a:pPr>
            <a:r>
              <a:rPr sz="1000" b="1" spc="-55" dirty="0">
                <a:cs typeface="Arial"/>
              </a:rPr>
              <a:t>Barber </a:t>
            </a:r>
            <a:r>
              <a:rPr sz="1000" b="1" spc="-70" dirty="0">
                <a:cs typeface="Arial"/>
              </a:rPr>
              <a:t>surgeon</a:t>
            </a:r>
            <a:r>
              <a:rPr sz="1000" b="1" spc="-100" dirty="0">
                <a:cs typeface="Arial"/>
              </a:rPr>
              <a:t> </a:t>
            </a:r>
            <a:r>
              <a:rPr lang="en-GB" sz="1000" b="1" spc="-45" dirty="0">
                <a:cs typeface="Arial"/>
              </a:rPr>
              <a:t>‘s </a:t>
            </a:r>
            <a:r>
              <a:rPr lang="en-GB" sz="1000" spc="-45" dirty="0">
                <a:cs typeface="Arial"/>
              </a:rPr>
              <a:t>were Medieval barbers who practiced surgery and dentistry </a:t>
            </a:r>
            <a:endParaRPr sz="1000" dirty="0">
              <a:cs typeface="Arial"/>
            </a:endParaRP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12EDEA95-741F-B261-2CBA-7A723E2CEDE8}"/>
              </a:ext>
            </a:extLst>
          </p:cNvPr>
          <p:cNvSpPr txBox="1"/>
          <p:nvPr/>
        </p:nvSpPr>
        <p:spPr>
          <a:xfrm>
            <a:off x="7458076" y="35917"/>
            <a:ext cx="4640960" cy="4347985"/>
          </a:xfrm>
          <a:prstGeom prst="rect">
            <a:avLst/>
          </a:prstGeom>
          <a:ln w="9144">
            <a:solidFill>
              <a:srgbClr val="5B9BD4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05"/>
              </a:spcBef>
            </a:pPr>
            <a:r>
              <a:rPr sz="1000" b="1" spc="-70" dirty="0">
                <a:uFill>
                  <a:solidFill>
                    <a:srgbClr val="000000"/>
                  </a:solidFill>
                </a:uFill>
                <a:cs typeface="Arial"/>
              </a:rPr>
              <a:t>Public </a:t>
            </a:r>
            <a:r>
              <a:rPr sz="1000" b="1" spc="-45" dirty="0">
                <a:uFill>
                  <a:solidFill>
                    <a:srgbClr val="000000"/>
                  </a:solidFill>
                </a:uFill>
                <a:cs typeface="Arial"/>
              </a:rPr>
              <a:t>Health </a:t>
            </a:r>
            <a:r>
              <a:rPr sz="1000" b="1" spc="-50" dirty="0">
                <a:uFill>
                  <a:solidFill>
                    <a:srgbClr val="000000"/>
                  </a:solidFill>
                </a:uFill>
                <a:cs typeface="Arial"/>
              </a:rPr>
              <a:t>in </a:t>
            </a:r>
            <a:r>
              <a:rPr sz="1000" b="1" spc="-30" dirty="0">
                <a:uFill>
                  <a:solidFill>
                    <a:srgbClr val="000000"/>
                  </a:solidFill>
                </a:uFill>
                <a:cs typeface="Arial"/>
              </a:rPr>
              <a:t>the </a:t>
            </a:r>
            <a:r>
              <a:rPr sz="1000" b="1" spc="-35" dirty="0">
                <a:uFill>
                  <a:solidFill>
                    <a:srgbClr val="000000"/>
                  </a:solidFill>
                </a:uFill>
                <a:cs typeface="Arial"/>
              </a:rPr>
              <a:t>Middle</a:t>
            </a:r>
            <a:r>
              <a:rPr sz="1000" b="1" spc="-80" dirty="0"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1000" b="1" spc="-85" dirty="0">
                <a:uFill>
                  <a:solidFill>
                    <a:srgbClr val="000000"/>
                  </a:solidFill>
                </a:uFill>
                <a:cs typeface="Arial"/>
              </a:rPr>
              <a:t>Ages;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cs typeface="Times New Roman"/>
            </a:endParaRPr>
          </a:p>
          <a:p>
            <a:pPr marL="264795" marR="347345" indent="-172085">
              <a:lnSpc>
                <a:spcPct val="100000"/>
              </a:lnSpc>
              <a:spcBef>
                <a:spcPts val="5"/>
              </a:spcBef>
              <a:buChar char="•"/>
              <a:tabLst>
                <a:tab pos="264795" algn="l"/>
                <a:tab pos="265430" algn="l"/>
              </a:tabLst>
            </a:pPr>
            <a:r>
              <a:rPr sz="1000" spc="-30" dirty="0">
                <a:cs typeface="Arial"/>
              </a:rPr>
              <a:t>Many </a:t>
            </a:r>
            <a:r>
              <a:rPr sz="1000" spc="-5" dirty="0">
                <a:cs typeface="Arial"/>
              </a:rPr>
              <a:t>of </a:t>
            </a:r>
            <a:r>
              <a:rPr sz="1000" spc="-15" dirty="0">
                <a:cs typeface="Arial"/>
              </a:rPr>
              <a:t>the </a:t>
            </a:r>
            <a:r>
              <a:rPr sz="1000" spc="-25" dirty="0">
                <a:cs typeface="Arial"/>
              </a:rPr>
              <a:t>public health </a:t>
            </a:r>
            <a:r>
              <a:rPr sz="1000" spc="-50" dirty="0">
                <a:cs typeface="Arial"/>
              </a:rPr>
              <a:t>systems </a:t>
            </a:r>
            <a:r>
              <a:rPr sz="1000" spc="-5" dirty="0">
                <a:cs typeface="Arial"/>
              </a:rPr>
              <a:t>built </a:t>
            </a:r>
            <a:r>
              <a:rPr sz="1000" spc="-35" dirty="0">
                <a:cs typeface="Arial"/>
              </a:rPr>
              <a:t>by </a:t>
            </a:r>
            <a:r>
              <a:rPr sz="1000" spc="-15" dirty="0">
                <a:cs typeface="Arial"/>
              </a:rPr>
              <a:t>the </a:t>
            </a:r>
            <a:r>
              <a:rPr sz="1000" spc="-65" dirty="0">
                <a:cs typeface="Arial"/>
              </a:rPr>
              <a:t>Romans </a:t>
            </a:r>
            <a:r>
              <a:rPr sz="1000" spc="-25" dirty="0">
                <a:cs typeface="Arial"/>
              </a:rPr>
              <a:t>were </a:t>
            </a:r>
            <a:r>
              <a:rPr sz="1000" spc="-30" dirty="0">
                <a:cs typeface="Arial"/>
              </a:rPr>
              <a:t>destroyed </a:t>
            </a:r>
            <a:r>
              <a:rPr sz="1000" spc="-10" dirty="0">
                <a:cs typeface="Arial"/>
              </a:rPr>
              <a:t>or </a:t>
            </a:r>
            <a:r>
              <a:rPr sz="1000" spc="-30" dirty="0">
                <a:cs typeface="Arial"/>
              </a:rPr>
              <a:t>dismantled </a:t>
            </a:r>
            <a:r>
              <a:rPr sz="1000" spc="-10" dirty="0">
                <a:cs typeface="Arial"/>
              </a:rPr>
              <a:t>after </a:t>
            </a:r>
            <a:r>
              <a:rPr sz="1000" spc="-15" dirty="0">
                <a:cs typeface="Arial"/>
              </a:rPr>
              <a:t>the fall </a:t>
            </a:r>
            <a:r>
              <a:rPr sz="1000" spc="-5" dirty="0">
                <a:cs typeface="Arial"/>
              </a:rPr>
              <a:t>of </a:t>
            </a:r>
            <a:r>
              <a:rPr sz="1000" spc="-15" dirty="0">
                <a:cs typeface="Arial"/>
              </a:rPr>
              <a:t>the  </a:t>
            </a:r>
            <a:r>
              <a:rPr sz="1000" spc="-55" dirty="0">
                <a:cs typeface="Arial"/>
              </a:rPr>
              <a:t>Roman </a:t>
            </a:r>
            <a:r>
              <a:rPr sz="1000" spc="-40" dirty="0">
                <a:cs typeface="Arial"/>
              </a:rPr>
              <a:t>Empire. </a:t>
            </a:r>
            <a:r>
              <a:rPr sz="1000" spc="-45" dirty="0">
                <a:cs typeface="Arial"/>
              </a:rPr>
              <a:t>People </a:t>
            </a:r>
            <a:r>
              <a:rPr sz="1000" spc="-25" dirty="0">
                <a:cs typeface="Arial"/>
              </a:rPr>
              <a:t>lived </a:t>
            </a:r>
            <a:r>
              <a:rPr sz="1000" spc="-15" dirty="0">
                <a:cs typeface="Arial"/>
              </a:rPr>
              <a:t>in </a:t>
            </a:r>
            <a:r>
              <a:rPr sz="1000" spc="-45" dirty="0">
                <a:cs typeface="Arial"/>
              </a:rPr>
              <a:t>close </a:t>
            </a:r>
            <a:r>
              <a:rPr sz="1000" spc="-15" dirty="0">
                <a:cs typeface="Arial"/>
              </a:rPr>
              <a:t>proximity </a:t>
            </a:r>
            <a:r>
              <a:rPr sz="1000" spc="5" dirty="0">
                <a:cs typeface="Arial"/>
              </a:rPr>
              <a:t>to </a:t>
            </a:r>
            <a:r>
              <a:rPr sz="1000" spc="-40" dirty="0">
                <a:cs typeface="Arial"/>
              </a:rPr>
              <a:t>animals and</a:t>
            </a:r>
            <a:r>
              <a:rPr sz="1000" spc="-125" dirty="0">
                <a:cs typeface="Arial"/>
              </a:rPr>
              <a:t> </a:t>
            </a:r>
            <a:r>
              <a:rPr sz="1000" spc="-35" dirty="0">
                <a:cs typeface="Arial"/>
              </a:rPr>
              <a:t>waste.</a:t>
            </a:r>
            <a:endParaRPr sz="1000" dirty="0">
              <a:cs typeface="Arial"/>
            </a:endParaRPr>
          </a:p>
          <a:p>
            <a:pPr marL="264795" marR="16954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35" dirty="0">
                <a:cs typeface="Arial"/>
              </a:rPr>
              <a:t>However, </a:t>
            </a:r>
            <a:r>
              <a:rPr sz="1000" spc="-50" dirty="0">
                <a:cs typeface="Arial"/>
              </a:rPr>
              <a:t>some </a:t>
            </a:r>
            <a:r>
              <a:rPr sz="1000" spc="-20" dirty="0">
                <a:cs typeface="Arial"/>
              </a:rPr>
              <a:t>kings/town </a:t>
            </a:r>
            <a:r>
              <a:rPr sz="1000" spc="-40" dirty="0">
                <a:cs typeface="Arial"/>
              </a:rPr>
              <a:t>councils </a:t>
            </a:r>
            <a:r>
              <a:rPr sz="1000" spc="-60" dirty="0">
                <a:cs typeface="Arial"/>
              </a:rPr>
              <a:t>passed </a:t>
            </a:r>
            <a:r>
              <a:rPr sz="1000" spc="-40" dirty="0">
                <a:cs typeface="Arial"/>
              </a:rPr>
              <a:t>laws </a:t>
            </a:r>
            <a:r>
              <a:rPr sz="1000" spc="5" dirty="0">
                <a:cs typeface="Arial"/>
              </a:rPr>
              <a:t>to </a:t>
            </a:r>
            <a:r>
              <a:rPr sz="1000" spc="-45" dirty="0">
                <a:cs typeface="Arial"/>
              </a:rPr>
              <a:t>clean </a:t>
            </a:r>
            <a:r>
              <a:rPr sz="1000" spc="-25" dirty="0">
                <a:cs typeface="Arial"/>
              </a:rPr>
              <a:t>up </a:t>
            </a:r>
            <a:r>
              <a:rPr sz="1000" spc="-30" dirty="0">
                <a:cs typeface="Arial"/>
              </a:rPr>
              <a:t>cities, although </a:t>
            </a:r>
            <a:r>
              <a:rPr sz="1000" spc="-40" dirty="0">
                <a:cs typeface="Arial"/>
              </a:rPr>
              <a:t>these </a:t>
            </a:r>
            <a:r>
              <a:rPr sz="1000" spc="-25" dirty="0">
                <a:cs typeface="Arial"/>
              </a:rPr>
              <a:t>were </a:t>
            </a:r>
            <a:r>
              <a:rPr sz="1000" spc="-10" dirty="0">
                <a:cs typeface="Arial"/>
              </a:rPr>
              <a:t>often </a:t>
            </a:r>
            <a:r>
              <a:rPr sz="1000" spc="-20" dirty="0">
                <a:cs typeface="Arial"/>
              </a:rPr>
              <a:t>ineffective </a:t>
            </a:r>
            <a:r>
              <a:rPr sz="1000" spc="-35" dirty="0">
                <a:cs typeface="Arial"/>
              </a:rPr>
              <a:t>due  </a:t>
            </a:r>
            <a:r>
              <a:rPr sz="1000" spc="5" dirty="0">
                <a:cs typeface="Arial"/>
              </a:rPr>
              <a:t>to </a:t>
            </a:r>
            <a:r>
              <a:rPr sz="1000" spc="-15" dirty="0">
                <a:cs typeface="Arial"/>
              </a:rPr>
              <a:t>difficulties </a:t>
            </a:r>
            <a:r>
              <a:rPr sz="1000" spc="-30" dirty="0">
                <a:cs typeface="Arial"/>
              </a:rPr>
              <a:t>enforcing</a:t>
            </a:r>
            <a:r>
              <a:rPr sz="1000" spc="-50" dirty="0">
                <a:cs typeface="Arial"/>
              </a:rPr>
              <a:t> </a:t>
            </a:r>
            <a:r>
              <a:rPr sz="1000" spc="-20" dirty="0">
                <a:cs typeface="Arial"/>
              </a:rPr>
              <a:t>them.</a:t>
            </a:r>
            <a:endParaRPr sz="1000" dirty="0">
              <a:cs typeface="Arial"/>
            </a:endParaRPr>
          </a:p>
          <a:p>
            <a:pPr marL="26479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15" dirty="0">
                <a:cs typeface="Arial"/>
              </a:rPr>
              <a:t>Most </a:t>
            </a:r>
            <a:r>
              <a:rPr sz="1000" spc="-25" dirty="0">
                <a:cs typeface="Arial"/>
              </a:rPr>
              <a:t>towns </a:t>
            </a:r>
            <a:r>
              <a:rPr sz="1000" spc="-40" dirty="0">
                <a:cs typeface="Arial"/>
              </a:rPr>
              <a:t>and </a:t>
            </a:r>
            <a:r>
              <a:rPr sz="1000" spc="-30" dirty="0">
                <a:cs typeface="Arial"/>
              </a:rPr>
              <a:t>cities </a:t>
            </a:r>
            <a:r>
              <a:rPr sz="1000" spc="-20" dirty="0">
                <a:cs typeface="Arial"/>
              </a:rPr>
              <a:t>hired </a:t>
            </a:r>
            <a:r>
              <a:rPr sz="1000" spc="-50" dirty="0">
                <a:cs typeface="Arial"/>
              </a:rPr>
              <a:t>gong </a:t>
            </a:r>
            <a:r>
              <a:rPr sz="1000" spc="-30" dirty="0">
                <a:cs typeface="Arial"/>
              </a:rPr>
              <a:t>farmers, </a:t>
            </a:r>
            <a:r>
              <a:rPr sz="1000" spc="-20" dirty="0">
                <a:cs typeface="Arial"/>
              </a:rPr>
              <a:t>who </a:t>
            </a:r>
            <a:r>
              <a:rPr sz="1000" spc="-45" dirty="0">
                <a:cs typeface="Arial"/>
              </a:rPr>
              <a:t>cleaned </a:t>
            </a:r>
            <a:r>
              <a:rPr sz="1000" spc="-5" dirty="0">
                <a:cs typeface="Arial"/>
              </a:rPr>
              <a:t>out </a:t>
            </a:r>
            <a:r>
              <a:rPr sz="1000" spc="-50" dirty="0">
                <a:cs typeface="Arial"/>
              </a:rPr>
              <a:t>cesspits </a:t>
            </a:r>
            <a:r>
              <a:rPr sz="1000" spc="-75" dirty="0">
                <a:cs typeface="Arial"/>
              </a:rPr>
              <a:t>as </a:t>
            </a:r>
            <a:r>
              <a:rPr sz="1000" spc="-20" dirty="0">
                <a:cs typeface="Arial"/>
              </a:rPr>
              <a:t>they </a:t>
            </a:r>
            <a:r>
              <a:rPr sz="1000" spc="-45" dirty="0">
                <a:cs typeface="Arial"/>
              </a:rPr>
              <a:t>recognised </a:t>
            </a:r>
            <a:r>
              <a:rPr sz="1000" dirty="0">
                <a:cs typeface="Arial"/>
              </a:rPr>
              <a:t>that </a:t>
            </a:r>
            <a:r>
              <a:rPr sz="1000" spc="-25" dirty="0">
                <a:cs typeface="Arial"/>
              </a:rPr>
              <a:t>living </a:t>
            </a:r>
            <a:r>
              <a:rPr sz="1000" spc="-35" dirty="0">
                <a:cs typeface="Arial"/>
              </a:rPr>
              <a:t>near</a:t>
            </a:r>
            <a:r>
              <a:rPr sz="1000" spc="-140" dirty="0">
                <a:cs typeface="Arial"/>
              </a:rPr>
              <a:t> </a:t>
            </a:r>
            <a:r>
              <a:rPr sz="1000" spc="-60" dirty="0">
                <a:cs typeface="Arial"/>
              </a:rPr>
              <a:t>a</a:t>
            </a:r>
            <a:endParaRPr sz="1000" dirty="0">
              <a:cs typeface="Arial"/>
            </a:endParaRPr>
          </a:p>
          <a:p>
            <a:pPr marL="264795">
              <a:lnSpc>
                <a:spcPct val="100000"/>
              </a:lnSpc>
            </a:pPr>
            <a:r>
              <a:rPr sz="1000" spc="-40" dirty="0">
                <a:cs typeface="Arial"/>
              </a:rPr>
              <a:t>cesspit </a:t>
            </a:r>
            <a:r>
              <a:rPr sz="1000" spc="-50" dirty="0">
                <a:cs typeface="Arial"/>
              </a:rPr>
              <a:t>was </a:t>
            </a:r>
            <a:r>
              <a:rPr sz="1000" spc="-30" dirty="0">
                <a:cs typeface="Arial"/>
              </a:rPr>
              <a:t>unhealthy.</a:t>
            </a:r>
            <a:endParaRPr sz="1000" dirty="0">
              <a:cs typeface="Arial"/>
            </a:endParaRPr>
          </a:p>
          <a:p>
            <a:pPr marL="264795" marR="14287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50" dirty="0">
                <a:cs typeface="Arial"/>
              </a:rPr>
              <a:t>Towns </a:t>
            </a:r>
            <a:r>
              <a:rPr sz="1000" spc="-25" dirty="0">
                <a:cs typeface="Arial"/>
              </a:rPr>
              <a:t>were </a:t>
            </a:r>
            <a:r>
              <a:rPr sz="1000" spc="-35" dirty="0">
                <a:cs typeface="Arial"/>
              </a:rPr>
              <a:t>generally </a:t>
            </a:r>
            <a:r>
              <a:rPr sz="1000" spc="-5" dirty="0">
                <a:cs typeface="Arial"/>
              </a:rPr>
              <a:t>dirty </a:t>
            </a:r>
            <a:r>
              <a:rPr sz="1000" spc="-45" dirty="0">
                <a:cs typeface="Arial"/>
              </a:rPr>
              <a:t>places. </a:t>
            </a:r>
            <a:r>
              <a:rPr sz="1000" spc="-65" dirty="0">
                <a:cs typeface="Arial"/>
              </a:rPr>
              <a:t>Some </a:t>
            </a:r>
            <a:r>
              <a:rPr sz="1000" spc="-40" dirty="0">
                <a:cs typeface="Arial"/>
              </a:rPr>
              <a:t>had </a:t>
            </a:r>
            <a:r>
              <a:rPr sz="1000" spc="-45" dirty="0">
                <a:cs typeface="Arial"/>
              </a:rPr>
              <a:t>paved </a:t>
            </a:r>
            <a:r>
              <a:rPr sz="1000" spc="-30" dirty="0">
                <a:cs typeface="Arial"/>
              </a:rPr>
              <a:t>streets, </a:t>
            </a:r>
            <a:r>
              <a:rPr sz="1000" spc="-5" dirty="0">
                <a:cs typeface="Arial"/>
              </a:rPr>
              <a:t>but </a:t>
            </a:r>
            <a:r>
              <a:rPr sz="1000" spc="-15" dirty="0">
                <a:cs typeface="Arial"/>
              </a:rPr>
              <a:t>in </a:t>
            </a:r>
            <a:r>
              <a:rPr sz="1000" spc="-35" dirty="0">
                <a:cs typeface="Arial"/>
              </a:rPr>
              <a:t>small </a:t>
            </a:r>
            <a:r>
              <a:rPr sz="1000" spc="-20" dirty="0">
                <a:cs typeface="Arial"/>
              </a:rPr>
              <a:t>towns this </a:t>
            </a:r>
            <a:r>
              <a:rPr sz="1000" spc="-50" dirty="0">
                <a:cs typeface="Arial"/>
              </a:rPr>
              <a:t>was </a:t>
            </a:r>
            <a:r>
              <a:rPr sz="1000" spc="-5" dirty="0">
                <a:cs typeface="Arial"/>
              </a:rPr>
              <a:t>not </a:t>
            </a:r>
            <a:r>
              <a:rPr sz="1000" spc="-15" dirty="0">
                <a:cs typeface="Arial"/>
              </a:rPr>
              <a:t>the </a:t>
            </a:r>
            <a:r>
              <a:rPr sz="1000" spc="-70" dirty="0">
                <a:cs typeface="Arial"/>
              </a:rPr>
              <a:t>case </a:t>
            </a:r>
            <a:r>
              <a:rPr sz="1000" spc="-40" dirty="0">
                <a:cs typeface="Arial"/>
              </a:rPr>
              <a:t>and  </a:t>
            </a:r>
            <a:r>
              <a:rPr sz="1000" spc="-30" dirty="0">
                <a:cs typeface="Arial"/>
              </a:rPr>
              <a:t>streets </a:t>
            </a:r>
            <a:r>
              <a:rPr sz="1000" spc="-20" dirty="0">
                <a:cs typeface="Arial"/>
              </a:rPr>
              <a:t>would </a:t>
            </a:r>
            <a:r>
              <a:rPr sz="1000" spc="-40" dirty="0">
                <a:cs typeface="Arial"/>
              </a:rPr>
              <a:t>become </a:t>
            </a:r>
            <a:r>
              <a:rPr sz="1000" spc="-30" dirty="0">
                <a:cs typeface="Arial"/>
              </a:rPr>
              <a:t>muddy </a:t>
            </a:r>
            <a:r>
              <a:rPr sz="1000" spc="-10" dirty="0">
                <a:cs typeface="Arial"/>
              </a:rPr>
              <a:t>after </a:t>
            </a:r>
            <a:r>
              <a:rPr sz="1000" spc="-25" dirty="0">
                <a:cs typeface="Arial"/>
              </a:rPr>
              <a:t>rain. </a:t>
            </a:r>
            <a:r>
              <a:rPr sz="1000" spc="-55" dirty="0">
                <a:cs typeface="Arial"/>
              </a:rPr>
              <a:t>Open </a:t>
            </a:r>
            <a:r>
              <a:rPr sz="1000" spc="-35" dirty="0">
                <a:cs typeface="Arial"/>
              </a:rPr>
              <a:t>drains </a:t>
            </a:r>
            <a:r>
              <a:rPr sz="1000" spc="-25" dirty="0">
                <a:cs typeface="Arial"/>
              </a:rPr>
              <a:t>ran </a:t>
            </a:r>
            <a:r>
              <a:rPr sz="1000" spc="-20" dirty="0">
                <a:cs typeface="Arial"/>
              </a:rPr>
              <a:t>down through </a:t>
            </a:r>
            <a:r>
              <a:rPr sz="1000" spc="-15" dirty="0">
                <a:cs typeface="Arial"/>
              </a:rPr>
              <a:t>the </a:t>
            </a:r>
            <a:r>
              <a:rPr sz="1000" spc="-30" dirty="0">
                <a:cs typeface="Arial"/>
              </a:rPr>
              <a:t>streets </a:t>
            </a:r>
            <a:r>
              <a:rPr sz="1000" spc="-40" dirty="0">
                <a:cs typeface="Arial"/>
              </a:rPr>
              <a:t>and </a:t>
            </a:r>
            <a:r>
              <a:rPr sz="1000" spc="-20" dirty="0">
                <a:cs typeface="Arial"/>
              </a:rPr>
              <a:t>would </a:t>
            </a:r>
            <a:r>
              <a:rPr sz="1000" spc="-10" dirty="0">
                <a:cs typeface="Arial"/>
              </a:rPr>
              <a:t>often </a:t>
            </a:r>
            <a:r>
              <a:rPr sz="1000" spc="-20" dirty="0">
                <a:cs typeface="Arial"/>
              </a:rPr>
              <a:t>overflow,  </a:t>
            </a:r>
            <a:r>
              <a:rPr sz="1000" spc="-30" dirty="0">
                <a:cs typeface="Arial"/>
              </a:rPr>
              <a:t>including</a:t>
            </a:r>
            <a:r>
              <a:rPr sz="1000" spc="-25" dirty="0">
                <a:cs typeface="Arial"/>
              </a:rPr>
              <a:t> </a:t>
            </a:r>
            <a:r>
              <a:rPr sz="1000" spc="-30" dirty="0">
                <a:cs typeface="Arial"/>
              </a:rPr>
              <a:t>privies.</a:t>
            </a:r>
            <a:endParaRPr sz="1000" dirty="0">
              <a:cs typeface="Arial"/>
            </a:endParaRPr>
          </a:p>
          <a:p>
            <a:pPr marL="264795" marR="15938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40" dirty="0">
                <a:cs typeface="Arial"/>
              </a:rPr>
              <a:t>Streets </a:t>
            </a:r>
            <a:r>
              <a:rPr sz="1000" spc="-5" dirty="0">
                <a:cs typeface="Arial"/>
              </a:rPr>
              <a:t>that </a:t>
            </a:r>
            <a:r>
              <a:rPr sz="1000" spc="-25" dirty="0">
                <a:cs typeface="Arial"/>
              </a:rPr>
              <a:t>were lived </a:t>
            </a:r>
            <a:r>
              <a:rPr sz="1000" spc="-15" dirty="0">
                <a:cs typeface="Arial"/>
              </a:rPr>
              <a:t>in </a:t>
            </a:r>
            <a:r>
              <a:rPr sz="1000" spc="-35" dirty="0">
                <a:cs typeface="Arial"/>
              </a:rPr>
              <a:t>by </a:t>
            </a:r>
            <a:r>
              <a:rPr sz="1000" spc="-15" dirty="0">
                <a:cs typeface="Arial"/>
              </a:rPr>
              <a:t>the </a:t>
            </a:r>
            <a:r>
              <a:rPr sz="1000" spc="-25" dirty="0">
                <a:cs typeface="Arial"/>
              </a:rPr>
              <a:t>wealthy </a:t>
            </a:r>
            <a:r>
              <a:rPr sz="1000" spc="-40" dirty="0">
                <a:cs typeface="Arial"/>
              </a:rPr>
              <a:t>had </a:t>
            </a:r>
            <a:r>
              <a:rPr sz="1000" spc="-10" dirty="0">
                <a:cs typeface="Arial"/>
              </a:rPr>
              <a:t>their </a:t>
            </a:r>
            <a:r>
              <a:rPr sz="1000" spc="-30" dirty="0">
                <a:cs typeface="Arial"/>
              </a:rPr>
              <a:t>streets swept </a:t>
            </a:r>
            <a:r>
              <a:rPr sz="1000" spc="-35" dirty="0">
                <a:cs typeface="Arial"/>
              </a:rPr>
              <a:t>by </a:t>
            </a:r>
            <a:r>
              <a:rPr sz="1000" spc="-40" dirty="0">
                <a:cs typeface="Arial"/>
              </a:rPr>
              <a:t>servants, </a:t>
            </a:r>
            <a:r>
              <a:rPr sz="1000" spc="-5" dirty="0">
                <a:cs typeface="Arial"/>
              </a:rPr>
              <a:t>but </a:t>
            </a:r>
            <a:r>
              <a:rPr sz="1000" spc="-15" dirty="0">
                <a:cs typeface="Arial"/>
              </a:rPr>
              <a:t>in </a:t>
            </a:r>
            <a:r>
              <a:rPr sz="1000" spc="-20" dirty="0">
                <a:cs typeface="Arial"/>
              </a:rPr>
              <a:t>poorer </a:t>
            </a:r>
            <a:r>
              <a:rPr sz="1000" spc="-55" dirty="0">
                <a:cs typeface="Arial"/>
              </a:rPr>
              <a:t>areas </a:t>
            </a:r>
            <a:r>
              <a:rPr sz="1000" spc="-30" dirty="0">
                <a:cs typeface="Arial"/>
              </a:rPr>
              <a:t>streets </a:t>
            </a:r>
            <a:r>
              <a:rPr sz="1000" spc="-40" dirty="0">
                <a:cs typeface="Arial"/>
              </a:rPr>
              <a:t>stank  and </a:t>
            </a:r>
            <a:r>
              <a:rPr sz="1000" spc="-25" dirty="0">
                <a:cs typeface="Arial"/>
              </a:rPr>
              <a:t>were </a:t>
            </a:r>
            <a:r>
              <a:rPr sz="1000" spc="-10" dirty="0">
                <a:cs typeface="Arial"/>
              </a:rPr>
              <a:t>littered </a:t>
            </a:r>
            <a:r>
              <a:rPr sz="1000" dirty="0">
                <a:cs typeface="Arial"/>
              </a:rPr>
              <a:t>with</a:t>
            </a:r>
            <a:r>
              <a:rPr sz="1000" spc="-75" dirty="0">
                <a:cs typeface="Arial"/>
              </a:rPr>
              <a:t> </a:t>
            </a:r>
            <a:r>
              <a:rPr sz="1000" spc="-35" dirty="0">
                <a:cs typeface="Arial"/>
              </a:rPr>
              <a:t>waste.</a:t>
            </a:r>
            <a:endParaRPr sz="1000" dirty="0">
              <a:cs typeface="Arial"/>
            </a:endParaRPr>
          </a:p>
          <a:p>
            <a:pPr marL="26479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35" dirty="0">
                <a:cs typeface="Arial"/>
              </a:rPr>
              <a:t>Between </a:t>
            </a:r>
            <a:r>
              <a:rPr sz="1000" spc="-40" dirty="0">
                <a:cs typeface="Arial"/>
              </a:rPr>
              <a:t>1250</a:t>
            </a:r>
            <a:r>
              <a:rPr sz="1000" spc="-75" dirty="0">
                <a:cs typeface="Arial"/>
              </a:rPr>
              <a:t> </a:t>
            </a:r>
            <a:r>
              <a:rPr sz="1000" spc="-40" dirty="0">
                <a:cs typeface="Arial"/>
              </a:rPr>
              <a:t>and</a:t>
            </a:r>
            <a:r>
              <a:rPr sz="1000" spc="-35" dirty="0">
                <a:cs typeface="Arial"/>
              </a:rPr>
              <a:t> </a:t>
            </a:r>
            <a:r>
              <a:rPr sz="1000" spc="-40" dirty="0">
                <a:cs typeface="Arial"/>
              </a:rPr>
              <a:t>1530</a:t>
            </a:r>
            <a:r>
              <a:rPr sz="1000" spc="-75" dirty="0">
                <a:cs typeface="Arial"/>
              </a:rPr>
              <a:t> </a:t>
            </a:r>
            <a:r>
              <a:rPr sz="1000" spc="-15" dirty="0">
                <a:cs typeface="Arial"/>
              </a:rPr>
              <a:t>the</a:t>
            </a:r>
            <a:r>
              <a:rPr sz="1000" spc="-50" dirty="0">
                <a:cs typeface="Arial"/>
              </a:rPr>
              <a:t> </a:t>
            </a:r>
            <a:r>
              <a:rPr sz="1000" spc="-20" dirty="0">
                <a:cs typeface="Arial"/>
              </a:rPr>
              <a:t>population</a:t>
            </a:r>
            <a:r>
              <a:rPr sz="1000" spc="5" dirty="0">
                <a:cs typeface="Arial"/>
              </a:rPr>
              <a:t> </a:t>
            </a:r>
            <a:r>
              <a:rPr sz="1000" spc="-30" dirty="0">
                <a:cs typeface="Arial"/>
              </a:rPr>
              <a:t>grew</a:t>
            </a:r>
            <a:r>
              <a:rPr sz="1000" spc="-50" dirty="0">
                <a:cs typeface="Arial"/>
              </a:rPr>
              <a:t> </a:t>
            </a:r>
            <a:r>
              <a:rPr sz="1000" spc="-75" dirty="0">
                <a:cs typeface="Arial"/>
              </a:rPr>
              <a:t>as</a:t>
            </a:r>
            <a:r>
              <a:rPr sz="1000" spc="-60" dirty="0">
                <a:cs typeface="Arial"/>
              </a:rPr>
              <a:t> </a:t>
            </a:r>
            <a:r>
              <a:rPr sz="1000" spc="-20" dirty="0">
                <a:cs typeface="Arial"/>
              </a:rPr>
              <a:t>did</a:t>
            </a:r>
            <a:r>
              <a:rPr sz="1000" spc="-30" dirty="0">
                <a:cs typeface="Arial"/>
              </a:rPr>
              <a:t> </a:t>
            </a:r>
            <a:r>
              <a:rPr sz="1000" spc="-15" dirty="0">
                <a:cs typeface="Arial"/>
              </a:rPr>
              <a:t>the</a:t>
            </a:r>
            <a:r>
              <a:rPr sz="1000" spc="-35" dirty="0">
                <a:cs typeface="Arial"/>
              </a:rPr>
              <a:t> </a:t>
            </a:r>
            <a:r>
              <a:rPr sz="1000" spc="-20" dirty="0">
                <a:cs typeface="Arial"/>
              </a:rPr>
              <a:t>towns</a:t>
            </a:r>
            <a:r>
              <a:rPr sz="1000" spc="-45" dirty="0">
                <a:cs typeface="Arial"/>
              </a:rPr>
              <a:t> </a:t>
            </a:r>
            <a:r>
              <a:rPr sz="1000" spc="-25" dirty="0">
                <a:cs typeface="Arial"/>
              </a:rPr>
              <a:t>which</a:t>
            </a:r>
            <a:r>
              <a:rPr sz="1000" spc="-30" dirty="0">
                <a:cs typeface="Arial"/>
              </a:rPr>
              <a:t> impacted </a:t>
            </a:r>
            <a:r>
              <a:rPr sz="1000" spc="-25" dirty="0">
                <a:cs typeface="Arial"/>
              </a:rPr>
              <a:t>on</a:t>
            </a:r>
            <a:r>
              <a:rPr sz="1000" spc="-50" dirty="0">
                <a:cs typeface="Arial"/>
              </a:rPr>
              <a:t> </a:t>
            </a:r>
            <a:r>
              <a:rPr sz="1000" spc="-15" dirty="0">
                <a:cs typeface="Arial"/>
              </a:rPr>
              <a:t>the</a:t>
            </a:r>
            <a:r>
              <a:rPr sz="1000" spc="-45" dirty="0">
                <a:cs typeface="Arial"/>
              </a:rPr>
              <a:t> </a:t>
            </a:r>
            <a:r>
              <a:rPr sz="1000" spc="-25" dirty="0">
                <a:cs typeface="Arial"/>
              </a:rPr>
              <a:t>health</a:t>
            </a:r>
            <a:r>
              <a:rPr sz="1000" spc="-20" dirty="0">
                <a:cs typeface="Arial"/>
              </a:rPr>
              <a:t> </a:t>
            </a:r>
            <a:r>
              <a:rPr sz="1000" spc="-25" dirty="0">
                <a:cs typeface="Arial"/>
              </a:rPr>
              <a:t>facilities.</a:t>
            </a:r>
            <a:endParaRPr sz="1000" dirty="0">
              <a:cs typeface="Arial"/>
            </a:endParaRPr>
          </a:p>
          <a:p>
            <a:pPr marL="264795" marR="13652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35" dirty="0">
                <a:cs typeface="Arial"/>
              </a:rPr>
              <a:t>Mayors </a:t>
            </a:r>
            <a:r>
              <a:rPr sz="1000" spc="-40" dirty="0">
                <a:cs typeface="Arial"/>
              </a:rPr>
              <a:t>and </a:t>
            </a:r>
            <a:r>
              <a:rPr sz="1000" spc="-30" dirty="0">
                <a:cs typeface="Arial"/>
              </a:rPr>
              <a:t>councillors </a:t>
            </a:r>
            <a:r>
              <a:rPr sz="1000" spc="-35" dirty="0">
                <a:cs typeface="Arial"/>
              </a:rPr>
              <a:t>knew </a:t>
            </a:r>
            <a:r>
              <a:rPr sz="1000" spc="-5" dirty="0">
                <a:cs typeface="Arial"/>
              </a:rPr>
              <a:t>that </a:t>
            </a:r>
            <a:r>
              <a:rPr sz="1000" spc="-15" dirty="0">
                <a:cs typeface="Arial"/>
              </a:rPr>
              <a:t>in </a:t>
            </a:r>
            <a:r>
              <a:rPr sz="1000" spc="-20" dirty="0">
                <a:cs typeface="Arial"/>
              </a:rPr>
              <a:t>order </a:t>
            </a:r>
            <a:r>
              <a:rPr sz="1000" spc="5" dirty="0">
                <a:cs typeface="Arial"/>
              </a:rPr>
              <a:t>to </a:t>
            </a:r>
            <a:r>
              <a:rPr sz="1000" spc="-45" dirty="0">
                <a:cs typeface="Arial"/>
              </a:rPr>
              <a:t>make </a:t>
            </a:r>
            <a:r>
              <a:rPr sz="1000" spc="-30" dirty="0">
                <a:cs typeface="Arial"/>
              </a:rPr>
              <a:t>improvements </a:t>
            </a:r>
            <a:r>
              <a:rPr sz="1000" spc="-25" dirty="0">
                <a:cs typeface="Arial"/>
              </a:rPr>
              <a:t>they </a:t>
            </a:r>
            <a:r>
              <a:rPr sz="1000" spc="-40" dirty="0">
                <a:cs typeface="Arial"/>
              </a:rPr>
              <a:t>needed </a:t>
            </a:r>
            <a:r>
              <a:rPr sz="1000" spc="-35" dirty="0">
                <a:cs typeface="Arial"/>
              </a:rPr>
              <a:t>money </a:t>
            </a:r>
            <a:r>
              <a:rPr sz="1000" spc="-25" dirty="0">
                <a:cs typeface="Arial"/>
              </a:rPr>
              <a:t>which meant  </a:t>
            </a:r>
            <a:r>
              <a:rPr sz="1000" spc="-20" dirty="0">
                <a:cs typeface="Arial"/>
              </a:rPr>
              <a:t>introducing </a:t>
            </a:r>
            <a:r>
              <a:rPr sz="1000" spc="-45" dirty="0">
                <a:cs typeface="Arial"/>
              </a:rPr>
              <a:t>taxes </a:t>
            </a:r>
            <a:r>
              <a:rPr sz="1000" spc="-25" dirty="0">
                <a:cs typeface="Arial"/>
              </a:rPr>
              <a:t>which </a:t>
            </a:r>
            <a:r>
              <a:rPr sz="1000" spc="-20" dirty="0">
                <a:cs typeface="Arial"/>
              </a:rPr>
              <a:t>would </a:t>
            </a:r>
            <a:r>
              <a:rPr sz="1000" spc="-40" dirty="0">
                <a:cs typeface="Arial"/>
              </a:rPr>
              <a:t>be </a:t>
            </a:r>
            <a:r>
              <a:rPr sz="1000" spc="-25" dirty="0">
                <a:cs typeface="Arial"/>
              </a:rPr>
              <a:t>unpopular. </a:t>
            </a:r>
            <a:r>
              <a:rPr sz="1000" spc="-45" dirty="0">
                <a:cs typeface="Arial"/>
              </a:rPr>
              <a:t>Also, </a:t>
            </a:r>
            <a:r>
              <a:rPr sz="1000" spc="-15" dirty="0">
                <a:cs typeface="Arial"/>
              </a:rPr>
              <a:t>the </a:t>
            </a:r>
            <a:r>
              <a:rPr sz="1000" spc="-45" dirty="0">
                <a:cs typeface="Arial"/>
              </a:rPr>
              <a:t>lack </a:t>
            </a:r>
            <a:r>
              <a:rPr sz="1000" spc="-5" dirty="0">
                <a:cs typeface="Arial"/>
              </a:rPr>
              <a:t>of </a:t>
            </a:r>
            <a:r>
              <a:rPr sz="1000" spc="-25" dirty="0">
                <a:cs typeface="Arial"/>
              </a:rPr>
              <a:t>sanitation </a:t>
            </a:r>
            <a:r>
              <a:rPr sz="1000" spc="-50" dirty="0">
                <a:cs typeface="Arial"/>
              </a:rPr>
              <a:t>came </a:t>
            </a:r>
            <a:r>
              <a:rPr sz="1000" spc="-10" dirty="0">
                <a:cs typeface="Arial"/>
              </a:rPr>
              <a:t>from </a:t>
            </a:r>
            <a:r>
              <a:rPr sz="1000" spc="-15" dirty="0">
                <a:cs typeface="Arial"/>
              </a:rPr>
              <a:t>the fact </a:t>
            </a:r>
            <a:r>
              <a:rPr sz="1000" spc="-5" dirty="0">
                <a:cs typeface="Arial"/>
              </a:rPr>
              <a:t>that </a:t>
            </a:r>
            <a:r>
              <a:rPr sz="1000" spc="-20" dirty="0">
                <a:cs typeface="Arial"/>
              </a:rPr>
              <a:t>there </a:t>
            </a:r>
            <a:r>
              <a:rPr sz="1000" spc="-50" dirty="0">
                <a:cs typeface="Arial"/>
              </a:rPr>
              <a:t>was </a:t>
            </a:r>
            <a:r>
              <a:rPr sz="1000" spc="-30" dirty="0">
                <a:cs typeface="Arial"/>
              </a:rPr>
              <a:t>no  </a:t>
            </a:r>
            <a:r>
              <a:rPr sz="1000" spc="-35" dirty="0">
                <a:cs typeface="Arial"/>
              </a:rPr>
              <a:t>knowledge </a:t>
            </a:r>
            <a:r>
              <a:rPr sz="1000" spc="-5" dirty="0">
                <a:cs typeface="Arial"/>
              </a:rPr>
              <a:t>of </a:t>
            </a:r>
            <a:r>
              <a:rPr sz="1000" spc="-45" dirty="0">
                <a:cs typeface="Arial"/>
              </a:rPr>
              <a:t>germs </a:t>
            </a:r>
            <a:r>
              <a:rPr sz="1000" spc="-10" dirty="0">
                <a:cs typeface="Arial"/>
              </a:rPr>
              <a:t>or </a:t>
            </a:r>
            <a:r>
              <a:rPr sz="1000" spc="-60" dirty="0">
                <a:cs typeface="Arial"/>
              </a:rPr>
              <a:t>a </a:t>
            </a:r>
            <a:r>
              <a:rPr sz="1000" spc="-20" dirty="0">
                <a:cs typeface="Arial"/>
              </a:rPr>
              <a:t>link </a:t>
            </a:r>
            <a:r>
              <a:rPr sz="1000" spc="5" dirty="0">
                <a:cs typeface="Arial"/>
              </a:rPr>
              <a:t>to</a:t>
            </a:r>
            <a:r>
              <a:rPr sz="1000" spc="-130" dirty="0">
                <a:cs typeface="Arial"/>
              </a:rPr>
              <a:t> </a:t>
            </a:r>
            <a:r>
              <a:rPr sz="1000" spc="-55" dirty="0">
                <a:cs typeface="Arial"/>
              </a:rPr>
              <a:t>disease </a:t>
            </a:r>
            <a:r>
              <a:rPr sz="1000" spc="-40" dirty="0">
                <a:cs typeface="Arial"/>
              </a:rPr>
              <a:t>and </a:t>
            </a:r>
            <a:r>
              <a:rPr sz="1000" spc="-20" dirty="0">
                <a:cs typeface="Arial"/>
              </a:rPr>
              <a:t>infection.</a:t>
            </a:r>
            <a:endParaRPr sz="1000" dirty="0">
              <a:cs typeface="Arial"/>
            </a:endParaRPr>
          </a:p>
          <a:p>
            <a:pPr marL="264795" indent="-172085">
              <a:lnSpc>
                <a:spcPct val="100000"/>
              </a:lnSpc>
              <a:spcBef>
                <a:spcPts val="5"/>
              </a:spcBef>
              <a:buChar char="•"/>
              <a:tabLst>
                <a:tab pos="264795" algn="l"/>
                <a:tab pos="265430" algn="l"/>
              </a:tabLst>
            </a:pPr>
            <a:r>
              <a:rPr sz="1000" spc="-65" dirty="0">
                <a:cs typeface="Arial"/>
              </a:rPr>
              <a:t>Some</a:t>
            </a:r>
            <a:r>
              <a:rPr sz="1000" spc="-60" dirty="0">
                <a:cs typeface="Arial"/>
              </a:rPr>
              <a:t> </a:t>
            </a:r>
            <a:r>
              <a:rPr sz="1000" spc="-35" dirty="0">
                <a:cs typeface="Arial"/>
              </a:rPr>
              <a:t>monasteries </a:t>
            </a:r>
            <a:r>
              <a:rPr sz="1000" spc="-40" dirty="0">
                <a:cs typeface="Arial"/>
              </a:rPr>
              <a:t>had</a:t>
            </a:r>
            <a:r>
              <a:rPr sz="1000" spc="-45" dirty="0">
                <a:cs typeface="Arial"/>
              </a:rPr>
              <a:t> </a:t>
            </a:r>
            <a:r>
              <a:rPr sz="1000" spc="-25" dirty="0">
                <a:cs typeface="Arial"/>
              </a:rPr>
              <a:t>running</a:t>
            </a:r>
            <a:r>
              <a:rPr sz="1000" spc="-30" dirty="0">
                <a:cs typeface="Arial"/>
              </a:rPr>
              <a:t> </a:t>
            </a:r>
            <a:r>
              <a:rPr sz="1000" spc="-15" dirty="0">
                <a:cs typeface="Arial"/>
              </a:rPr>
              <a:t>water</a:t>
            </a:r>
            <a:r>
              <a:rPr sz="1000" spc="-50" dirty="0">
                <a:cs typeface="Arial"/>
              </a:rPr>
              <a:t> </a:t>
            </a:r>
            <a:r>
              <a:rPr sz="1000" spc="-40" dirty="0">
                <a:cs typeface="Arial"/>
              </a:rPr>
              <a:t>and</a:t>
            </a:r>
            <a:r>
              <a:rPr sz="1000" spc="-35" dirty="0">
                <a:cs typeface="Arial"/>
              </a:rPr>
              <a:t> washrooms.</a:t>
            </a:r>
            <a:r>
              <a:rPr sz="1000" spc="-45" dirty="0">
                <a:cs typeface="Arial"/>
              </a:rPr>
              <a:t> </a:t>
            </a:r>
            <a:r>
              <a:rPr sz="1000" spc="-35" dirty="0">
                <a:cs typeface="Arial"/>
              </a:rPr>
              <a:t>However,</a:t>
            </a:r>
            <a:r>
              <a:rPr sz="1000" spc="-40" dirty="0">
                <a:cs typeface="Arial"/>
              </a:rPr>
              <a:t> </a:t>
            </a:r>
            <a:r>
              <a:rPr sz="1000" spc="-25" dirty="0">
                <a:cs typeface="Arial"/>
              </a:rPr>
              <a:t>most</a:t>
            </a:r>
            <a:r>
              <a:rPr sz="1000" spc="-60" dirty="0">
                <a:cs typeface="Arial"/>
              </a:rPr>
              <a:t> </a:t>
            </a:r>
            <a:r>
              <a:rPr sz="1000" spc="-5" dirty="0">
                <a:cs typeface="Arial"/>
              </a:rPr>
              <a:t>of</a:t>
            </a:r>
            <a:r>
              <a:rPr sz="1000" spc="-40" dirty="0">
                <a:cs typeface="Arial"/>
              </a:rPr>
              <a:t> these</a:t>
            </a:r>
            <a:r>
              <a:rPr sz="1000" spc="-50" dirty="0">
                <a:cs typeface="Arial"/>
              </a:rPr>
              <a:t> </a:t>
            </a:r>
            <a:r>
              <a:rPr sz="1000" spc="-25" dirty="0">
                <a:cs typeface="Arial"/>
              </a:rPr>
              <a:t>were</a:t>
            </a:r>
            <a:r>
              <a:rPr sz="1000" spc="-40" dirty="0">
                <a:cs typeface="Arial"/>
              </a:rPr>
              <a:t> </a:t>
            </a:r>
            <a:r>
              <a:rPr sz="1000" spc="-45" dirty="0">
                <a:cs typeface="Arial"/>
              </a:rPr>
              <a:t>closed</a:t>
            </a:r>
            <a:r>
              <a:rPr sz="1000" spc="-25" dirty="0">
                <a:cs typeface="Arial"/>
              </a:rPr>
              <a:t> </a:t>
            </a:r>
            <a:r>
              <a:rPr sz="1000" spc="5" dirty="0">
                <a:cs typeface="Arial"/>
              </a:rPr>
              <a:t>to</a:t>
            </a:r>
            <a:r>
              <a:rPr sz="1000" spc="-45" dirty="0">
                <a:cs typeface="Arial"/>
              </a:rPr>
              <a:t> </a:t>
            </a:r>
            <a:r>
              <a:rPr sz="1000" spc="-15" dirty="0">
                <a:cs typeface="Arial"/>
              </a:rPr>
              <a:t>the</a:t>
            </a:r>
            <a:r>
              <a:rPr sz="1000" spc="-45" dirty="0">
                <a:cs typeface="Arial"/>
              </a:rPr>
              <a:t> </a:t>
            </a:r>
            <a:r>
              <a:rPr sz="1000" spc="-25" dirty="0">
                <a:cs typeface="Arial"/>
              </a:rPr>
              <a:t>public.</a:t>
            </a:r>
            <a:endParaRPr sz="1000" dirty="0">
              <a:cs typeface="Arial"/>
            </a:endParaRPr>
          </a:p>
          <a:p>
            <a:pPr marL="264795" marR="186690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55" dirty="0">
                <a:cs typeface="Arial"/>
              </a:rPr>
              <a:t>This </a:t>
            </a:r>
            <a:r>
              <a:rPr sz="1000" spc="-50" dirty="0">
                <a:cs typeface="Arial"/>
              </a:rPr>
              <a:t>was </a:t>
            </a:r>
            <a:r>
              <a:rPr sz="1000" spc="-45" dirty="0">
                <a:cs typeface="Arial"/>
              </a:rPr>
              <a:t>also </a:t>
            </a:r>
            <a:r>
              <a:rPr sz="1000" spc="-60" dirty="0">
                <a:cs typeface="Arial"/>
              </a:rPr>
              <a:t>a </a:t>
            </a:r>
            <a:r>
              <a:rPr sz="1000" spc="-20" dirty="0">
                <a:cs typeface="Arial"/>
              </a:rPr>
              <a:t>period </a:t>
            </a:r>
            <a:r>
              <a:rPr sz="1000" spc="-15" dirty="0">
                <a:cs typeface="Arial"/>
              </a:rPr>
              <a:t>in </a:t>
            </a:r>
            <a:r>
              <a:rPr sz="1000" spc="-25" dirty="0">
                <a:cs typeface="Arial"/>
              </a:rPr>
              <a:t>which </a:t>
            </a:r>
            <a:r>
              <a:rPr sz="1000" spc="-15" dirty="0">
                <a:cs typeface="Arial"/>
              </a:rPr>
              <a:t>the </a:t>
            </a:r>
            <a:r>
              <a:rPr sz="1000" spc="-5" dirty="0">
                <a:cs typeface="Arial"/>
              </a:rPr>
              <a:t>first </a:t>
            </a:r>
            <a:r>
              <a:rPr sz="1000" spc="-35" dirty="0">
                <a:cs typeface="Arial"/>
              </a:rPr>
              <a:t>hospitals </a:t>
            </a:r>
            <a:r>
              <a:rPr sz="1000" spc="-25" dirty="0">
                <a:cs typeface="Arial"/>
              </a:rPr>
              <a:t>were </a:t>
            </a:r>
            <a:r>
              <a:rPr sz="1000" spc="-5" dirty="0">
                <a:cs typeface="Arial"/>
              </a:rPr>
              <a:t>built </a:t>
            </a:r>
            <a:r>
              <a:rPr sz="1000" spc="-50" dirty="0">
                <a:cs typeface="Arial"/>
              </a:rPr>
              <a:t>since </a:t>
            </a:r>
            <a:r>
              <a:rPr sz="1000" spc="-15" dirty="0">
                <a:cs typeface="Arial"/>
              </a:rPr>
              <a:t>the </a:t>
            </a:r>
            <a:r>
              <a:rPr sz="1000" spc="-60" dirty="0">
                <a:cs typeface="Arial"/>
              </a:rPr>
              <a:t>Roman </a:t>
            </a:r>
            <a:r>
              <a:rPr sz="1000" spc="-40" dirty="0">
                <a:cs typeface="Arial"/>
              </a:rPr>
              <a:t>Empire </a:t>
            </a:r>
            <a:r>
              <a:rPr sz="1000" spc="-30" dirty="0">
                <a:cs typeface="Arial"/>
              </a:rPr>
              <a:t>(explored </a:t>
            </a:r>
            <a:r>
              <a:rPr sz="1000" spc="-15" dirty="0">
                <a:cs typeface="Arial"/>
              </a:rPr>
              <a:t>in </a:t>
            </a:r>
            <a:r>
              <a:rPr sz="1000" spc="-25" dirty="0">
                <a:cs typeface="Arial"/>
              </a:rPr>
              <a:t>more </a:t>
            </a:r>
            <a:r>
              <a:rPr sz="1000" spc="-20" dirty="0">
                <a:cs typeface="Arial"/>
              </a:rPr>
              <a:t>detail  </a:t>
            </a:r>
            <a:r>
              <a:rPr sz="1000" spc="-15" dirty="0">
                <a:cs typeface="Arial"/>
              </a:rPr>
              <a:t>in </a:t>
            </a:r>
            <a:r>
              <a:rPr sz="1000" spc="-35" dirty="0">
                <a:cs typeface="Arial"/>
              </a:rPr>
              <a:t>Christian </a:t>
            </a:r>
            <a:r>
              <a:rPr sz="1000" spc="-40" dirty="0">
                <a:cs typeface="Arial"/>
              </a:rPr>
              <a:t>and Islamic</a:t>
            </a:r>
            <a:r>
              <a:rPr sz="1000" spc="-65" dirty="0">
                <a:cs typeface="Arial"/>
              </a:rPr>
              <a:t> </a:t>
            </a:r>
            <a:r>
              <a:rPr sz="1000" spc="-30" dirty="0">
                <a:cs typeface="Arial"/>
              </a:rPr>
              <a:t>medicine).</a:t>
            </a:r>
            <a:endParaRPr sz="1000" dirty="0">
              <a:cs typeface="Arial"/>
            </a:endParaRPr>
          </a:p>
          <a:p>
            <a:pPr marL="26479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35" dirty="0">
                <a:cs typeface="Arial"/>
              </a:rPr>
              <a:t>Doctors </a:t>
            </a:r>
            <a:r>
              <a:rPr sz="1000" spc="-55" dirty="0">
                <a:cs typeface="Arial"/>
              </a:rPr>
              <a:t>such </a:t>
            </a:r>
            <a:r>
              <a:rPr sz="1000" spc="-75" dirty="0">
                <a:cs typeface="Arial"/>
              </a:rPr>
              <a:t>as </a:t>
            </a:r>
            <a:r>
              <a:rPr sz="1000" spc="-65" dirty="0">
                <a:cs typeface="Arial"/>
              </a:rPr>
              <a:t>Guy </a:t>
            </a:r>
            <a:r>
              <a:rPr sz="1000" spc="-40" dirty="0">
                <a:cs typeface="Arial"/>
              </a:rPr>
              <a:t>de </a:t>
            </a:r>
            <a:r>
              <a:rPr sz="1000" spc="-50" dirty="0">
                <a:cs typeface="Arial"/>
              </a:rPr>
              <a:t>Chauliac </a:t>
            </a:r>
            <a:r>
              <a:rPr sz="1000" spc="-40" dirty="0">
                <a:cs typeface="Arial"/>
              </a:rPr>
              <a:t>and </a:t>
            </a:r>
            <a:r>
              <a:rPr sz="1000" spc="-10" dirty="0">
                <a:cs typeface="Arial"/>
              </a:rPr>
              <a:t>Alderotti </a:t>
            </a:r>
            <a:r>
              <a:rPr sz="1000" spc="-45" dirty="0">
                <a:cs typeface="Arial"/>
              </a:rPr>
              <a:t>emphasised </a:t>
            </a:r>
            <a:r>
              <a:rPr sz="1000" spc="-15" dirty="0">
                <a:cs typeface="Arial"/>
              </a:rPr>
              <a:t>the </a:t>
            </a:r>
            <a:r>
              <a:rPr sz="1000" spc="-40" dirty="0">
                <a:cs typeface="Arial"/>
              </a:rPr>
              <a:t>need </a:t>
            </a:r>
            <a:r>
              <a:rPr sz="1000" dirty="0">
                <a:cs typeface="Arial"/>
              </a:rPr>
              <a:t>for </a:t>
            </a:r>
            <a:r>
              <a:rPr sz="1000" spc="-45" dirty="0">
                <a:cs typeface="Arial"/>
              </a:rPr>
              <a:t>exercise </a:t>
            </a:r>
            <a:r>
              <a:rPr sz="1000" spc="-40" dirty="0">
                <a:cs typeface="Arial"/>
              </a:rPr>
              <a:t>and </a:t>
            </a:r>
            <a:r>
              <a:rPr sz="1000" spc="-60" dirty="0">
                <a:cs typeface="Arial"/>
              </a:rPr>
              <a:t>a </a:t>
            </a:r>
            <a:r>
              <a:rPr sz="1000" spc="-35" dirty="0">
                <a:cs typeface="Arial"/>
              </a:rPr>
              <a:t>good</a:t>
            </a:r>
            <a:r>
              <a:rPr sz="1000" spc="-40" dirty="0">
                <a:cs typeface="Arial"/>
              </a:rPr>
              <a:t> </a:t>
            </a:r>
            <a:r>
              <a:rPr sz="1000" spc="-15" dirty="0">
                <a:cs typeface="Arial"/>
              </a:rPr>
              <a:t>diet.</a:t>
            </a:r>
            <a:endParaRPr sz="1000" dirty="0">
              <a:cs typeface="Arial"/>
            </a:endParaRPr>
          </a:p>
          <a:p>
            <a:pPr marL="264795" indent="-172085">
              <a:lnSpc>
                <a:spcPct val="100000"/>
              </a:lnSpc>
              <a:buChar char="•"/>
              <a:tabLst>
                <a:tab pos="264795" algn="l"/>
                <a:tab pos="265430" algn="l"/>
              </a:tabLst>
            </a:pPr>
            <a:r>
              <a:rPr sz="1000" spc="-35" dirty="0">
                <a:cs typeface="Arial"/>
              </a:rPr>
              <a:t>Eventually, </a:t>
            </a:r>
            <a:r>
              <a:rPr sz="1000" spc="-15" dirty="0">
                <a:cs typeface="Arial"/>
              </a:rPr>
              <a:t>the </a:t>
            </a:r>
            <a:r>
              <a:rPr sz="1000" spc="-45" dirty="0">
                <a:cs typeface="Arial"/>
              </a:rPr>
              <a:t>increase </a:t>
            </a:r>
            <a:r>
              <a:rPr sz="1000" spc="-15" dirty="0">
                <a:cs typeface="Arial"/>
              </a:rPr>
              <a:t>in </a:t>
            </a:r>
            <a:r>
              <a:rPr sz="1000" spc="-20" dirty="0">
                <a:cs typeface="Arial"/>
              </a:rPr>
              <a:t>trade </a:t>
            </a:r>
            <a:r>
              <a:rPr sz="1000" spc="-45" dirty="0">
                <a:cs typeface="Arial"/>
              </a:rPr>
              <a:t>also </a:t>
            </a:r>
            <a:r>
              <a:rPr sz="1000" spc="-20" dirty="0">
                <a:cs typeface="Arial"/>
              </a:rPr>
              <a:t>introduced </a:t>
            </a:r>
            <a:r>
              <a:rPr sz="1000" spc="-60" dirty="0">
                <a:cs typeface="Arial"/>
              </a:rPr>
              <a:t>diseases </a:t>
            </a:r>
            <a:r>
              <a:rPr sz="1000" spc="-55" dirty="0">
                <a:cs typeface="Arial"/>
              </a:rPr>
              <a:t>such </a:t>
            </a:r>
            <a:r>
              <a:rPr sz="1000" spc="-75" dirty="0">
                <a:cs typeface="Arial"/>
              </a:rPr>
              <a:t>as </a:t>
            </a:r>
            <a:r>
              <a:rPr sz="1000" spc="-15" dirty="0">
                <a:cs typeface="Arial"/>
              </a:rPr>
              <a:t>the </a:t>
            </a:r>
            <a:r>
              <a:rPr sz="1000" spc="-30" dirty="0">
                <a:cs typeface="Arial"/>
              </a:rPr>
              <a:t>bubonic </a:t>
            </a:r>
            <a:r>
              <a:rPr sz="1000" spc="-40" dirty="0">
                <a:cs typeface="Arial"/>
              </a:rPr>
              <a:t>plague</a:t>
            </a:r>
            <a:r>
              <a:rPr sz="1000" spc="-15" dirty="0">
                <a:cs typeface="Arial"/>
              </a:rPr>
              <a:t> </a:t>
            </a:r>
            <a:r>
              <a:rPr sz="1000" spc="-35" dirty="0">
                <a:cs typeface="Arial"/>
              </a:rPr>
              <a:t>(1348).</a:t>
            </a:r>
            <a:endParaRPr sz="1000" dirty="0">
              <a:cs typeface="Arial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CF5E4C5A-7899-1FDC-069C-7E06072B78D1}"/>
              </a:ext>
            </a:extLst>
          </p:cNvPr>
          <p:cNvSpPr txBox="1"/>
          <p:nvPr/>
        </p:nvSpPr>
        <p:spPr>
          <a:xfrm>
            <a:off x="97090" y="3731094"/>
            <a:ext cx="6151245" cy="1271502"/>
          </a:xfrm>
          <a:prstGeom prst="rect">
            <a:avLst/>
          </a:prstGeom>
          <a:ln w="9144">
            <a:noFill/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000" b="1" spc="-30" dirty="0">
                <a:uFill>
                  <a:solidFill>
                    <a:srgbClr val="000000"/>
                  </a:solidFill>
                </a:uFill>
                <a:cs typeface="Arial"/>
              </a:rPr>
              <a:t>What </a:t>
            </a:r>
            <a:r>
              <a:rPr sz="1000" b="1" spc="-75" dirty="0">
                <a:uFill>
                  <a:solidFill>
                    <a:srgbClr val="000000"/>
                  </a:solidFill>
                </a:uFill>
                <a:cs typeface="Arial"/>
              </a:rPr>
              <a:t>diagnosis </a:t>
            </a:r>
            <a:r>
              <a:rPr sz="1000" b="1" spc="-55" dirty="0">
                <a:uFill>
                  <a:solidFill>
                    <a:srgbClr val="000000"/>
                  </a:solidFill>
                </a:uFill>
                <a:cs typeface="Arial"/>
              </a:rPr>
              <a:t>and </a:t>
            </a:r>
            <a:r>
              <a:rPr sz="1000" b="1" spc="-40" dirty="0">
                <a:uFill>
                  <a:solidFill>
                    <a:srgbClr val="000000"/>
                  </a:solidFill>
                </a:uFill>
                <a:cs typeface="Arial"/>
              </a:rPr>
              <a:t>treatments </a:t>
            </a:r>
            <a:r>
              <a:rPr sz="1000" b="1" spc="-35" dirty="0">
                <a:uFill>
                  <a:solidFill>
                    <a:srgbClr val="000000"/>
                  </a:solidFill>
                </a:uFill>
                <a:cs typeface="Arial"/>
              </a:rPr>
              <a:t>were</a:t>
            </a:r>
            <a:r>
              <a:rPr sz="1000" b="1" spc="-125" dirty="0"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1000" b="1" spc="-55" dirty="0">
                <a:uFill>
                  <a:solidFill>
                    <a:srgbClr val="000000"/>
                  </a:solidFill>
                </a:uFill>
                <a:cs typeface="Arial"/>
              </a:rPr>
              <a:t>available?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cs typeface="Times New Roman"/>
            </a:endParaRPr>
          </a:p>
          <a:p>
            <a:pPr marL="263525" indent="-172085">
              <a:lnSpc>
                <a:spcPct val="100000"/>
              </a:lnSpc>
              <a:spcBef>
                <a:spcPts val="5"/>
              </a:spcBef>
              <a:buChar char="•"/>
              <a:tabLst>
                <a:tab pos="263525" algn="l"/>
                <a:tab pos="264160" algn="l"/>
              </a:tabLst>
            </a:pPr>
            <a:r>
              <a:rPr sz="1000" spc="-35" dirty="0">
                <a:cs typeface="Arial"/>
              </a:rPr>
              <a:t>Doctors </a:t>
            </a:r>
            <a:r>
              <a:rPr sz="1000" spc="-20" dirty="0">
                <a:cs typeface="Arial"/>
              </a:rPr>
              <a:t>would </a:t>
            </a:r>
            <a:r>
              <a:rPr sz="1000" spc="-60" dirty="0">
                <a:cs typeface="Arial"/>
              </a:rPr>
              <a:t>use </a:t>
            </a:r>
            <a:r>
              <a:rPr sz="1000" b="1" spc="-45" dirty="0">
                <a:cs typeface="Arial"/>
              </a:rPr>
              <a:t>urine </a:t>
            </a:r>
            <a:r>
              <a:rPr sz="1000" b="1" spc="-65" dirty="0">
                <a:cs typeface="Arial"/>
              </a:rPr>
              <a:t>charts </a:t>
            </a:r>
            <a:r>
              <a:rPr sz="1000" spc="5" dirty="0">
                <a:cs typeface="Arial"/>
              </a:rPr>
              <a:t>to</a:t>
            </a:r>
            <a:r>
              <a:rPr sz="1000" spc="-175" dirty="0">
                <a:cs typeface="Arial"/>
              </a:rPr>
              <a:t> </a:t>
            </a:r>
            <a:r>
              <a:rPr sz="1000" spc="-45" dirty="0">
                <a:cs typeface="Arial"/>
              </a:rPr>
              <a:t>diagnose </a:t>
            </a:r>
            <a:r>
              <a:rPr sz="1000" spc="-25" dirty="0">
                <a:cs typeface="Arial"/>
              </a:rPr>
              <a:t>patients, they </a:t>
            </a:r>
            <a:r>
              <a:rPr sz="1000" spc="-15" dirty="0">
                <a:cs typeface="Arial"/>
              </a:rPr>
              <a:t>test the </a:t>
            </a:r>
            <a:r>
              <a:rPr sz="1000" spc="-25" dirty="0">
                <a:cs typeface="Arial"/>
              </a:rPr>
              <a:t>colour, </a:t>
            </a:r>
            <a:r>
              <a:rPr sz="1000" spc="-35" dirty="0">
                <a:cs typeface="Arial"/>
              </a:rPr>
              <a:t>smell </a:t>
            </a:r>
            <a:r>
              <a:rPr sz="1000" spc="-40" dirty="0">
                <a:cs typeface="Arial"/>
              </a:rPr>
              <a:t>and </a:t>
            </a:r>
            <a:r>
              <a:rPr sz="1000" spc="-45" dirty="0">
                <a:cs typeface="Arial"/>
              </a:rPr>
              <a:t>even </a:t>
            </a:r>
            <a:r>
              <a:rPr sz="1000" spc="-25" dirty="0">
                <a:cs typeface="Arial"/>
              </a:rPr>
              <a:t>taste </a:t>
            </a:r>
            <a:r>
              <a:rPr sz="1000" spc="-15" dirty="0">
                <a:cs typeface="Arial"/>
              </a:rPr>
              <a:t>the </a:t>
            </a:r>
            <a:r>
              <a:rPr sz="1000" spc="-25" dirty="0">
                <a:cs typeface="Arial"/>
              </a:rPr>
              <a:t>urine.</a:t>
            </a:r>
            <a:endParaRPr sz="1000" dirty="0">
              <a:cs typeface="Arial"/>
            </a:endParaRPr>
          </a:p>
          <a:p>
            <a:pPr marL="263525" indent="-172085">
              <a:lnSpc>
                <a:spcPct val="100000"/>
              </a:lnSpc>
              <a:buChar char="•"/>
              <a:tabLst>
                <a:tab pos="263525" algn="l"/>
                <a:tab pos="264160" algn="l"/>
              </a:tabLst>
            </a:pPr>
            <a:r>
              <a:rPr sz="1000" spc="-55" dirty="0">
                <a:cs typeface="Arial"/>
              </a:rPr>
              <a:t>They </a:t>
            </a:r>
            <a:r>
              <a:rPr sz="1000" spc="-10" dirty="0">
                <a:cs typeface="Arial"/>
              </a:rPr>
              <a:t>still </a:t>
            </a:r>
            <a:r>
              <a:rPr sz="1000" spc="-35" dirty="0">
                <a:cs typeface="Arial"/>
              </a:rPr>
              <a:t>believed </a:t>
            </a:r>
            <a:r>
              <a:rPr sz="1000" spc="-15" dirty="0">
                <a:cs typeface="Arial"/>
              </a:rPr>
              <a:t>in the </a:t>
            </a:r>
            <a:r>
              <a:rPr sz="1000" spc="-20" dirty="0">
                <a:cs typeface="Arial"/>
              </a:rPr>
              <a:t>theory </a:t>
            </a:r>
            <a:r>
              <a:rPr sz="1000" spc="-5" dirty="0">
                <a:cs typeface="Arial"/>
              </a:rPr>
              <a:t>of </a:t>
            </a:r>
            <a:r>
              <a:rPr sz="1000" spc="-35" dirty="0">
                <a:cs typeface="Arial"/>
              </a:rPr>
              <a:t>opposites </a:t>
            </a:r>
            <a:r>
              <a:rPr sz="1000" spc="-60" dirty="0">
                <a:cs typeface="Arial"/>
              </a:rPr>
              <a:t>(</a:t>
            </a:r>
            <a:r>
              <a:rPr sz="1000" b="1" spc="-60" dirty="0">
                <a:cs typeface="Arial"/>
              </a:rPr>
              <a:t>Four Humours</a:t>
            </a:r>
            <a:r>
              <a:rPr sz="1000" spc="-60" dirty="0">
                <a:cs typeface="Arial"/>
              </a:rPr>
              <a:t>) </a:t>
            </a:r>
            <a:r>
              <a:rPr sz="1000" spc="-40" dirty="0">
                <a:cs typeface="Arial"/>
              </a:rPr>
              <a:t>and </a:t>
            </a:r>
            <a:r>
              <a:rPr sz="1000" spc="-60" dirty="0">
                <a:cs typeface="Arial"/>
              </a:rPr>
              <a:t>so </a:t>
            </a:r>
            <a:r>
              <a:rPr sz="1000" spc="-20" dirty="0">
                <a:cs typeface="Arial"/>
              </a:rPr>
              <a:t>would </a:t>
            </a:r>
            <a:r>
              <a:rPr sz="1000" spc="-60" dirty="0">
                <a:cs typeface="Arial"/>
              </a:rPr>
              <a:t>use </a:t>
            </a:r>
            <a:r>
              <a:rPr sz="1000" spc="-30" dirty="0">
                <a:cs typeface="Arial"/>
              </a:rPr>
              <a:t>methods </a:t>
            </a:r>
            <a:r>
              <a:rPr sz="1000" spc="-55" dirty="0">
                <a:cs typeface="Arial"/>
              </a:rPr>
              <a:t>such </a:t>
            </a:r>
            <a:r>
              <a:rPr sz="1000" spc="-75" dirty="0">
                <a:cs typeface="Arial"/>
              </a:rPr>
              <a:t>as </a:t>
            </a:r>
            <a:r>
              <a:rPr sz="1000" spc="-35" dirty="0">
                <a:cs typeface="Arial"/>
              </a:rPr>
              <a:t>bleeding </a:t>
            </a:r>
            <a:r>
              <a:rPr sz="1000" spc="5" dirty="0">
                <a:cs typeface="Arial"/>
              </a:rPr>
              <a:t>to </a:t>
            </a:r>
            <a:r>
              <a:rPr sz="1000" spc="-45" dirty="0">
                <a:cs typeface="Arial"/>
              </a:rPr>
              <a:t>balance </a:t>
            </a:r>
            <a:r>
              <a:rPr sz="1000" spc="-15" dirty="0">
                <a:cs typeface="Arial"/>
              </a:rPr>
              <a:t>the</a:t>
            </a:r>
            <a:r>
              <a:rPr sz="1000" spc="-55" dirty="0">
                <a:cs typeface="Arial"/>
              </a:rPr>
              <a:t> </a:t>
            </a:r>
            <a:r>
              <a:rPr sz="1000" spc="-35" dirty="0">
                <a:cs typeface="Arial"/>
              </a:rPr>
              <a:t>humours.</a:t>
            </a:r>
            <a:endParaRPr sz="1000" dirty="0">
              <a:cs typeface="Arial"/>
            </a:endParaRPr>
          </a:p>
          <a:p>
            <a:pPr marL="263525" indent="-172085">
              <a:lnSpc>
                <a:spcPct val="100000"/>
              </a:lnSpc>
              <a:buChar char="•"/>
              <a:tabLst>
                <a:tab pos="263525" algn="l"/>
                <a:tab pos="264160" algn="l"/>
              </a:tabLst>
            </a:pPr>
            <a:r>
              <a:rPr sz="1000" spc="-45" dirty="0">
                <a:cs typeface="Arial"/>
              </a:rPr>
              <a:t>There </a:t>
            </a:r>
            <a:r>
              <a:rPr sz="1000" spc="-50" dirty="0">
                <a:cs typeface="Arial"/>
              </a:rPr>
              <a:t>was</a:t>
            </a:r>
            <a:r>
              <a:rPr sz="1000" spc="-45" dirty="0">
                <a:cs typeface="Arial"/>
              </a:rPr>
              <a:t> </a:t>
            </a:r>
            <a:r>
              <a:rPr sz="1000" spc="-60" dirty="0">
                <a:cs typeface="Arial"/>
              </a:rPr>
              <a:t>a</a:t>
            </a:r>
            <a:r>
              <a:rPr sz="1000" spc="-40" dirty="0">
                <a:cs typeface="Arial"/>
              </a:rPr>
              <a:t> </a:t>
            </a:r>
            <a:r>
              <a:rPr sz="1000" spc="-45" dirty="0">
                <a:cs typeface="Arial"/>
              </a:rPr>
              <a:t>huge </a:t>
            </a:r>
            <a:r>
              <a:rPr sz="1000" spc="-30" dirty="0">
                <a:cs typeface="Arial"/>
              </a:rPr>
              <a:t>selection</a:t>
            </a:r>
            <a:r>
              <a:rPr sz="1000" spc="-20" dirty="0">
                <a:cs typeface="Arial"/>
              </a:rPr>
              <a:t> </a:t>
            </a:r>
            <a:r>
              <a:rPr sz="1000" spc="-5" dirty="0">
                <a:cs typeface="Arial"/>
              </a:rPr>
              <a:t>of</a:t>
            </a:r>
            <a:r>
              <a:rPr sz="1000" spc="-35" dirty="0">
                <a:cs typeface="Arial"/>
              </a:rPr>
              <a:t> </a:t>
            </a:r>
            <a:r>
              <a:rPr sz="1000" b="1" spc="-45" dirty="0">
                <a:cs typeface="Arial"/>
              </a:rPr>
              <a:t>herbal</a:t>
            </a:r>
            <a:r>
              <a:rPr sz="1000" b="1" spc="-70" dirty="0">
                <a:cs typeface="Arial"/>
              </a:rPr>
              <a:t> </a:t>
            </a:r>
            <a:r>
              <a:rPr sz="1000" b="1" spc="-50" dirty="0">
                <a:cs typeface="Arial"/>
              </a:rPr>
              <a:t>remedies</a:t>
            </a:r>
            <a:r>
              <a:rPr sz="1000" spc="-50" dirty="0">
                <a:cs typeface="Arial"/>
              </a:rPr>
              <a:t>.</a:t>
            </a:r>
            <a:r>
              <a:rPr sz="1000" spc="-80" dirty="0">
                <a:cs typeface="Arial"/>
              </a:rPr>
              <a:t> </a:t>
            </a:r>
            <a:r>
              <a:rPr sz="1000" spc="-30" dirty="0">
                <a:cs typeface="Arial"/>
              </a:rPr>
              <a:t>Many</a:t>
            </a:r>
            <a:r>
              <a:rPr sz="1000" spc="-35" dirty="0">
                <a:cs typeface="Arial"/>
              </a:rPr>
              <a:t> </a:t>
            </a:r>
            <a:r>
              <a:rPr sz="1000" spc="-5" dirty="0">
                <a:cs typeface="Arial"/>
              </a:rPr>
              <a:t>of</a:t>
            </a:r>
            <a:r>
              <a:rPr sz="1000" spc="-35" dirty="0">
                <a:cs typeface="Arial"/>
              </a:rPr>
              <a:t> </a:t>
            </a:r>
            <a:r>
              <a:rPr sz="1000" spc="-40" dirty="0">
                <a:cs typeface="Arial"/>
              </a:rPr>
              <a:t>these</a:t>
            </a:r>
            <a:r>
              <a:rPr sz="1000" spc="-50" dirty="0">
                <a:cs typeface="Arial"/>
              </a:rPr>
              <a:t> </a:t>
            </a:r>
            <a:r>
              <a:rPr sz="1000" spc="-45" dirty="0">
                <a:cs typeface="Arial"/>
              </a:rPr>
              <a:t>have</a:t>
            </a:r>
            <a:r>
              <a:rPr sz="1000" spc="-30" dirty="0">
                <a:cs typeface="Arial"/>
              </a:rPr>
              <a:t> </a:t>
            </a:r>
            <a:r>
              <a:rPr sz="1000" spc="-40" dirty="0">
                <a:cs typeface="Arial"/>
              </a:rPr>
              <a:t>been</a:t>
            </a:r>
            <a:r>
              <a:rPr sz="1000" spc="-35" dirty="0">
                <a:cs typeface="Arial"/>
              </a:rPr>
              <a:t> </a:t>
            </a:r>
            <a:r>
              <a:rPr sz="1000" spc="-30" dirty="0">
                <a:cs typeface="Arial"/>
              </a:rPr>
              <a:t>proven </a:t>
            </a:r>
            <a:r>
              <a:rPr sz="1000" spc="5" dirty="0">
                <a:cs typeface="Arial"/>
              </a:rPr>
              <a:t>to</a:t>
            </a:r>
            <a:r>
              <a:rPr sz="1000" spc="-45" dirty="0">
                <a:cs typeface="Arial"/>
              </a:rPr>
              <a:t> </a:t>
            </a:r>
            <a:r>
              <a:rPr sz="1000" spc="-15" dirty="0">
                <a:cs typeface="Arial"/>
              </a:rPr>
              <a:t>work</a:t>
            </a:r>
            <a:r>
              <a:rPr sz="1000" spc="-45" dirty="0">
                <a:cs typeface="Arial"/>
              </a:rPr>
              <a:t> </a:t>
            </a:r>
            <a:r>
              <a:rPr sz="1000" spc="-40" dirty="0">
                <a:cs typeface="Arial"/>
              </a:rPr>
              <a:t>e.g.</a:t>
            </a:r>
            <a:r>
              <a:rPr sz="1000" spc="-55" dirty="0">
                <a:cs typeface="Arial"/>
              </a:rPr>
              <a:t> </a:t>
            </a:r>
            <a:r>
              <a:rPr sz="1000" spc="-25" dirty="0">
                <a:cs typeface="Arial"/>
              </a:rPr>
              <a:t>onion </a:t>
            </a:r>
            <a:r>
              <a:rPr sz="1000" spc="-40" dirty="0">
                <a:cs typeface="Arial"/>
              </a:rPr>
              <a:t>and</a:t>
            </a:r>
            <a:r>
              <a:rPr sz="1000" spc="-45" dirty="0">
                <a:cs typeface="Arial"/>
              </a:rPr>
              <a:t> </a:t>
            </a:r>
            <a:r>
              <a:rPr sz="1000" spc="-30" dirty="0">
                <a:cs typeface="Arial"/>
              </a:rPr>
              <a:t>garlic</a:t>
            </a:r>
            <a:r>
              <a:rPr sz="1000" spc="-35" dirty="0">
                <a:cs typeface="Arial"/>
              </a:rPr>
              <a:t> </a:t>
            </a:r>
            <a:r>
              <a:rPr sz="1000" spc="-10" dirty="0">
                <a:cs typeface="Arial"/>
              </a:rPr>
              <a:t>kill</a:t>
            </a:r>
            <a:r>
              <a:rPr sz="1000" spc="-20" dirty="0">
                <a:cs typeface="Arial"/>
              </a:rPr>
              <a:t> </a:t>
            </a:r>
            <a:r>
              <a:rPr sz="1000" spc="-30" dirty="0">
                <a:cs typeface="Arial"/>
              </a:rPr>
              <a:t>bacteria.</a:t>
            </a:r>
            <a:endParaRPr sz="1000" dirty="0">
              <a:cs typeface="Arial"/>
            </a:endParaRPr>
          </a:p>
          <a:p>
            <a:pPr marL="263525" marR="263525" indent="-172085">
              <a:lnSpc>
                <a:spcPct val="100000"/>
              </a:lnSpc>
              <a:buChar char="•"/>
              <a:tabLst>
                <a:tab pos="263525" algn="l"/>
                <a:tab pos="264160" algn="l"/>
              </a:tabLst>
            </a:pPr>
            <a:r>
              <a:rPr sz="1000" spc="-45" dirty="0">
                <a:cs typeface="Arial"/>
              </a:rPr>
              <a:t>There </a:t>
            </a:r>
            <a:r>
              <a:rPr sz="1000" spc="-25" dirty="0">
                <a:cs typeface="Arial"/>
              </a:rPr>
              <a:t>were </a:t>
            </a:r>
            <a:r>
              <a:rPr sz="1000" spc="-45" dirty="0">
                <a:cs typeface="Arial"/>
              </a:rPr>
              <a:t>also </a:t>
            </a:r>
            <a:r>
              <a:rPr sz="1000" b="1" spc="-50" dirty="0">
                <a:cs typeface="Arial"/>
              </a:rPr>
              <a:t>supernatural </a:t>
            </a:r>
            <a:r>
              <a:rPr sz="1000" b="1" spc="-40" dirty="0">
                <a:cs typeface="Arial"/>
              </a:rPr>
              <a:t>treatments </a:t>
            </a:r>
            <a:r>
              <a:rPr sz="1000" spc="-35" dirty="0">
                <a:cs typeface="Arial"/>
              </a:rPr>
              <a:t>available, </a:t>
            </a:r>
            <a:r>
              <a:rPr sz="1000" spc="-55" dirty="0">
                <a:cs typeface="Arial"/>
              </a:rPr>
              <a:t>such </a:t>
            </a:r>
            <a:r>
              <a:rPr sz="1000" spc="-75" dirty="0">
                <a:cs typeface="Arial"/>
              </a:rPr>
              <a:t>as </a:t>
            </a:r>
            <a:r>
              <a:rPr sz="1000" spc="-45" dirty="0">
                <a:cs typeface="Arial"/>
              </a:rPr>
              <a:t>charms </a:t>
            </a:r>
            <a:r>
              <a:rPr sz="1000" spc="-40" dirty="0">
                <a:cs typeface="Arial"/>
              </a:rPr>
              <a:t>and </a:t>
            </a:r>
            <a:r>
              <a:rPr sz="1000" spc="-60" dirty="0">
                <a:cs typeface="Arial"/>
              </a:rPr>
              <a:t>The </a:t>
            </a:r>
            <a:r>
              <a:rPr sz="1000" spc="-50" dirty="0">
                <a:cs typeface="Arial"/>
              </a:rPr>
              <a:t>King’s Touch </a:t>
            </a:r>
            <a:r>
              <a:rPr sz="1000" spc="-30" dirty="0">
                <a:cs typeface="Arial"/>
              </a:rPr>
              <a:t>(when </a:t>
            </a:r>
            <a:r>
              <a:rPr sz="1000" spc="-15" dirty="0">
                <a:cs typeface="Arial"/>
              </a:rPr>
              <a:t>the </a:t>
            </a:r>
            <a:r>
              <a:rPr sz="1000" spc="-35" dirty="0">
                <a:cs typeface="Arial"/>
              </a:rPr>
              <a:t>king </a:t>
            </a:r>
            <a:r>
              <a:rPr sz="1000" spc="-20" dirty="0">
                <a:cs typeface="Arial"/>
              </a:rPr>
              <a:t>would </a:t>
            </a:r>
            <a:r>
              <a:rPr sz="1000" spc="-25" dirty="0">
                <a:cs typeface="Arial"/>
              </a:rPr>
              <a:t>touch </a:t>
            </a:r>
            <a:r>
              <a:rPr sz="1000" spc="-60" dirty="0">
                <a:cs typeface="Arial"/>
              </a:rPr>
              <a:t>a </a:t>
            </a:r>
            <a:r>
              <a:rPr sz="1000" spc="-40" dirty="0">
                <a:cs typeface="Arial"/>
              </a:rPr>
              <a:t>person </a:t>
            </a:r>
            <a:r>
              <a:rPr sz="1000" spc="-5" dirty="0">
                <a:cs typeface="Arial"/>
              </a:rPr>
              <a:t>that </a:t>
            </a:r>
            <a:r>
              <a:rPr sz="1000" spc="-50" dirty="0">
                <a:cs typeface="Arial"/>
              </a:rPr>
              <a:t>was  </a:t>
            </a:r>
            <a:r>
              <a:rPr sz="1000" spc="-25" dirty="0">
                <a:cs typeface="Arial"/>
              </a:rPr>
              <a:t>suffering </a:t>
            </a:r>
            <a:r>
              <a:rPr sz="1000" dirty="0">
                <a:cs typeface="Arial"/>
              </a:rPr>
              <a:t>with </a:t>
            </a:r>
            <a:r>
              <a:rPr sz="1000" spc="-15" dirty="0">
                <a:cs typeface="Arial"/>
              </a:rPr>
              <a:t>the </a:t>
            </a:r>
            <a:r>
              <a:rPr sz="1000" spc="-55" dirty="0">
                <a:cs typeface="Arial"/>
              </a:rPr>
              <a:t>disease </a:t>
            </a:r>
            <a:r>
              <a:rPr sz="1000" spc="-35" dirty="0">
                <a:cs typeface="Arial"/>
              </a:rPr>
              <a:t>scrofula </a:t>
            </a:r>
            <a:r>
              <a:rPr sz="1000" spc="5" dirty="0">
                <a:cs typeface="Arial"/>
              </a:rPr>
              <a:t>to </a:t>
            </a:r>
            <a:r>
              <a:rPr sz="1000" spc="-35" dirty="0">
                <a:cs typeface="Arial"/>
              </a:rPr>
              <a:t>cure</a:t>
            </a:r>
            <a:r>
              <a:rPr sz="1000" spc="-125" dirty="0">
                <a:cs typeface="Arial"/>
              </a:rPr>
              <a:t> </a:t>
            </a:r>
            <a:r>
              <a:rPr sz="1000" spc="-20" dirty="0">
                <a:cs typeface="Arial"/>
              </a:rPr>
              <a:t>them).</a:t>
            </a:r>
            <a:endParaRPr sz="1000" dirty="0">
              <a:cs typeface="Arial"/>
            </a:endParaRPr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3B8C1757-9DF3-A2F3-EBA3-7C850AFD5C82}"/>
              </a:ext>
            </a:extLst>
          </p:cNvPr>
          <p:cNvSpPr txBox="1"/>
          <p:nvPr/>
        </p:nvSpPr>
        <p:spPr>
          <a:xfrm>
            <a:off x="92964" y="5030649"/>
            <a:ext cx="9206865" cy="1733167"/>
          </a:xfrm>
          <a:prstGeom prst="rect">
            <a:avLst/>
          </a:prstGeom>
          <a:ln w="9144">
            <a:noFill/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000" b="1" spc="-40" dirty="0">
                <a:uFill>
                  <a:solidFill>
                    <a:srgbClr val="000000"/>
                  </a:solidFill>
                </a:uFill>
                <a:cs typeface="Arial"/>
              </a:rPr>
              <a:t>Where </a:t>
            </a:r>
            <a:r>
              <a:rPr sz="1000" b="1" spc="-70" dirty="0">
                <a:uFill>
                  <a:solidFill>
                    <a:srgbClr val="000000"/>
                  </a:solidFill>
                </a:uFill>
                <a:cs typeface="Arial"/>
              </a:rPr>
              <a:t>was Public </a:t>
            </a:r>
            <a:r>
              <a:rPr sz="1000" b="1" spc="-45" dirty="0">
                <a:uFill>
                  <a:solidFill>
                    <a:srgbClr val="000000"/>
                  </a:solidFill>
                </a:uFill>
                <a:cs typeface="Arial"/>
              </a:rPr>
              <a:t>Health </a:t>
            </a:r>
            <a:r>
              <a:rPr sz="1000" b="1" spc="-25" dirty="0">
                <a:uFill>
                  <a:solidFill>
                    <a:srgbClr val="000000"/>
                  </a:solidFill>
                </a:uFill>
                <a:cs typeface="Arial"/>
              </a:rPr>
              <a:t>better </a:t>
            </a:r>
            <a:r>
              <a:rPr sz="1000" b="1" spc="-50" dirty="0">
                <a:uFill>
                  <a:solidFill>
                    <a:srgbClr val="000000"/>
                  </a:solidFill>
                </a:uFill>
                <a:cs typeface="Arial"/>
              </a:rPr>
              <a:t>in </a:t>
            </a:r>
            <a:r>
              <a:rPr sz="1000" b="1" spc="-30" dirty="0">
                <a:uFill>
                  <a:solidFill>
                    <a:srgbClr val="000000"/>
                  </a:solidFill>
                </a:uFill>
                <a:cs typeface="Arial"/>
              </a:rPr>
              <a:t>the </a:t>
            </a:r>
            <a:r>
              <a:rPr sz="1000" b="1" spc="-35" dirty="0">
                <a:uFill>
                  <a:solidFill>
                    <a:srgbClr val="000000"/>
                  </a:solidFill>
                </a:uFill>
                <a:cs typeface="Arial"/>
              </a:rPr>
              <a:t>Medieval</a:t>
            </a:r>
            <a:r>
              <a:rPr sz="1000" b="1" spc="-155" dirty="0"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1000" b="1" spc="-60" dirty="0">
                <a:uFill>
                  <a:solidFill>
                    <a:srgbClr val="000000"/>
                  </a:solidFill>
                </a:uFill>
                <a:cs typeface="Arial"/>
              </a:rPr>
              <a:t>period?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cs typeface="Times New Roman"/>
            </a:endParaRPr>
          </a:p>
          <a:p>
            <a:pPr marL="163830" indent="-73025">
              <a:lnSpc>
                <a:spcPct val="100000"/>
              </a:lnSpc>
              <a:buChar char="•"/>
              <a:tabLst>
                <a:tab pos="164465" algn="l"/>
              </a:tabLst>
            </a:pPr>
            <a:r>
              <a:rPr sz="1000" spc="-30" dirty="0">
                <a:cs typeface="Arial"/>
              </a:rPr>
              <a:t>Monasteries</a:t>
            </a:r>
            <a:r>
              <a:rPr sz="1000" spc="-20" dirty="0">
                <a:cs typeface="Arial"/>
              </a:rPr>
              <a:t> </a:t>
            </a:r>
            <a:r>
              <a:rPr sz="1000" spc="-40" dirty="0">
                <a:cs typeface="Arial"/>
              </a:rPr>
              <a:t>and</a:t>
            </a:r>
            <a:r>
              <a:rPr sz="1000" spc="-30" dirty="0">
                <a:cs typeface="Arial"/>
              </a:rPr>
              <a:t> </a:t>
            </a:r>
            <a:r>
              <a:rPr sz="1000" spc="-50" dirty="0">
                <a:cs typeface="Arial"/>
              </a:rPr>
              <a:t>abbeys</a:t>
            </a:r>
            <a:r>
              <a:rPr sz="1000" spc="-25" dirty="0">
                <a:cs typeface="Arial"/>
              </a:rPr>
              <a:t> were</a:t>
            </a:r>
            <a:r>
              <a:rPr sz="1000" spc="-40" dirty="0">
                <a:cs typeface="Arial"/>
              </a:rPr>
              <a:t> </a:t>
            </a:r>
            <a:r>
              <a:rPr sz="1000" spc="-10" dirty="0">
                <a:cs typeface="Arial"/>
              </a:rPr>
              <a:t>often</a:t>
            </a:r>
            <a:r>
              <a:rPr sz="1000" spc="-20" dirty="0">
                <a:cs typeface="Arial"/>
              </a:rPr>
              <a:t> </a:t>
            </a:r>
            <a:r>
              <a:rPr sz="1000" spc="-25" dirty="0">
                <a:cs typeface="Arial"/>
              </a:rPr>
              <a:t>situated </a:t>
            </a:r>
            <a:r>
              <a:rPr sz="1000" spc="-15" dirty="0">
                <a:cs typeface="Arial"/>
              </a:rPr>
              <a:t>in</a:t>
            </a:r>
            <a:r>
              <a:rPr sz="1000" spc="-30" dirty="0">
                <a:cs typeface="Arial"/>
              </a:rPr>
              <a:t> isolated</a:t>
            </a:r>
            <a:r>
              <a:rPr sz="1000" spc="-15" dirty="0">
                <a:cs typeface="Arial"/>
              </a:rPr>
              <a:t> </a:t>
            </a:r>
            <a:r>
              <a:rPr sz="1000" spc="-50" dirty="0">
                <a:cs typeface="Arial"/>
              </a:rPr>
              <a:t>places,</a:t>
            </a:r>
            <a:r>
              <a:rPr sz="1000" spc="-30" dirty="0">
                <a:cs typeface="Arial"/>
              </a:rPr>
              <a:t> </a:t>
            </a:r>
            <a:r>
              <a:rPr sz="1000" spc="-35" dirty="0">
                <a:cs typeface="Arial"/>
              </a:rPr>
              <a:t>near </a:t>
            </a:r>
            <a:r>
              <a:rPr sz="1000" spc="5" dirty="0">
                <a:cs typeface="Arial"/>
              </a:rPr>
              <a:t>to</a:t>
            </a:r>
            <a:r>
              <a:rPr sz="1000" spc="-55" dirty="0">
                <a:cs typeface="Arial"/>
              </a:rPr>
              <a:t> </a:t>
            </a:r>
            <a:r>
              <a:rPr sz="1000" spc="-30" dirty="0">
                <a:cs typeface="Arial"/>
              </a:rPr>
              <a:t>rivers.</a:t>
            </a:r>
            <a:r>
              <a:rPr sz="1000" spc="-25" dirty="0">
                <a:cs typeface="Arial"/>
              </a:rPr>
              <a:t> </a:t>
            </a:r>
            <a:r>
              <a:rPr sz="1000" spc="-20" dirty="0">
                <a:cs typeface="Arial"/>
              </a:rPr>
              <a:t>Water</a:t>
            </a:r>
            <a:r>
              <a:rPr sz="1000" spc="-55" dirty="0">
                <a:cs typeface="Arial"/>
              </a:rPr>
              <a:t> </a:t>
            </a:r>
            <a:r>
              <a:rPr sz="1000" spc="-50" dirty="0">
                <a:cs typeface="Arial"/>
              </a:rPr>
              <a:t>was</a:t>
            </a:r>
            <a:r>
              <a:rPr sz="1000" spc="-40" dirty="0">
                <a:cs typeface="Arial"/>
              </a:rPr>
              <a:t> </a:t>
            </a:r>
            <a:r>
              <a:rPr sz="1000" spc="-45" dirty="0">
                <a:cs typeface="Arial"/>
              </a:rPr>
              <a:t>an</a:t>
            </a:r>
            <a:r>
              <a:rPr sz="1000" spc="-35" dirty="0">
                <a:cs typeface="Arial"/>
              </a:rPr>
              <a:t> </a:t>
            </a:r>
            <a:r>
              <a:rPr sz="1000" spc="-10" dirty="0">
                <a:cs typeface="Arial"/>
              </a:rPr>
              <a:t>important</a:t>
            </a:r>
            <a:r>
              <a:rPr sz="1000" spc="-35" dirty="0">
                <a:cs typeface="Arial"/>
              </a:rPr>
              <a:t> </a:t>
            </a:r>
            <a:r>
              <a:rPr sz="1000" spc="-40" dirty="0">
                <a:cs typeface="Arial"/>
              </a:rPr>
              <a:t>resource</a:t>
            </a:r>
            <a:r>
              <a:rPr sz="1000" spc="-30" dirty="0">
                <a:cs typeface="Arial"/>
              </a:rPr>
              <a:t> </a:t>
            </a:r>
            <a:r>
              <a:rPr sz="1000" spc="5" dirty="0">
                <a:cs typeface="Arial"/>
              </a:rPr>
              <a:t>to</a:t>
            </a:r>
            <a:r>
              <a:rPr sz="1000" spc="-40" dirty="0">
                <a:cs typeface="Arial"/>
              </a:rPr>
              <a:t> monks.</a:t>
            </a:r>
            <a:r>
              <a:rPr sz="1000" spc="-50" dirty="0">
                <a:cs typeface="Arial"/>
              </a:rPr>
              <a:t> They</a:t>
            </a:r>
            <a:r>
              <a:rPr sz="1000" spc="-45" dirty="0">
                <a:cs typeface="Arial"/>
              </a:rPr>
              <a:t> </a:t>
            </a:r>
            <a:r>
              <a:rPr sz="1000" spc="-50" dirty="0">
                <a:cs typeface="Arial"/>
              </a:rPr>
              <a:t>used</a:t>
            </a:r>
            <a:r>
              <a:rPr sz="1000" spc="-30" dirty="0">
                <a:cs typeface="Arial"/>
              </a:rPr>
              <a:t> </a:t>
            </a:r>
            <a:r>
              <a:rPr sz="1000" spc="20" dirty="0">
                <a:cs typeface="Arial"/>
              </a:rPr>
              <a:t>it</a:t>
            </a:r>
            <a:r>
              <a:rPr sz="1000" spc="-40" dirty="0">
                <a:cs typeface="Arial"/>
              </a:rPr>
              <a:t> </a:t>
            </a:r>
            <a:r>
              <a:rPr sz="1000" dirty="0">
                <a:cs typeface="Arial"/>
              </a:rPr>
              <a:t>for</a:t>
            </a:r>
            <a:r>
              <a:rPr sz="1000" spc="-35" dirty="0">
                <a:cs typeface="Arial"/>
              </a:rPr>
              <a:t> </a:t>
            </a:r>
            <a:r>
              <a:rPr sz="1000" spc="-10" dirty="0">
                <a:cs typeface="Arial"/>
              </a:rPr>
              <a:t>their</a:t>
            </a:r>
            <a:r>
              <a:rPr sz="1000" spc="-45" dirty="0">
                <a:cs typeface="Arial"/>
              </a:rPr>
              <a:t> </a:t>
            </a:r>
            <a:r>
              <a:rPr sz="1000" spc="-25" dirty="0">
                <a:cs typeface="Arial"/>
              </a:rPr>
              <a:t>mills</a:t>
            </a:r>
            <a:r>
              <a:rPr sz="1000" spc="-30" dirty="0">
                <a:cs typeface="Arial"/>
              </a:rPr>
              <a:t> </a:t>
            </a:r>
            <a:r>
              <a:rPr sz="1000" spc="-40" dirty="0">
                <a:cs typeface="Arial"/>
              </a:rPr>
              <a:t>and</a:t>
            </a:r>
            <a:r>
              <a:rPr sz="1000" spc="-25" dirty="0">
                <a:cs typeface="Arial"/>
              </a:rPr>
              <a:t> </a:t>
            </a:r>
            <a:r>
              <a:rPr sz="1000" spc="-35" dirty="0">
                <a:cs typeface="Arial"/>
              </a:rPr>
              <a:t>supplying</a:t>
            </a:r>
            <a:r>
              <a:rPr sz="1000" spc="-15" dirty="0">
                <a:cs typeface="Arial"/>
              </a:rPr>
              <a:t> water</a:t>
            </a:r>
            <a:r>
              <a:rPr sz="1000" spc="-40" dirty="0">
                <a:cs typeface="Arial"/>
              </a:rPr>
              <a:t> </a:t>
            </a:r>
            <a:r>
              <a:rPr sz="1000" spc="5" dirty="0">
                <a:cs typeface="Arial"/>
              </a:rPr>
              <a:t>to</a:t>
            </a:r>
            <a:r>
              <a:rPr sz="1000" spc="-40" dirty="0">
                <a:cs typeface="Arial"/>
              </a:rPr>
              <a:t> </a:t>
            </a:r>
            <a:r>
              <a:rPr sz="1000" spc="-10" dirty="0">
                <a:cs typeface="Arial"/>
              </a:rPr>
              <a:t>their</a:t>
            </a:r>
            <a:r>
              <a:rPr sz="1000" spc="-45" dirty="0">
                <a:cs typeface="Arial"/>
              </a:rPr>
              <a:t> </a:t>
            </a:r>
            <a:r>
              <a:rPr sz="1000" spc="-35" dirty="0">
                <a:cs typeface="Arial"/>
              </a:rPr>
              <a:t>kitchens,</a:t>
            </a:r>
            <a:r>
              <a:rPr sz="1000" spc="-10" dirty="0">
                <a:cs typeface="Arial"/>
              </a:rPr>
              <a:t> </a:t>
            </a:r>
            <a:r>
              <a:rPr sz="1000" spc="-40" dirty="0">
                <a:cs typeface="Arial"/>
              </a:rPr>
              <a:t>bakeries</a:t>
            </a:r>
            <a:r>
              <a:rPr sz="1000" spc="-30" dirty="0">
                <a:cs typeface="Arial"/>
              </a:rPr>
              <a:t> </a:t>
            </a:r>
            <a:r>
              <a:rPr sz="1000" spc="-40" dirty="0">
                <a:cs typeface="Arial"/>
              </a:rPr>
              <a:t>and</a:t>
            </a:r>
            <a:r>
              <a:rPr sz="1000" spc="-30" dirty="0">
                <a:cs typeface="Arial"/>
              </a:rPr>
              <a:t> </a:t>
            </a:r>
            <a:r>
              <a:rPr sz="1000" spc="-20" dirty="0">
                <a:cs typeface="Arial"/>
              </a:rPr>
              <a:t>brew</a:t>
            </a:r>
            <a:r>
              <a:rPr sz="1000" spc="-35" dirty="0">
                <a:cs typeface="Arial"/>
              </a:rPr>
              <a:t> </a:t>
            </a:r>
            <a:r>
              <a:rPr sz="1000" spc="-50" dirty="0">
                <a:cs typeface="Arial"/>
              </a:rPr>
              <a:t>houses.</a:t>
            </a:r>
            <a:endParaRPr sz="1000" dirty="0">
              <a:cs typeface="Arial"/>
            </a:endParaRPr>
          </a:p>
          <a:p>
            <a:pPr marL="163830" indent="-73025">
              <a:lnSpc>
                <a:spcPct val="100000"/>
              </a:lnSpc>
              <a:buChar char="•"/>
              <a:tabLst>
                <a:tab pos="164465" algn="l"/>
              </a:tabLst>
            </a:pPr>
            <a:r>
              <a:rPr sz="1000" spc="-30" dirty="0">
                <a:cs typeface="Arial"/>
              </a:rPr>
              <a:t>Monasteries </a:t>
            </a:r>
            <a:r>
              <a:rPr sz="1000" spc="-40" dirty="0">
                <a:cs typeface="Arial"/>
              </a:rPr>
              <a:t>had </a:t>
            </a:r>
            <a:r>
              <a:rPr sz="1000" spc="-25" dirty="0">
                <a:cs typeface="Arial"/>
              </a:rPr>
              <a:t>elaborate </a:t>
            </a:r>
            <a:r>
              <a:rPr sz="1000" spc="-50" dirty="0">
                <a:cs typeface="Arial"/>
              </a:rPr>
              <a:t>systems </a:t>
            </a:r>
            <a:r>
              <a:rPr sz="1000" spc="-5" dirty="0">
                <a:cs typeface="Arial"/>
              </a:rPr>
              <a:t>of </a:t>
            </a:r>
            <a:r>
              <a:rPr sz="1000" spc="-40" dirty="0">
                <a:cs typeface="Arial"/>
              </a:rPr>
              <a:t>pipes </a:t>
            </a:r>
            <a:r>
              <a:rPr sz="1000" spc="5" dirty="0">
                <a:cs typeface="Arial"/>
              </a:rPr>
              <a:t>to </a:t>
            </a:r>
            <a:r>
              <a:rPr sz="1000" spc="-25" dirty="0">
                <a:cs typeface="Arial"/>
              </a:rPr>
              <a:t>deliver </a:t>
            </a:r>
            <a:r>
              <a:rPr sz="1000" spc="-10" dirty="0">
                <a:cs typeface="Arial"/>
              </a:rPr>
              <a:t>their </a:t>
            </a:r>
            <a:r>
              <a:rPr sz="1000" spc="-15" dirty="0">
                <a:cs typeface="Arial"/>
              </a:rPr>
              <a:t>water. </a:t>
            </a:r>
            <a:r>
              <a:rPr sz="1000" spc="-55" dirty="0">
                <a:cs typeface="Arial"/>
              </a:rPr>
              <a:t>They </a:t>
            </a:r>
            <a:r>
              <a:rPr sz="1000" spc="-45" dirty="0">
                <a:cs typeface="Arial"/>
              </a:rPr>
              <a:t>also </a:t>
            </a:r>
            <a:r>
              <a:rPr sz="1000" spc="-40" dirty="0">
                <a:cs typeface="Arial"/>
              </a:rPr>
              <a:t>had </a:t>
            </a:r>
            <a:r>
              <a:rPr sz="1000" spc="-10" dirty="0">
                <a:cs typeface="Arial"/>
              </a:rPr>
              <a:t>filtering</a:t>
            </a:r>
            <a:r>
              <a:rPr sz="1000" spc="-155" dirty="0">
                <a:cs typeface="Arial"/>
              </a:rPr>
              <a:t> </a:t>
            </a:r>
            <a:r>
              <a:rPr sz="1000" spc="-50" dirty="0">
                <a:cs typeface="Arial"/>
              </a:rPr>
              <a:t>systems.</a:t>
            </a:r>
            <a:endParaRPr sz="1000" dirty="0">
              <a:cs typeface="Arial"/>
            </a:endParaRPr>
          </a:p>
          <a:p>
            <a:pPr marL="163830" indent="-73025">
              <a:lnSpc>
                <a:spcPct val="100000"/>
              </a:lnSpc>
              <a:spcBef>
                <a:spcPts val="5"/>
              </a:spcBef>
              <a:buChar char="•"/>
              <a:tabLst>
                <a:tab pos="164465" algn="l"/>
              </a:tabLst>
            </a:pPr>
            <a:r>
              <a:rPr sz="1000" spc="-15" dirty="0">
                <a:cs typeface="Arial"/>
              </a:rPr>
              <a:t>Most </a:t>
            </a:r>
            <a:r>
              <a:rPr sz="1000" spc="-35" dirty="0">
                <a:cs typeface="Arial"/>
              </a:rPr>
              <a:t>monasteries </a:t>
            </a:r>
            <a:r>
              <a:rPr sz="1000" spc="-40" dirty="0">
                <a:cs typeface="Arial"/>
              </a:rPr>
              <a:t>had </a:t>
            </a:r>
            <a:r>
              <a:rPr sz="1000" spc="-30" dirty="0">
                <a:cs typeface="Arial"/>
              </a:rPr>
              <a:t>excellent </a:t>
            </a:r>
            <a:r>
              <a:rPr sz="1000" spc="-20" dirty="0">
                <a:cs typeface="Arial"/>
              </a:rPr>
              <a:t>facilities </a:t>
            </a:r>
            <a:r>
              <a:rPr sz="1000" dirty="0">
                <a:cs typeface="Arial"/>
              </a:rPr>
              <a:t>for </a:t>
            </a:r>
            <a:r>
              <a:rPr sz="1000" spc="-40" dirty="0">
                <a:cs typeface="Arial"/>
              </a:rPr>
              <a:t>washing </a:t>
            </a:r>
            <a:r>
              <a:rPr sz="1000" spc="-25" dirty="0">
                <a:cs typeface="Arial"/>
              </a:rPr>
              <a:t>where </a:t>
            </a:r>
            <a:r>
              <a:rPr sz="1000" spc="-35" dirty="0">
                <a:cs typeface="Arial"/>
              </a:rPr>
              <a:t>waste </a:t>
            </a:r>
            <a:r>
              <a:rPr sz="1000" spc="-30" dirty="0">
                <a:cs typeface="Arial"/>
              </a:rPr>
              <a:t>could </a:t>
            </a:r>
            <a:r>
              <a:rPr sz="1000" spc="-40" dirty="0">
                <a:cs typeface="Arial"/>
              </a:rPr>
              <a:t>be </a:t>
            </a:r>
            <a:r>
              <a:rPr sz="1000" spc="-20" dirty="0">
                <a:cs typeface="Arial"/>
              </a:rPr>
              <a:t>emptied </a:t>
            </a:r>
            <a:r>
              <a:rPr sz="1000" spc="-5" dirty="0">
                <a:cs typeface="Arial"/>
              </a:rPr>
              <a:t>into </a:t>
            </a:r>
            <a:r>
              <a:rPr sz="1000" spc="-60" dirty="0">
                <a:cs typeface="Arial"/>
              </a:rPr>
              <a:t>a </a:t>
            </a:r>
            <a:r>
              <a:rPr sz="1000" spc="-35" dirty="0">
                <a:cs typeface="Arial"/>
              </a:rPr>
              <a:t>nearby </a:t>
            </a:r>
            <a:r>
              <a:rPr sz="1000" spc="-20" dirty="0">
                <a:cs typeface="Arial"/>
              </a:rPr>
              <a:t>river. </a:t>
            </a:r>
            <a:r>
              <a:rPr sz="1000" spc="-55" dirty="0">
                <a:cs typeface="Arial"/>
              </a:rPr>
              <a:t>They </a:t>
            </a:r>
            <a:r>
              <a:rPr sz="1000" spc="-20" dirty="0">
                <a:cs typeface="Arial"/>
              </a:rPr>
              <a:t>would </a:t>
            </a:r>
            <a:r>
              <a:rPr sz="1000" spc="-40" dirty="0">
                <a:cs typeface="Arial"/>
              </a:rPr>
              <a:t>clean themselves </a:t>
            </a:r>
            <a:r>
              <a:rPr sz="1000" spc="-15" dirty="0">
                <a:cs typeface="Arial"/>
              </a:rPr>
              <a:t>in </a:t>
            </a:r>
            <a:r>
              <a:rPr sz="1000" spc="-60" dirty="0">
                <a:cs typeface="Arial"/>
              </a:rPr>
              <a:t>a </a:t>
            </a:r>
            <a:r>
              <a:rPr sz="1000" spc="-20" dirty="0">
                <a:cs typeface="Arial"/>
              </a:rPr>
              <a:t>room </a:t>
            </a:r>
            <a:r>
              <a:rPr sz="1000" spc="-35" dirty="0">
                <a:cs typeface="Arial"/>
              </a:rPr>
              <a:t>called </a:t>
            </a:r>
            <a:r>
              <a:rPr sz="1000" spc="-60" dirty="0">
                <a:cs typeface="Arial"/>
              </a:rPr>
              <a:t>a </a:t>
            </a:r>
            <a:r>
              <a:rPr sz="1000" spc="-20" dirty="0">
                <a:cs typeface="Arial"/>
              </a:rPr>
              <a:t>lavatorium. </a:t>
            </a:r>
            <a:r>
              <a:rPr sz="1000" spc="-55" dirty="0">
                <a:cs typeface="Arial"/>
              </a:rPr>
              <a:t>They </a:t>
            </a:r>
            <a:r>
              <a:rPr sz="1000" spc="-40" dirty="0">
                <a:cs typeface="Arial"/>
              </a:rPr>
              <a:t>had </a:t>
            </a:r>
            <a:r>
              <a:rPr sz="1000" spc="-15" dirty="0">
                <a:cs typeface="Arial"/>
              </a:rPr>
              <a:t>toilets</a:t>
            </a:r>
            <a:r>
              <a:rPr sz="1000" spc="-110" dirty="0">
                <a:cs typeface="Arial"/>
              </a:rPr>
              <a:t> </a:t>
            </a:r>
            <a:r>
              <a:rPr sz="1000" spc="-10" dirty="0">
                <a:cs typeface="Arial"/>
              </a:rPr>
              <a:t>too.</a:t>
            </a:r>
            <a:endParaRPr sz="1000" dirty="0">
              <a:cs typeface="Arial"/>
            </a:endParaRPr>
          </a:p>
          <a:p>
            <a:pPr marL="163830" indent="-73025">
              <a:lnSpc>
                <a:spcPct val="100000"/>
              </a:lnSpc>
              <a:buChar char="•"/>
              <a:tabLst>
                <a:tab pos="164465" algn="l"/>
              </a:tabLst>
            </a:pPr>
            <a:r>
              <a:rPr sz="1000" spc="-35" dirty="0">
                <a:cs typeface="Arial"/>
              </a:rPr>
              <a:t>Monks </a:t>
            </a:r>
            <a:r>
              <a:rPr sz="1000" spc="-40" dirty="0">
                <a:cs typeface="Arial"/>
              </a:rPr>
              <a:t>had </a:t>
            </a:r>
            <a:r>
              <a:rPr sz="1000" spc="-30" dirty="0">
                <a:cs typeface="Arial"/>
              </a:rPr>
              <a:t>religious </a:t>
            </a:r>
            <a:r>
              <a:rPr sz="1000" spc="-25" dirty="0">
                <a:cs typeface="Arial"/>
              </a:rPr>
              <a:t>routines </a:t>
            </a:r>
            <a:r>
              <a:rPr sz="1000" spc="-5" dirty="0">
                <a:cs typeface="Arial"/>
              </a:rPr>
              <a:t>of</a:t>
            </a:r>
            <a:r>
              <a:rPr sz="1000" spc="-50" dirty="0">
                <a:cs typeface="Arial"/>
              </a:rPr>
              <a:t> </a:t>
            </a:r>
            <a:r>
              <a:rPr sz="1000" spc="-40" dirty="0">
                <a:cs typeface="Arial"/>
              </a:rPr>
              <a:t>cleanliness.</a:t>
            </a:r>
            <a:endParaRPr sz="1000" dirty="0">
              <a:cs typeface="Arial"/>
            </a:endParaRPr>
          </a:p>
          <a:p>
            <a:pPr marL="163830" indent="-73025">
              <a:lnSpc>
                <a:spcPct val="100000"/>
              </a:lnSpc>
              <a:buChar char="•"/>
              <a:tabLst>
                <a:tab pos="164465" algn="l"/>
              </a:tabLst>
            </a:pPr>
            <a:r>
              <a:rPr sz="1000" spc="-50" dirty="0">
                <a:cs typeface="Arial"/>
              </a:rPr>
              <a:t>Baths</a:t>
            </a:r>
            <a:r>
              <a:rPr sz="1000" spc="-40" dirty="0">
                <a:cs typeface="Arial"/>
              </a:rPr>
              <a:t> </a:t>
            </a:r>
            <a:r>
              <a:rPr sz="1000" spc="-25" dirty="0">
                <a:cs typeface="Arial"/>
              </a:rPr>
              <a:t>were</a:t>
            </a:r>
            <a:r>
              <a:rPr sz="1000" spc="-45" dirty="0">
                <a:cs typeface="Arial"/>
              </a:rPr>
              <a:t> </a:t>
            </a:r>
            <a:r>
              <a:rPr sz="1000" spc="-25" dirty="0">
                <a:cs typeface="Arial"/>
              </a:rPr>
              <a:t>rare</a:t>
            </a:r>
            <a:r>
              <a:rPr sz="1000" spc="-45" dirty="0">
                <a:cs typeface="Arial"/>
              </a:rPr>
              <a:t> </a:t>
            </a:r>
            <a:r>
              <a:rPr sz="1000" spc="-30" dirty="0">
                <a:cs typeface="Arial"/>
              </a:rPr>
              <a:t>luxuries</a:t>
            </a:r>
            <a:r>
              <a:rPr sz="1000" spc="-25" dirty="0">
                <a:cs typeface="Arial"/>
              </a:rPr>
              <a:t> </a:t>
            </a:r>
            <a:r>
              <a:rPr sz="1000" dirty="0">
                <a:cs typeface="Arial"/>
              </a:rPr>
              <a:t>for</a:t>
            </a:r>
            <a:r>
              <a:rPr sz="1000" spc="-40" dirty="0">
                <a:cs typeface="Arial"/>
              </a:rPr>
              <a:t> </a:t>
            </a:r>
            <a:r>
              <a:rPr sz="1000" spc="-15" dirty="0">
                <a:cs typeface="Arial"/>
              </a:rPr>
              <a:t>the</a:t>
            </a:r>
            <a:r>
              <a:rPr sz="1000" spc="-50" dirty="0">
                <a:cs typeface="Arial"/>
              </a:rPr>
              <a:t> </a:t>
            </a:r>
            <a:r>
              <a:rPr sz="1000" spc="-25" dirty="0">
                <a:cs typeface="Arial"/>
              </a:rPr>
              <a:t>rich,</a:t>
            </a:r>
            <a:r>
              <a:rPr sz="1000" spc="-45" dirty="0">
                <a:cs typeface="Arial"/>
              </a:rPr>
              <a:t> </a:t>
            </a:r>
            <a:r>
              <a:rPr sz="1000" spc="-5" dirty="0">
                <a:cs typeface="Arial"/>
              </a:rPr>
              <a:t>but</a:t>
            </a:r>
            <a:r>
              <a:rPr sz="1000" spc="-50" dirty="0">
                <a:cs typeface="Arial"/>
              </a:rPr>
              <a:t> </a:t>
            </a:r>
            <a:r>
              <a:rPr sz="1000" spc="-45" dirty="0">
                <a:cs typeface="Arial"/>
              </a:rPr>
              <a:t>monks </a:t>
            </a:r>
            <a:r>
              <a:rPr sz="1000" spc="-40" dirty="0">
                <a:cs typeface="Arial"/>
              </a:rPr>
              <a:t>had</a:t>
            </a:r>
            <a:r>
              <a:rPr sz="1000" spc="-35" dirty="0">
                <a:cs typeface="Arial"/>
              </a:rPr>
              <a:t> </a:t>
            </a:r>
            <a:r>
              <a:rPr sz="1000" spc="5" dirty="0">
                <a:cs typeface="Arial"/>
              </a:rPr>
              <a:t>to</a:t>
            </a:r>
            <a:r>
              <a:rPr sz="1000" spc="-45" dirty="0">
                <a:cs typeface="Arial"/>
              </a:rPr>
              <a:t> </a:t>
            </a:r>
            <a:r>
              <a:rPr sz="1000" spc="-55" dirty="0">
                <a:cs typeface="Arial"/>
              </a:rPr>
              <a:t>use</a:t>
            </a:r>
            <a:r>
              <a:rPr sz="1000" spc="-50" dirty="0">
                <a:cs typeface="Arial"/>
              </a:rPr>
              <a:t> </a:t>
            </a:r>
            <a:r>
              <a:rPr sz="1000" spc="-20" dirty="0">
                <a:cs typeface="Arial"/>
              </a:rPr>
              <a:t>them.</a:t>
            </a:r>
            <a:r>
              <a:rPr sz="1000" spc="-55" dirty="0">
                <a:cs typeface="Arial"/>
              </a:rPr>
              <a:t> </a:t>
            </a:r>
            <a:r>
              <a:rPr sz="1000" spc="-65" dirty="0">
                <a:cs typeface="Arial"/>
              </a:rPr>
              <a:t>Some</a:t>
            </a:r>
            <a:r>
              <a:rPr sz="1000" spc="-60" dirty="0">
                <a:cs typeface="Arial"/>
              </a:rPr>
              <a:t> </a:t>
            </a:r>
            <a:r>
              <a:rPr sz="1000" spc="-45" dirty="0">
                <a:cs typeface="Arial"/>
              </a:rPr>
              <a:t>monks </a:t>
            </a:r>
            <a:r>
              <a:rPr sz="1000" spc="-40" dirty="0">
                <a:cs typeface="Arial"/>
              </a:rPr>
              <a:t>had</a:t>
            </a:r>
            <a:r>
              <a:rPr sz="1000" spc="-50" dirty="0">
                <a:cs typeface="Arial"/>
              </a:rPr>
              <a:t> </a:t>
            </a:r>
            <a:r>
              <a:rPr sz="1000" spc="-60" dirty="0">
                <a:cs typeface="Arial"/>
              </a:rPr>
              <a:t>a</a:t>
            </a:r>
            <a:r>
              <a:rPr sz="1000" spc="-45" dirty="0">
                <a:cs typeface="Arial"/>
              </a:rPr>
              <a:t> </a:t>
            </a:r>
            <a:r>
              <a:rPr sz="1000" spc="-20" dirty="0">
                <a:cs typeface="Arial"/>
              </a:rPr>
              <a:t>bath</a:t>
            </a:r>
            <a:r>
              <a:rPr sz="1000" spc="-35" dirty="0">
                <a:cs typeface="Arial"/>
              </a:rPr>
              <a:t> </a:t>
            </a:r>
            <a:r>
              <a:rPr sz="1000" spc="-45" dirty="0">
                <a:cs typeface="Arial"/>
              </a:rPr>
              <a:t>once</a:t>
            </a:r>
            <a:r>
              <a:rPr sz="1000" spc="-35" dirty="0">
                <a:cs typeface="Arial"/>
              </a:rPr>
              <a:t> </a:t>
            </a:r>
            <a:r>
              <a:rPr sz="1000" spc="-60" dirty="0">
                <a:cs typeface="Arial"/>
              </a:rPr>
              <a:t>a</a:t>
            </a:r>
            <a:r>
              <a:rPr sz="1000" spc="-40" dirty="0">
                <a:cs typeface="Arial"/>
              </a:rPr>
              <a:t> </a:t>
            </a:r>
            <a:r>
              <a:rPr sz="1000" spc="-15" dirty="0">
                <a:cs typeface="Arial"/>
              </a:rPr>
              <a:t>month.</a:t>
            </a:r>
            <a:endParaRPr sz="1000" dirty="0">
              <a:cs typeface="Arial"/>
            </a:endParaRPr>
          </a:p>
          <a:p>
            <a:pPr marL="163830" indent="-73025">
              <a:lnSpc>
                <a:spcPct val="100000"/>
              </a:lnSpc>
              <a:buChar char="•"/>
              <a:tabLst>
                <a:tab pos="164465" algn="l"/>
              </a:tabLst>
            </a:pPr>
            <a:r>
              <a:rPr sz="1000" spc="-30" dirty="0">
                <a:cs typeface="Arial"/>
              </a:rPr>
              <a:t>Monasteries </a:t>
            </a:r>
            <a:r>
              <a:rPr sz="1000" spc="-40" dirty="0">
                <a:cs typeface="Arial"/>
              </a:rPr>
              <a:t>had </a:t>
            </a:r>
            <a:r>
              <a:rPr sz="1000" spc="-20" dirty="0">
                <a:cs typeface="Arial"/>
              </a:rPr>
              <a:t>infirmaries </a:t>
            </a:r>
            <a:r>
              <a:rPr sz="1000" dirty="0">
                <a:cs typeface="Arial"/>
              </a:rPr>
              <a:t>with </a:t>
            </a:r>
            <a:r>
              <a:rPr sz="1000" spc="-60" dirty="0">
                <a:cs typeface="Arial"/>
              </a:rPr>
              <a:t>a </a:t>
            </a:r>
            <a:r>
              <a:rPr sz="1000" spc="-35" dirty="0">
                <a:cs typeface="Arial"/>
              </a:rPr>
              <a:t>good supply </a:t>
            </a:r>
            <a:r>
              <a:rPr sz="1000" spc="-5" dirty="0">
                <a:cs typeface="Arial"/>
              </a:rPr>
              <a:t>of </a:t>
            </a:r>
            <a:r>
              <a:rPr sz="1000" spc="-15" dirty="0">
                <a:cs typeface="Arial"/>
              </a:rPr>
              <a:t>water </a:t>
            </a:r>
            <a:r>
              <a:rPr sz="1000" spc="-40" dirty="0">
                <a:cs typeface="Arial"/>
              </a:rPr>
              <a:t>and had leeching </a:t>
            </a:r>
            <a:r>
              <a:rPr sz="1000" spc="-55" dirty="0">
                <a:cs typeface="Arial"/>
              </a:rPr>
              <a:t>houses </a:t>
            </a:r>
            <a:r>
              <a:rPr sz="1000" spc="-25" dirty="0">
                <a:cs typeface="Arial"/>
              </a:rPr>
              <a:t>where patients </a:t>
            </a:r>
            <a:r>
              <a:rPr sz="1000" spc="-30" dirty="0">
                <a:cs typeface="Arial"/>
              </a:rPr>
              <a:t>could </a:t>
            </a:r>
            <a:r>
              <a:rPr sz="1000" spc="-40" dirty="0">
                <a:cs typeface="Arial"/>
              </a:rPr>
              <a:t>be</a:t>
            </a:r>
            <a:r>
              <a:rPr sz="1000" spc="-125" dirty="0">
                <a:cs typeface="Arial"/>
              </a:rPr>
              <a:t> </a:t>
            </a:r>
            <a:r>
              <a:rPr sz="1000" spc="-30" dirty="0">
                <a:cs typeface="Arial"/>
              </a:rPr>
              <a:t>bled.</a:t>
            </a:r>
            <a:endParaRPr sz="1000" dirty="0">
              <a:cs typeface="Arial"/>
            </a:endParaRPr>
          </a:p>
          <a:p>
            <a:pPr marL="163830" indent="-73025">
              <a:lnSpc>
                <a:spcPct val="100000"/>
              </a:lnSpc>
              <a:buChar char="•"/>
              <a:tabLst>
                <a:tab pos="164465" algn="l"/>
              </a:tabLst>
            </a:pPr>
            <a:r>
              <a:rPr sz="1000" spc="-30" dirty="0">
                <a:cs typeface="Arial"/>
              </a:rPr>
              <a:t>Monasteries </a:t>
            </a:r>
            <a:r>
              <a:rPr sz="1000" spc="-40" dirty="0">
                <a:cs typeface="Arial"/>
              </a:rPr>
              <a:t>and </a:t>
            </a:r>
            <a:r>
              <a:rPr sz="1000" spc="-50" dirty="0">
                <a:cs typeface="Arial"/>
              </a:rPr>
              <a:t>abbeys </a:t>
            </a:r>
            <a:r>
              <a:rPr sz="1000" spc="-25" dirty="0">
                <a:cs typeface="Arial"/>
              </a:rPr>
              <a:t>were wealthy </a:t>
            </a:r>
            <a:r>
              <a:rPr sz="1000" spc="-50" dirty="0">
                <a:cs typeface="Arial"/>
              </a:rPr>
              <a:t>places </a:t>
            </a:r>
            <a:r>
              <a:rPr sz="1000" spc="-75" dirty="0">
                <a:cs typeface="Arial"/>
              </a:rPr>
              <a:t>as </a:t>
            </a:r>
            <a:r>
              <a:rPr sz="1000" spc="-30" dirty="0">
                <a:cs typeface="Arial"/>
              </a:rPr>
              <a:t>people </a:t>
            </a:r>
            <a:r>
              <a:rPr sz="1000" spc="-55" dirty="0">
                <a:cs typeface="Arial"/>
              </a:rPr>
              <a:t>gave </a:t>
            </a:r>
            <a:r>
              <a:rPr sz="1000" spc="-20" dirty="0">
                <a:cs typeface="Arial"/>
              </a:rPr>
              <a:t>them </a:t>
            </a:r>
            <a:r>
              <a:rPr sz="1000" spc="-35" dirty="0">
                <a:cs typeface="Arial"/>
              </a:rPr>
              <a:t>money, </a:t>
            </a:r>
            <a:r>
              <a:rPr sz="1000" spc="-45" dirty="0">
                <a:cs typeface="Arial"/>
              </a:rPr>
              <a:t>valuables </a:t>
            </a:r>
            <a:r>
              <a:rPr sz="1000" spc="-40" dirty="0">
                <a:cs typeface="Arial"/>
              </a:rPr>
              <a:t>and </a:t>
            </a:r>
            <a:r>
              <a:rPr sz="1000" spc="-30" dirty="0">
                <a:cs typeface="Arial"/>
              </a:rPr>
              <a:t>land </a:t>
            </a:r>
            <a:r>
              <a:rPr sz="1000" spc="-15" dirty="0">
                <a:cs typeface="Arial"/>
              </a:rPr>
              <a:t>in </a:t>
            </a:r>
            <a:r>
              <a:rPr sz="1000" spc="-10" dirty="0">
                <a:cs typeface="Arial"/>
              </a:rPr>
              <a:t>return </a:t>
            </a:r>
            <a:r>
              <a:rPr sz="1000" dirty="0">
                <a:cs typeface="Arial"/>
              </a:rPr>
              <a:t>for</a:t>
            </a:r>
            <a:r>
              <a:rPr sz="1000" spc="-50" dirty="0">
                <a:cs typeface="Arial"/>
              </a:rPr>
              <a:t> </a:t>
            </a:r>
            <a:r>
              <a:rPr sz="1000" spc="-35" dirty="0">
                <a:cs typeface="Arial"/>
              </a:rPr>
              <a:t>prayers.</a:t>
            </a:r>
            <a:endParaRPr sz="1000" dirty="0">
              <a:cs typeface="Arial"/>
            </a:endParaRPr>
          </a:p>
          <a:p>
            <a:pPr marL="184785" indent="-711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sz="1000" spc="-25" dirty="0">
                <a:cs typeface="Arial"/>
              </a:rPr>
              <a:t>In</a:t>
            </a:r>
            <a:r>
              <a:rPr sz="1000" spc="-45" dirty="0">
                <a:cs typeface="Arial"/>
              </a:rPr>
              <a:t> </a:t>
            </a:r>
            <a:r>
              <a:rPr sz="1000" spc="-35" dirty="0">
                <a:cs typeface="Arial"/>
              </a:rPr>
              <a:t>general,</a:t>
            </a:r>
            <a:r>
              <a:rPr sz="1000" spc="-25" dirty="0">
                <a:cs typeface="Arial"/>
              </a:rPr>
              <a:t> </a:t>
            </a:r>
            <a:r>
              <a:rPr sz="1000" spc="-10" dirty="0">
                <a:cs typeface="Arial"/>
              </a:rPr>
              <a:t>their</a:t>
            </a:r>
            <a:r>
              <a:rPr sz="1000" spc="-50" dirty="0">
                <a:cs typeface="Arial"/>
              </a:rPr>
              <a:t> </a:t>
            </a:r>
            <a:r>
              <a:rPr sz="1000" spc="-25" dirty="0">
                <a:cs typeface="Arial"/>
              </a:rPr>
              <a:t>conditions</a:t>
            </a:r>
            <a:r>
              <a:rPr sz="1000" spc="-10" dirty="0">
                <a:cs typeface="Arial"/>
              </a:rPr>
              <a:t> </a:t>
            </a:r>
            <a:r>
              <a:rPr sz="1000" spc="-25" dirty="0">
                <a:cs typeface="Arial"/>
              </a:rPr>
              <a:t>were</a:t>
            </a:r>
            <a:r>
              <a:rPr sz="1000" spc="-45" dirty="0">
                <a:cs typeface="Arial"/>
              </a:rPr>
              <a:t> </a:t>
            </a:r>
            <a:r>
              <a:rPr sz="1000" spc="-10" dirty="0">
                <a:cs typeface="Arial"/>
              </a:rPr>
              <a:t>better</a:t>
            </a:r>
            <a:r>
              <a:rPr sz="1000" spc="-35" dirty="0">
                <a:cs typeface="Arial"/>
              </a:rPr>
              <a:t> </a:t>
            </a:r>
            <a:r>
              <a:rPr sz="1000" spc="-55" dirty="0">
                <a:cs typeface="Arial"/>
              </a:rPr>
              <a:t>because</a:t>
            </a:r>
            <a:r>
              <a:rPr sz="1000" spc="-40" dirty="0">
                <a:cs typeface="Arial"/>
              </a:rPr>
              <a:t> </a:t>
            </a:r>
            <a:r>
              <a:rPr sz="1000" spc="-5" dirty="0">
                <a:cs typeface="Arial"/>
              </a:rPr>
              <a:t>of</a:t>
            </a:r>
            <a:r>
              <a:rPr sz="1000" spc="-35" dirty="0">
                <a:cs typeface="Arial"/>
              </a:rPr>
              <a:t> </a:t>
            </a:r>
            <a:r>
              <a:rPr sz="1000" spc="-10" dirty="0">
                <a:cs typeface="Arial"/>
              </a:rPr>
              <a:t>their</a:t>
            </a:r>
            <a:r>
              <a:rPr sz="1000" spc="-40" dirty="0">
                <a:cs typeface="Arial"/>
              </a:rPr>
              <a:t> </a:t>
            </a:r>
            <a:r>
              <a:rPr sz="1000" spc="-25" dirty="0">
                <a:cs typeface="Arial"/>
              </a:rPr>
              <a:t>health</a:t>
            </a:r>
            <a:r>
              <a:rPr sz="1000" spc="-30" dirty="0">
                <a:cs typeface="Arial"/>
              </a:rPr>
              <a:t> </a:t>
            </a:r>
            <a:r>
              <a:rPr sz="1000" spc="-25" dirty="0">
                <a:cs typeface="Arial"/>
              </a:rPr>
              <a:t>facilities.</a:t>
            </a:r>
            <a:r>
              <a:rPr sz="1000" dirty="0">
                <a:cs typeface="Arial"/>
              </a:rPr>
              <a:t> </a:t>
            </a:r>
            <a:r>
              <a:rPr sz="1000" spc="-35" dirty="0">
                <a:cs typeface="Arial"/>
              </a:rPr>
              <a:t>Their</a:t>
            </a:r>
            <a:r>
              <a:rPr sz="1000" spc="-45" dirty="0">
                <a:cs typeface="Arial"/>
              </a:rPr>
              <a:t> </a:t>
            </a:r>
            <a:r>
              <a:rPr sz="1000" spc="-25" dirty="0">
                <a:cs typeface="Arial"/>
              </a:rPr>
              <a:t>isolation</a:t>
            </a:r>
            <a:r>
              <a:rPr sz="1000" spc="-10" dirty="0">
                <a:cs typeface="Arial"/>
              </a:rPr>
              <a:t> </a:t>
            </a:r>
            <a:r>
              <a:rPr sz="1000" spc="-45" dirty="0">
                <a:cs typeface="Arial"/>
              </a:rPr>
              <a:t>also</a:t>
            </a:r>
            <a:r>
              <a:rPr sz="1000" spc="-35" dirty="0">
                <a:cs typeface="Arial"/>
              </a:rPr>
              <a:t> </a:t>
            </a:r>
            <a:r>
              <a:rPr sz="1000" spc="-20" dirty="0">
                <a:cs typeface="Arial"/>
              </a:rPr>
              <a:t>kept</a:t>
            </a:r>
            <a:r>
              <a:rPr sz="1000" spc="-50" dirty="0">
                <a:cs typeface="Arial"/>
              </a:rPr>
              <a:t> </a:t>
            </a:r>
            <a:r>
              <a:rPr sz="1000" spc="-20" dirty="0">
                <a:cs typeface="Arial"/>
              </a:rPr>
              <a:t>them</a:t>
            </a:r>
            <a:r>
              <a:rPr sz="1000" spc="-45" dirty="0">
                <a:cs typeface="Arial"/>
              </a:rPr>
              <a:t> </a:t>
            </a:r>
            <a:r>
              <a:rPr sz="1000" spc="-40" dirty="0">
                <a:cs typeface="Arial"/>
              </a:rPr>
              <a:t>away </a:t>
            </a:r>
            <a:r>
              <a:rPr sz="1000" spc="-10" dirty="0">
                <a:cs typeface="Arial"/>
              </a:rPr>
              <a:t>from</a:t>
            </a:r>
            <a:r>
              <a:rPr sz="1000" spc="-35" dirty="0">
                <a:cs typeface="Arial"/>
              </a:rPr>
              <a:t> </a:t>
            </a:r>
            <a:r>
              <a:rPr sz="1000" spc="-50" dirty="0">
                <a:cs typeface="Arial"/>
              </a:rPr>
              <a:t>some</a:t>
            </a:r>
            <a:r>
              <a:rPr sz="1000" spc="-35" dirty="0">
                <a:cs typeface="Arial"/>
              </a:rPr>
              <a:t> </a:t>
            </a:r>
            <a:r>
              <a:rPr sz="1000" spc="-5" dirty="0">
                <a:cs typeface="Arial"/>
              </a:rPr>
              <a:t>of</a:t>
            </a:r>
            <a:r>
              <a:rPr sz="1000" spc="-35" dirty="0">
                <a:cs typeface="Arial"/>
              </a:rPr>
              <a:t> </a:t>
            </a:r>
            <a:r>
              <a:rPr sz="1000" spc="-15" dirty="0">
                <a:cs typeface="Arial"/>
              </a:rPr>
              <a:t>the</a:t>
            </a:r>
            <a:r>
              <a:rPr sz="1000" spc="-50" dirty="0">
                <a:cs typeface="Arial"/>
              </a:rPr>
              <a:t> </a:t>
            </a:r>
            <a:r>
              <a:rPr sz="1000" spc="-15" dirty="0">
                <a:cs typeface="Arial"/>
              </a:rPr>
              <a:t>worst</a:t>
            </a:r>
            <a:r>
              <a:rPr sz="1000" spc="-45" dirty="0">
                <a:cs typeface="Arial"/>
              </a:rPr>
              <a:t> </a:t>
            </a:r>
            <a:r>
              <a:rPr sz="1000" spc="-40" dirty="0">
                <a:cs typeface="Arial"/>
              </a:rPr>
              <a:t>plague </a:t>
            </a:r>
            <a:r>
              <a:rPr sz="1000" spc="-35" dirty="0">
                <a:cs typeface="Arial"/>
              </a:rPr>
              <a:t>outbreaks</a:t>
            </a:r>
            <a:r>
              <a:rPr sz="1000" spc="-30" dirty="0">
                <a:cs typeface="Arial"/>
              </a:rPr>
              <a:t> </a:t>
            </a:r>
            <a:r>
              <a:rPr sz="1000" spc="-55" dirty="0">
                <a:cs typeface="Arial"/>
              </a:rPr>
              <a:t>seen</a:t>
            </a:r>
            <a:r>
              <a:rPr sz="1000" spc="-35" dirty="0">
                <a:cs typeface="Arial"/>
              </a:rPr>
              <a:t> </a:t>
            </a:r>
            <a:r>
              <a:rPr sz="1000" spc="-15" dirty="0">
                <a:cs typeface="Arial"/>
              </a:rPr>
              <a:t>in</a:t>
            </a:r>
            <a:r>
              <a:rPr sz="1000" spc="-30" dirty="0">
                <a:cs typeface="Arial"/>
              </a:rPr>
              <a:t> </a:t>
            </a:r>
            <a:r>
              <a:rPr sz="1000" spc="-50" dirty="0">
                <a:cs typeface="Arial"/>
              </a:rPr>
              <a:t>England.</a:t>
            </a:r>
            <a:endParaRPr sz="1000" dirty="0">
              <a:cs typeface="Arial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9434CD8F-E824-5829-B969-BD5B85F943F8}"/>
              </a:ext>
            </a:extLst>
          </p:cNvPr>
          <p:cNvSpPr txBox="1"/>
          <p:nvPr/>
        </p:nvSpPr>
        <p:spPr>
          <a:xfrm>
            <a:off x="9733121" y="4666107"/>
            <a:ext cx="2391410" cy="1887055"/>
          </a:xfrm>
          <a:prstGeom prst="rect">
            <a:avLst/>
          </a:prstGeom>
          <a:ln w="9144">
            <a:solidFill>
              <a:srgbClr val="5B9BD4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sz="1000" b="1" spc="-85" dirty="0">
                <a:uFill>
                  <a:solidFill>
                    <a:srgbClr val="000000"/>
                  </a:solidFill>
                </a:uFill>
                <a:cs typeface="Arial"/>
              </a:rPr>
              <a:t>Key</a:t>
            </a:r>
            <a:r>
              <a:rPr sz="1000" b="1" spc="-70" dirty="0">
                <a:uFill>
                  <a:solidFill>
                    <a:srgbClr val="000000"/>
                  </a:solidFill>
                </a:uFill>
                <a:cs typeface="Arial"/>
              </a:rPr>
              <a:t> Terms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cs typeface="Times New Roman"/>
            </a:endParaRPr>
          </a:p>
          <a:p>
            <a:pPr marL="264160" marR="161925" indent="-172085">
              <a:lnSpc>
                <a:spcPct val="100000"/>
              </a:lnSpc>
              <a:buChar char="•"/>
              <a:tabLst>
                <a:tab pos="264160" algn="l"/>
                <a:tab pos="264795" algn="l"/>
              </a:tabLst>
            </a:pPr>
            <a:r>
              <a:rPr sz="1000" spc="-40" dirty="0">
                <a:cs typeface="Arial"/>
              </a:rPr>
              <a:t>Barber </a:t>
            </a:r>
            <a:r>
              <a:rPr sz="1000" spc="-25" dirty="0">
                <a:cs typeface="Arial"/>
              </a:rPr>
              <a:t>- </a:t>
            </a:r>
            <a:r>
              <a:rPr sz="1000" spc="-50" dirty="0">
                <a:cs typeface="Arial"/>
              </a:rPr>
              <a:t>Surgeon- </a:t>
            </a:r>
            <a:r>
              <a:rPr sz="1000" spc="-55" dirty="0">
                <a:cs typeface="Arial"/>
              </a:rPr>
              <a:t>Someone </a:t>
            </a:r>
            <a:r>
              <a:rPr sz="1000" spc="-20" dirty="0">
                <a:cs typeface="Arial"/>
              </a:rPr>
              <a:t>who </a:t>
            </a:r>
            <a:r>
              <a:rPr sz="1000" spc="-30" dirty="0">
                <a:cs typeface="Arial"/>
              </a:rPr>
              <a:t>could </a:t>
            </a:r>
            <a:r>
              <a:rPr sz="1000" spc="-20" dirty="0">
                <a:cs typeface="Arial"/>
              </a:rPr>
              <a:t>cut </a:t>
            </a:r>
            <a:r>
              <a:rPr sz="1000" spc="-25" dirty="0">
                <a:cs typeface="Arial"/>
              </a:rPr>
              <a:t>your  </a:t>
            </a:r>
            <a:r>
              <a:rPr sz="1000" spc="-20" dirty="0">
                <a:cs typeface="Arial"/>
              </a:rPr>
              <a:t>hair </a:t>
            </a:r>
            <a:r>
              <a:rPr sz="1000" spc="-40" dirty="0">
                <a:cs typeface="Arial"/>
              </a:rPr>
              <a:t>and </a:t>
            </a:r>
            <a:r>
              <a:rPr sz="1000" spc="-25" dirty="0">
                <a:cs typeface="Arial"/>
              </a:rPr>
              <a:t>provide </a:t>
            </a:r>
            <a:r>
              <a:rPr sz="1000" spc="-15" dirty="0">
                <a:cs typeface="Arial"/>
              </a:rPr>
              <a:t>minor</a:t>
            </a:r>
            <a:r>
              <a:rPr sz="1000" spc="-75" dirty="0">
                <a:cs typeface="Arial"/>
              </a:rPr>
              <a:t> </a:t>
            </a:r>
            <a:r>
              <a:rPr sz="1000" spc="-15" dirty="0">
                <a:cs typeface="Arial"/>
              </a:rPr>
              <a:t>treatment.</a:t>
            </a:r>
            <a:endParaRPr sz="1000" dirty="0">
              <a:cs typeface="Arial"/>
            </a:endParaRPr>
          </a:p>
          <a:p>
            <a:pPr marL="264160" marR="303530" indent="-172085">
              <a:lnSpc>
                <a:spcPct val="100000"/>
              </a:lnSpc>
              <a:buChar char="•"/>
              <a:tabLst>
                <a:tab pos="264160" algn="l"/>
                <a:tab pos="264795" algn="l"/>
              </a:tabLst>
            </a:pPr>
            <a:r>
              <a:rPr sz="1000" spc="-40" dirty="0">
                <a:cs typeface="Arial"/>
              </a:rPr>
              <a:t>Blood </a:t>
            </a:r>
            <a:r>
              <a:rPr sz="1000" spc="-25" dirty="0">
                <a:cs typeface="Arial"/>
              </a:rPr>
              <a:t>- </a:t>
            </a:r>
            <a:r>
              <a:rPr sz="1000" spc="-10" dirty="0">
                <a:cs typeface="Arial"/>
              </a:rPr>
              <a:t>letting </a:t>
            </a:r>
            <a:r>
              <a:rPr sz="1000" spc="-30" dirty="0">
                <a:cs typeface="Arial"/>
              </a:rPr>
              <a:t>(purging) </a:t>
            </a:r>
            <a:r>
              <a:rPr sz="1000" spc="-25" dirty="0">
                <a:cs typeface="Arial"/>
              </a:rPr>
              <a:t>- </a:t>
            </a:r>
            <a:r>
              <a:rPr sz="1000" spc="-40" dirty="0">
                <a:cs typeface="Arial"/>
              </a:rPr>
              <a:t>Blood </a:t>
            </a:r>
            <a:r>
              <a:rPr sz="1000" spc="-30" dirty="0">
                <a:cs typeface="Arial"/>
              </a:rPr>
              <a:t>removed</a:t>
            </a:r>
            <a:r>
              <a:rPr sz="1000" spc="-114" dirty="0">
                <a:cs typeface="Arial"/>
              </a:rPr>
              <a:t> </a:t>
            </a:r>
            <a:r>
              <a:rPr sz="1000" spc="-35" dirty="0">
                <a:cs typeface="Arial"/>
              </a:rPr>
              <a:t>by  opening </a:t>
            </a:r>
            <a:r>
              <a:rPr sz="1000" spc="-60" dirty="0">
                <a:cs typeface="Arial"/>
              </a:rPr>
              <a:t>a </a:t>
            </a:r>
            <a:r>
              <a:rPr sz="1000" spc="-30" dirty="0">
                <a:cs typeface="Arial"/>
              </a:rPr>
              <a:t>vein </a:t>
            </a:r>
            <a:r>
              <a:rPr sz="1000" spc="-10" dirty="0">
                <a:cs typeface="Arial"/>
              </a:rPr>
              <a:t>or </a:t>
            </a:r>
            <a:r>
              <a:rPr sz="1000" spc="-45" dirty="0">
                <a:cs typeface="Arial"/>
              </a:rPr>
              <a:t>using</a:t>
            </a:r>
            <a:r>
              <a:rPr sz="1000" spc="-70" dirty="0">
                <a:cs typeface="Arial"/>
              </a:rPr>
              <a:t> </a:t>
            </a:r>
            <a:r>
              <a:rPr sz="1000" spc="-45" dirty="0">
                <a:cs typeface="Arial"/>
              </a:rPr>
              <a:t>leeches.</a:t>
            </a:r>
            <a:endParaRPr sz="1000" dirty="0">
              <a:cs typeface="Arial"/>
            </a:endParaRPr>
          </a:p>
          <a:p>
            <a:pPr marL="264160" indent="-172085">
              <a:lnSpc>
                <a:spcPct val="100000"/>
              </a:lnSpc>
              <a:buChar char="•"/>
              <a:tabLst>
                <a:tab pos="264160" algn="l"/>
                <a:tab pos="264795" algn="l"/>
              </a:tabLst>
            </a:pPr>
            <a:r>
              <a:rPr sz="1000" spc="-65" dirty="0">
                <a:cs typeface="Arial"/>
              </a:rPr>
              <a:t>Leeches </a:t>
            </a:r>
            <a:r>
              <a:rPr sz="1000" spc="-25" dirty="0">
                <a:cs typeface="Arial"/>
              </a:rPr>
              <a:t>- </a:t>
            </a:r>
            <a:r>
              <a:rPr sz="1000" spc="-20" dirty="0">
                <a:cs typeface="Arial"/>
              </a:rPr>
              <a:t>Worm-like </a:t>
            </a:r>
            <a:r>
              <a:rPr sz="1000" spc="-35" dirty="0">
                <a:cs typeface="Arial"/>
              </a:rPr>
              <a:t>insect </a:t>
            </a:r>
            <a:r>
              <a:rPr sz="1000" spc="-25" dirty="0">
                <a:cs typeface="Arial"/>
              </a:rPr>
              <a:t>which </a:t>
            </a:r>
            <a:r>
              <a:rPr sz="1000" spc="-65" dirty="0">
                <a:cs typeface="Arial"/>
              </a:rPr>
              <a:t>sucks</a:t>
            </a:r>
            <a:r>
              <a:rPr sz="1000" spc="-85" dirty="0">
                <a:cs typeface="Arial"/>
              </a:rPr>
              <a:t> </a:t>
            </a:r>
            <a:r>
              <a:rPr sz="1000" spc="-25" dirty="0">
                <a:cs typeface="Arial"/>
              </a:rPr>
              <a:t>blood.</a:t>
            </a:r>
            <a:endParaRPr sz="1000" dirty="0">
              <a:cs typeface="Arial"/>
            </a:endParaRPr>
          </a:p>
          <a:p>
            <a:pPr marL="264160" marR="124460" indent="-172085">
              <a:lnSpc>
                <a:spcPct val="100000"/>
              </a:lnSpc>
              <a:buChar char="•"/>
              <a:tabLst>
                <a:tab pos="264160" algn="l"/>
                <a:tab pos="264795" algn="l"/>
              </a:tabLst>
            </a:pPr>
            <a:r>
              <a:rPr sz="1000" spc="-50" dirty="0">
                <a:cs typeface="Arial"/>
              </a:rPr>
              <a:t>Leprosy </a:t>
            </a:r>
            <a:r>
              <a:rPr sz="1000" spc="-25" dirty="0">
                <a:cs typeface="Arial"/>
              </a:rPr>
              <a:t>- </a:t>
            </a:r>
            <a:r>
              <a:rPr sz="1000" spc="-45" dirty="0">
                <a:cs typeface="Arial"/>
              </a:rPr>
              <a:t>Contagious </a:t>
            </a:r>
            <a:r>
              <a:rPr sz="1000" spc="-55" dirty="0">
                <a:cs typeface="Arial"/>
              </a:rPr>
              <a:t>disease </a:t>
            </a:r>
            <a:r>
              <a:rPr sz="1000" spc="-5" dirty="0">
                <a:cs typeface="Arial"/>
              </a:rPr>
              <a:t>that </a:t>
            </a:r>
            <a:r>
              <a:rPr sz="1000" spc="-45" dirty="0">
                <a:cs typeface="Arial"/>
              </a:rPr>
              <a:t>eats </a:t>
            </a:r>
            <a:r>
              <a:rPr sz="1000" spc="-40" dirty="0">
                <a:cs typeface="Arial"/>
              </a:rPr>
              <a:t>away </a:t>
            </a:r>
            <a:r>
              <a:rPr sz="1000" spc="-10" dirty="0">
                <a:cs typeface="Arial"/>
              </a:rPr>
              <a:t>at </a:t>
            </a:r>
            <a:r>
              <a:rPr sz="1000" spc="-60" dirty="0">
                <a:cs typeface="Arial"/>
              </a:rPr>
              <a:t>a  </a:t>
            </a:r>
            <a:r>
              <a:rPr sz="1000" spc="-45" dirty="0">
                <a:cs typeface="Arial"/>
              </a:rPr>
              <a:t>persons </a:t>
            </a:r>
            <a:r>
              <a:rPr sz="1000" spc="-35" dirty="0">
                <a:cs typeface="Arial"/>
              </a:rPr>
              <a:t>body</a:t>
            </a:r>
            <a:endParaRPr sz="1000" dirty="0">
              <a:cs typeface="Arial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5224470-C121-B3B6-8831-934360097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521" y="4320056"/>
            <a:ext cx="1330555" cy="99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32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7F81CD64-C0BE-A860-4C13-AB5884D8629A}"/>
              </a:ext>
            </a:extLst>
          </p:cNvPr>
          <p:cNvSpPr txBox="1"/>
          <p:nvPr/>
        </p:nvSpPr>
        <p:spPr>
          <a:xfrm>
            <a:off x="107445" y="21703"/>
            <a:ext cx="2601595" cy="1577355"/>
          </a:xfrm>
          <a:prstGeom prst="rect">
            <a:avLst/>
          </a:prstGeom>
          <a:ln w="9144">
            <a:solidFill>
              <a:srgbClr val="5B9BD4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0"/>
              </a:spcBef>
            </a:pPr>
            <a:r>
              <a:rPr sz="1000" b="1" spc="-65" dirty="0">
                <a:uFill>
                  <a:solidFill>
                    <a:srgbClr val="000000"/>
                  </a:solidFill>
                </a:uFill>
                <a:cs typeface="Arial"/>
              </a:rPr>
              <a:t>The </a:t>
            </a:r>
            <a:r>
              <a:rPr sz="1000" b="1" spc="-80" dirty="0">
                <a:uFill>
                  <a:solidFill>
                    <a:srgbClr val="000000"/>
                  </a:solidFill>
                </a:uFill>
                <a:cs typeface="Arial"/>
              </a:rPr>
              <a:t>Black</a:t>
            </a:r>
            <a:r>
              <a:rPr sz="1000" b="1" spc="-40" dirty="0"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1000" b="1" spc="-45" dirty="0">
                <a:uFill>
                  <a:solidFill>
                    <a:srgbClr val="000000"/>
                  </a:solidFill>
                </a:uFill>
                <a:cs typeface="Arial"/>
              </a:rPr>
              <a:t>Death;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cs typeface="Times New Roman"/>
            </a:endParaRPr>
          </a:p>
          <a:p>
            <a:pPr marL="263525" marR="173990" indent="-172085">
              <a:lnSpc>
                <a:spcPct val="100000"/>
              </a:lnSpc>
              <a:buChar char="•"/>
              <a:tabLst>
                <a:tab pos="263525" algn="l"/>
                <a:tab pos="264160" algn="l"/>
              </a:tabLst>
            </a:pPr>
            <a:r>
              <a:rPr sz="1000" spc="-25" dirty="0">
                <a:cs typeface="Arial"/>
              </a:rPr>
              <a:t>In </a:t>
            </a:r>
            <a:r>
              <a:rPr sz="1000" spc="-35" dirty="0">
                <a:cs typeface="Arial"/>
              </a:rPr>
              <a:t>1348, </a:t>
            </a:r>
            <a:r>
              <a:rPr sz="1000" spc="-60" dirty="0">
                <a:cs typeface="Arial"/>
              </a:rPr>
              <a:t>a </a:t>
            </a:r>
            <a:r>
              <a:rPr sz="1000" spc="-35" dirty="0">
                <a:cs typeface="Arial"/>
              </a:rPr>
              <a:t>ship </a:t>
            </a:r>
            <a:r>
              <a:rPr sz="1000" spc="-20" dirty="0">
                <a:cs typeface="Arial"/>
              </a:rPr>
              <a:t>brought </a:t>
            </a:r>
            <a:r>
              <a:rPr sz="1000" spc="-15" dirty="0">
                <a:cs typeface="Arial"/>
              </a:rPr>
              <a:t>the </a:t>
            </a:r>
            <a:r>
              <a:rPr sz="1000" spc="-55" dirty="0">
                <a:cs typeface="Arial"/>
              </a:rPr>
              <a:t>Black </a:t>
            </a:r>
            <a:r>
              <a:rPr sz="1000" spc="-40" dirty="0">
                <a:cs typeface="Arial"/>
              </a:rPr>
              <a:t>Death </a:t>
            </a:r>
            <a:r>
              <a:rPr sz="1000" spc="5" dirty="0">
                <a:cs typeface="Arial"/>
              </a:rPr>
              <a:t>to </a:t>
            </a:r>
            <a:r>
              <a:rPr sz="1000" spc="-50" dirty="0">
                <a:cs typeface="Arial"/>
              </a:rPr>
              <a:t>England.  </a:t>
            </a:r>
            <a:r>
              <a:rPr sz="1000" spc="-45" dirty="0">
                <a:cs typeface="Arial"/>
              </a:rPr>
              <a:t>Over </a:t>
            </a:r>
            <a:r>
              <a:rPr sz="1000" spc="-75" dirty="0">
                <a:cs typeface="Arial"/>
              </a:rPr>
              <a:t>40% </a:t>
            </a:r>
            <a:r>
              <a:rPr sz="1000" spc="-30" dirty="0">
                <a:cs typeface="Arial"/>
              </a:rPr>
              <a:t>(nearly </a:t>
            </a:r>
            <a:r>
              <a:rPr sz="1000" spc="-20" dirty="0">
                <a:cs typeface="Arial"/>
              </a:rPr>
              <a:t>half) </a:t>
            </a:r>
            <a:r>
              <a:rPr sz="1000" spc="-5" dirty="0">
                <a:cs typeface="Arial"/>
              </a:rPr>
              <a:t>of </a:t>
            </a:r>
            <a:r>
              <a:rPr sz="1000" spc="-15" dirty="0">
                <a:cs typeface="Arial"/>
              </a:rPr>
              <a:t>the </a:t>
            </a:r>
            <a:r>
              <a:rPr sz="1000" spc="-20" dirty="0">
                <a:cs typeface="Arial"/>
              </a:rPr>
              <a:t>population </a:t>
            </a:r>
            <a:r>
              <a:rPr sz="1000" spc="-30" dirty="0">
                <a:cs typeface="Arial"/>
              </a:rPr>
              <a:t>died </a:t>
            </a:r>
            <a:r>
              <a:rPr sz="1000" spc="-25" dirty="0">
                <a:cs typeface="Arial"/>
              </a:rPr>
              <a:t>during  </a:t>
            </a:r>
            <a:r>
              <a:rPr sz="1000" spc="-15" dirty="0">
                <a:cs typeface="Arial"/>
              </a:rPr>
              <a:t>the</a:t>
            </a:r>
            <a:r>
              <a:rPr sz="1000" spc="-55" dirty="0">
                <a:cs typeface="Arial"/>
              </a:rPr>
              <a:t> </a:t>
            </a:r>
            <a:r>
              <a:rPr sz="1000" spc="-40" dirty="0">
                <a:cs typeface="Arial"/>
              </a:rPr>
              <a:t>plague.</a:t>
            </a:r>
            <a:endParaRPr sz="1000" dirty="0">
              <a:cs typeface="Arial"/>
            </a:endParaRPr>
          </a:p>
          <a:p>
            <a:pPr marL="263525" marR="94615" indent="-172085">
              <a:lnSpc>
                <a:spcPct val="100000"/>
              </a:lnSpc>
              <a:buChar char="•"/>
              <a:tabLst>
                <a:tab pos="263525" algn="l"/>
                <a:tab pos="264160" algn="l"/>
              </a:tabLst>
            </a:pPr>
            <a:r>
              <a:rPr sz="1000" spc="-60" dirty="0">
                <a:cs typeface="Arial"/>
              </a:rPr>
              <a:t>The </a:t>
            </a:r>
            <a:r>
              <a:rPr sz="1000" spc="-55" dirty="0">
                <a:cs typeface="Arial"/>
              </a:rPr>
              <a:t>Black </a:t>
            </a:r>
            <a:r>
              <a:rPr sz="1000" spc="-40" dirty="0">
                <a:cs typeface="Arial"/>
              </a:rPr>
              <a:t>Death </a:t>
            </a:r>
            <a:r>
              <a:rPr sz="1000" spc="-20" dirty="0">
                <a:cs typeface="Arial"/>
              </a:rPr>
              <a:t>killed </a:t>
            </a:r>
            <a:r>
              <a:rPr sz="1000" spc="-15" dirty="0">
                <a:cs typeface="Arial"/>
              </a:rPr>
              <a:t>both </a:t>
            </a:r>
            <a:r>
              <a:rPr sz="1000" spc="-20" dirty="0">
                <a:cs typeface="Arial"/>
              </a:rPr>
              <a:t>rich </a:t>
            </a:r>
            <a:r>
              <a:rPr sz="1000" spc="-40" dirty="0">
                <a:cs typeface="Arial"/>
              </a:rPr>
              <a:t>and </a:t>
            </a:r>
            <a:r>
              <a:rPr sz="1000" spc="-20" dirty="0">
                <a:cs typeface="Arial"/>
              </a:rPr>
              <a:t>poor </a:t>
            </a:r>
            <a:r>
              <a:rPr sz="1000" spc="-30" dirty="0">
                <a:cs typeface="Arial"/>
              </a:rPr>
              <a:t>alike, </a:t>
            </a:r>
            <a:r>
              <a:rPr sz="1000" spc="-15" dirty="0">
                <a:cs typeface="Arial"/>
              </a:rPr>
              <a:t>swiftly  </a:t>
            </a:r>
            <a:r>
              <a:rPr sz="1000" spc="-40" dirty="0">
                <a:cs typeface="Arial"/>
              </a:rPr>
              <a:t>and </a:t>
            </a:r>
            <a:r>
              <a:rPr sz="1000" spc="-20" dirty="0">
                <a:cs typeface="Arial"/>
              </a:rPr>
              <a:t>painfully. </a:t>
            </a:r>
            <a:r>
              <a:rPr sz="1000" spc="-60" dirty="0">
                <a:cs typeface="Arial"/>
              </a:rPr>
              <a:t>The </a:t>
            </a:r>
            <a:r>
              <a:rPr sz="1000" spc="-40" dirty="0">
                <a:cs typeface="Arial"/>
              </a:rPr>
              <a:t>dead </a:t>
            </a:r>
            <a:r>
              <a:rPr sz="1000" spc="-25" dirty="0">
                <a:cs typeface="Arial"/>
              </a:rPr>
              <a:t>were </a:t>
            </a:r>
            <a:r>
              <a:rPr sz="1000" spc="-30" dirty="0">
                <a:cs typeface="Arial"/>
              </a:rPr>
              <a:t>quickly </a:t>
            </a:r>
            <a:r>
              <a:rPr sz="1000" spc="-20" dirty="0">
                <a:cs typeface="Arial"/>
              </a:rPr>
              <a:t>buried </a:t>
            </a:r>
            <a:r>
              <a:rPr sz="1000" spc="-15" dirty="0">
                <a:cs typeface="Arial"/>
              </a:rPr>
              <a:t>in </a:t>
            </a:r>
            <a:r>
              <a:rPr sz="1000" spc="-35" dirty="0">
                <a:cs typeface="Arial"/>
              </a:rPr>
              <a:t>large  </a:t>
            </a:r>
            <a:r>
              <a:rPr sz="1000" spc="-30" dirty="0">
                <a:cs typeface="Arial"/>
              </a:rPr>
              <a:t>communal</a:t>
            </a:r>
            <a:r>
              <a:rPr sz="1000" spc="-55" dirty="0">
                <a:cs typeface="Arial"/>
              </a:rPr>
              <a:t> </a:t>
            </a:r>
            <a:r>
              <a:rPr sz="1000" spc="-50" dirty="0">
                <a:cs typeface="Arial"/>
              </a:rPr>
              <a:t>graves.</a:t>
            </a:r>
            <a:endParaRPr sz="1000" dirty="0">
              <a:cs typeface="Arial"/>
            </a:endParaRPr>
          </a:p>
          <a:p>
            <a:pPr marL="263525" marR="142240" indent="-172085">
              <a:lnSpc>
                <a:spcPct val="100000"/>
              </a:lnSpc>
              <a:buChar char="•"/>
              <a:tabLst>
                <a:tab pos="263525" algn="l"/>
                <a:tab pos="264160" algn="l"/>
              </a:tabLst>
            </a:pPr>
            <a:r>
              <a:rPr sz="1000" spc="-45" dirty="0">
                <a:cs typeface="Arial"/>
              </a:rPr>
              <a:t>There </a:t>
            </a:r>
            <a:r>
              <a:rPr sz="1000" spc="-25" dirty="0">
                <a:cs typeface="Arial"/>
              </a:rPr>
              <a:t>were </a:t>
            </a:r>
            <a:r>
              <a:rPr sz="1000" dirty="0">
                <a:cs typeface="Arial"/>
              </a:rPr>
              <a:t>two </a:t>
            </a:r>
            <a:r>
              <a:rPr sz="1000" spc="-40" dirty="0">
                <a:cs typeface="Arial"/>
              </a:rPr>
              <a:t>kinds </a:t>
            </a:r>
            <a:r>
              <a:rPr sz="1000" spc="-5" dirty="0">
                <a:cs typeface="Arial"/>
              </a:rPr>
              <a:t>of </a:t>
            </a:r>
            <a:r>
              <a:rPr sz="1000" spc="-40" dirty="0">
                <a:cs typeface="Arial"/>
              </a:rPr>
              <a:t>plague: a. Bubonic </a:t>
            </a:r>
            <a:r>
              <a:rPr sz="1000" spc="-55" dirty="0">
                <a:cs typeface="Arial"/>
              </a:rPr>
              <a:t>Plague </a:t>
            </a:r>
            <a:r>
              <a:rPr sz="1000" spc="-30" dirty="0">
                <a:cs typeface="Arial"/>
              </a:rPr>
              <a:t>b.  </a:t>
            </a:r>
            <a:r>
              <a:rPr sz="1000" spc="-45" dirty="0">
                <a:cs typeface="Arial"/>
              </a:rPr>
              <a:t>Pneumonic</a:t>
            </a:r>
            <a:r>
              <a:rPr sz="1000" spc="-40" dirty="0">
                <a:cs typeface="Arial"/>
              </a:rPr>
              <a:t> </a:t>
            </a:r>
            <a:r>
              <a:rPr sz="1000" spc="-50" dirty="0">
                <a:cs typeface="Arial"/>
              </a:rPr>
              <a:t>Plague.</a:t>
            </a:r>
            <a:endParaRPr sz="1000" dirty="0">
              <a:cs typeface="Arial"/>
            </a:endParaRPr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4CB4466C-F9B5-14F5-6F65-81126C7B7246}"/>
              </a:ext>
            </a:extLst>
          </p:cNvPr>
          <p:cNvSpPr txBox="1"/>
          <p:nvPr/>
        </p:nvSpPr>
        <p:spPr>
          <a:xfrm>
            <a:off x="2768028" y="21703"/>
            <a:ext cx="2959735" cy="4193456"/>
          </a:xfrm>
          <a:prstGeom prst="rect">
            <a:avLst/>
          </a:prstGeom>
          <a:ln w="9144">
            <a:solidFill>
              <a:srgbClr val="5B9BD4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0"/>
              </a:spcBef>
            </a:pPr>
            <a:r>
              <a:rPr sz="1000" b="1" spc="-45" dirty="0">
                <a:uFill>
                  <a:solidFill>
                    <a:srgbClr val="000000"/>
                  </a:solidFill>
                </a:uFill>
                <a:cs typeface="Arial"/>
              </a:rPr>
              <a:t>Impact </a:t>
            </a:r>
            <a:r>
              <a:rPr sz="1000" b="1" spc="-35" dirty="0">
                <a:uFill>
                  <a:solidFill>
                    <a:srgbClr val="000000"/>
                  </a:solidFill>
                </a:uFill>
                <a:cs typeface="Arial"/>
              </a:rPr>
              <a:t>of </a:t>
            </a:r>
            <a:r>
              <a:rPr sz="1000" b="1" spc="-30" dirty="0">
                <a:uFill>
                  <a:solidFill>
                    <a:srgbClr val="000000"/>
                  </a:solidFill>
                </a:uFill>
                <a:cs typeface="Arial"/>
              </a:rPr>
              <a:t>the </a:t>
            </a:r>
            <a:r>
              <a:rPr sz="1000" b="1" spc="-80" dirty="0">
                <a:uFill>
                  <a:solidFill>
                    <a:srgbClr val="000000"/>
                  </a:solidFill>
                </a:uFill>
                <a:cs typeface="Arial"/>
              </a:rPr>
              <a:t>Black</a:t>
            </a:r>
            <a:r>
              <a:rPr sz="1000" b="1" spc="-130" dirty="0"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sz="1000" b="1" spc="-40" dirty="0">
                <a:uFill>
                  <a:solidFill>
                    <a:srgbClr val="000000"/>
                  </a:solidFill>
                </a:uFill>
                <a:cs typeface="Arial"/>
              </a:rPr>
              <a:t>Death</a:t>
            </a:r>
            <a:r>
              <a:rPr sz="1000" spc="-40" dirty="0">
                <a:cs typeface="Arial"/>
              </a:rPr>
              <a:t>;</a:t>
            </a:r>
            <a:endParaRPr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cs typeface="Times New Roman"/>
            </a:endParaRPr>
          </a:p>
          <a:p>
            <a:pPr marL="91440" marR="236220">
              <a:lnSpc>
                <a:spcPct val="100000"/>
              </a:lnSpc>
              <a:buChar char="•"/>
              <a:tabLst>
                <a:tab pos="165735" algn="l"/>
              </a:tabLst>
            </a:pPr>
            <a:r>
              <a:rPr sz="1000" spc="-75" dirty="0">
                <a:cs typeface="Arial"/>
              </a:rPr>
              <a:t>By </a:t>
            </a:r>
            <a:r>
              <a:rPr sz="1000" spc="-15" dirty="0">
                <a:cs typeface="Arial"/>
              </a:rPr>
              <a:t>the </a:t>
            </a:r>
            <a:r>
              <a:rPr sz="1000" spc="-35" dirty="0">
                <a:cs typeface="Arial"/>
              </a:rPr>
              <a:t>end </a:t>
            </a:r>
            <a:r>
              <a:rPr sz="1000" spc="-5" dirty="0">
                <a:cs typeface="Arial"/>
              </a:rPr>
              <a:t>of </a:t>
            </a:r>
            <a:r>
              <a:rPr sz="1000" spc="-35" dirty="0">
                <a:cs typeface="Arial"/>
              </a:rPr>
              <a:t>1350, </a:t>
            </a:r>
            <a:r>
              <a:rPr sz="1000" spc="-15" dirty="0">
                <a:cs typeface="Arial"/>
              </a:rPr>
              <a:t>the </a:t>
            </a:r>
            <a:r>
              <a:rPr sz="1000" spc="-55" dirty="0">
                <a:cs typeface="Arial"/>
              </a:rPr>
              <a:t>Black </a:t>
            </a:r>
            <a:r>
              <a:rPr sz="1000" spc="-40" dirty="0">
                <a:cs typeface="Arial"/>
              </a:rPr>
              <a:t>Death had </a:t>
            </a:r>
            <a:r>
              <a:rPr sz="1000" spc="-45" dirty="0">
                <a:cs typeface="Arial"/>
              </a:rPr>
              <a:t>subsided </a:t>
            </a:r>
            <a:r>
              <a:rPr sz="1000" spc="-5" dirty="0">
                <a:cs typeface="Arial"/>
              </a:rPr>
              <a:t>but </a:t>
            </a:r>
            <a:r>
              <a:rPr sz="1000" spc="-35" dirty="0">
                <a:cs typeface="Arial"/>
              </a:rPr>
              <a:t>never  </a:t>
            </a:r>
            <a:r>
              <a:rPr sz="1000" spc="-25" dirty="0">
                <a:cs typeface="Arial"/>
              </a:rPr>
              <a:t>really </a:t>
            </a:r>
            <a:r>
              <a:rPr sz="1000" spc="-40" dirty="0">
                <a:cs typeface="Arial"/>
              </a:rPr>
              <a:t>disappeared </a:t>
            </a:r>
            <a:r>
              <a:rPr sz="1000" spc="-30" dirty="0">
                <a:cs typeface="Arial"/>
              </a:rPr>
              <a:t>over </a:t>
            </a:r>
            <a:r>
              <a:rPr sz="1000" spc="-15" dirty="0">
                <a:cs typeface="Arial"/>
              </a:rPr>
              <a:t>the </a:t>
            </a:r>
            <a:r>
              <a:rPr sz="1000" spc="-25" dirty="0">
                <a:cs typeface="Arial"/>
              </a:rPr>
              <a:t>next hundred </a:t>
            </a:r>
            <a:r>
              <a:rPr sz="1000" spc="-45" dirty="0">
                <a:cs typeface="Arial"/>
              </a:rPr>
              <a:t>years. </a:t>
            </a:r>
            <a:r>
              <a:rPr sz="1000" spc="10" dirty="0">
                <a:cs typeface="Arial"/>
              </a:rPr>
              <a:t>It </a:t>
            </a:r>
            <a:r>
              <a:rPr sz="1000" spc="-20" dirty="0">
                <a:cs typeface="Arial"/>
              </a:rPr>
              <a:t>returned </a:t>
            </a:r>
            <a:r>
              <a:rPr sz="1000" spc="-10" dirty="0">
                <a:cs typeface="Arial"/>
              </a:rPr>
              <a:t>at  </a:t>
            </a:r>
            <a:r>
              <a:rPr sz="1000" spc="-25" dirty="0">
                <a:cs typeface="Arial"/>
              </a:rPr>
              <a:t>intervals </a:t>
            </a:r>
            <a:r>
              <a:rPr sz="1000" dirty="0">
                <a:cs typeface="Arial"/>
              </a:rPr>
              <a:t>with </a:t>
            </a:r>
            <a:r>
              <a:rPr sz="1000" spc="-35" dirty="0">
                <a:cs typeface="Arial"/>
              </a:rPr>
              <a:t>varying </a:t>
            </a:r>
            <a:r>
              <a:rPr sz="1000" spc="-50" dirty="0">
                <a:cs typeface="Arial"/>
              </a:rPr>
              <a:t>degrees </a:t>
            </a:r>
            <a:r>
              <a:rPr sz="1000" spc="-5" dirty="0">
                <a:cs typeface="Arial"/>
              </a:rPr>
              <a:t>of </a:t>
            </a:r>
            <a:r>
              <a:rPr sz="1000" spc="-45" dirty="0">
                <a:cs typeface="Arial"/>
              </a:rPr>
              <a:t>deadliness. </a:t>
            </a:r>
            <a:r>
              <a:rPr sz="1000" spc="-25" dirty="0">
                <a:cs typeface="Arial"/>
              </a:rPr>
              <a:t>In </a:t>
            </a:r>
            <a:r>
              <a:rPr sz="1000" spc="-40" dirty="0">
                <a:cs typeface="Arial"/>
              </a:rPr>
              <a:t>1665 </a:t>
            </a:r>
            <a:r>
              <a:rPr sz="1000" spc="20" dirty="0">
                <a:cs typeface="Arial"/>
              </a:rPr>
              <a:t>it </a:t>
            </a:r>
            <a:r>
              <a:rPr sz="1000" spc="-20" dirty="0">
                <a:cs typeface="Arial"/>
              </a:rPr>
              <a:t>returned  </a:t>
            </a:r>
            <a:r>
              <a:rPr sz="1000" spc="-35" dirty="0">
                <a:cs typeface="Arial"/>
              </a:rPr>
              <a:t>badly, </a:t>
            </a:r>
            <a:r>
              <a:rPr sz="1000" spc="-40" dirty="0">
                <a:cs typeface="Arial"/>
              </a:rPr>
              <a:t>and </a:t>
            </a:r>
            <a:r>
              <a:rPr sz="1000" spc="-35" dirty="0">
                <a:cs typeface="Arial"/>
              </a:rPr>
              <a:t>by </a:t>
            </a:r>
            <a:r>
              <a:rPr sz="1000" spc="-15" dirty="0">
                <a:cs typeface="Arial"/>
              </a:rPr>
              <a:t>the </a:t>
            </a:r>
            <a:r>
              <a:rPr sz="1000" spc="-35" dirty="0">
                <a:cs typeface="Arial"/>
              </a:rPr>
              <a:t>end </a:t>
            </a:r>
            <a:r>
              <a:rPr sz="1000" spc="-5" dirty="0">
                <a:cs typeface="Arial"/>
              </a:rPr>
              <a:t>of </a:t>
            </a:r>
            <a:r>
              <a:rPr sz="1000" spc="-15" dirty="0">
                <a:cs typeface="Arial"/>
              </a:rPr>
              <a:t>the </a:t>
            </a:r>
            <a:r>
              <a:rPr sz="1000" spc="-20" dirty="0">
                <a:cs typeface="Arial"/>
              </a:rPr>
              <a:t>19th </a:t>
            </a:r>
            <a:r>
              <a:rPr sz="1000" spc="-25" dirty="0">
                <a:cs typeface="Arial"/>
              </a:rPr>
              <a:t>century </a:t>
            </a:r>
            <a:r>
              <a:rPr sz="1000" spc="20" dirty="0">
                <a:cs typeface="Arial"/>
              </a:rPr>
              <a:t>it </a:t>
            </a:r>
            <a:r>
              <a:rPr sz="1000" spc="-40" dirty="0">
                <a:cs typeface="Arial"/>
              </a:rPr>
              <a:t>had </a:t>
            </a:r>
            <a:r>
              <a:rPr sz="1000" spc="-30" dirty="0">
                <a:cs typeface="Arial"/>
              </a:rPr>
              <a:t>diminished </a:t>
            </a:r>
            <a:r>
              <a:rPr sz="1000" spc="-5" dirty="0">
                <a:cs typeface="Arial"/>
              </a:rPr>
              <a:t>but  </a:t>
            </a:r>
            <a:r>
              <a:rPr sz="1000" spc="-50" dirty="0">
                <a:cs typeface="Arial"/>
              </a:rPr>
              <a:t>was </a:t>
            </a:r>
            <a:r>
              <a:rPr sz="1000" spc="-35" dirty="0">
                <a:cs typeface="Arial"/>
              </a:rPr>
              <a:t>replaced </a:t>
            </a:r>
            <a:r>
              <a:rPr sz="1000" dirty="0">
                <a:cs typeface="Arial"/>
              </a:rPr>
              <a:t>with </a:t>
            </a:r>
            <a:r>
              <a:rPr sz="1000" spc="-25" dirty="0">
                <a:cs typeface="Arial"/>
              </a:rPr>
              <a:t>another</a:t>
            </a:r>
            <a:r>
              <a:rPr sz="1000" spc="-65" dirty="0">
                <a:cs typeface="Arial"/>
              </a:rPr>
              <a:t> </a:t>
            </a:r>
            <a:r>
              <a:rPr sz="1000" spc="-50" dirty="0">
                <a:cs typeface="Arial"/>
              </a:rPr>
              <a:t>disease.</a:t>
            </a:r>
            <a:endParaRPr sz="1000" dirty="0">
              <a:cs typeface="Arial"/>
            </a:endParaRPr>
          </a:p>
          <a:p>
            <a:pPr marL="91440">
              <a:lnSpc>
                <a:spcPct val="100000"/>
              </a:lnSpc>
              <a:buChar char="•"/>
              <a:tabLst>
                <a:tab pos="165735" algn="l"/>
              </a:tabLst>
            </a:pPr>
            <a:r>
              <a:rPr sz="1000" spc="-60" dirty="0">
                <a:cs typeface="Arial"/>
              </a:rPr>
              <a:t>Had a </a:t>
            </a:r>
            <a:r>
              <a:rPr sz="1000" spc="-45" dirty="0">
                <a:cs typeface="Arial"/>
              </a:rPr>
              <a:t>huge </a:t>
            </a:r>
            <a:r>
              <a:rPr sz="1000" spc="-25" dirty="0">
                <a:cs typeface="Arial"/>
              </a:rPr>
              <a:t>impact </a:t>
            </a:r>
            <a:r>
              <a:rPr sz="1000" spc="-30" dirty="0">
                <a:cs typeface="Arial"/>
              </a:rPr>
              <a:t>on </a:t>
            </a:r>
            <a:r>
              <a:rPr sz="1000" spc="-35" dirty="0">
                <a:cs typeface="Arial"/>
              </a:rPr>
              <a:t>society </a:t>
            </a:r>
            <a:r>
              <a:rPr sz="1000" spc="-45" dirty="0">
                <a:cs typeface="Arial"/>
              </a:rPr>
              <a:t>– </a:t>
            </a:r>
            <a:r>
              <a:rPr sz="1000" spc="-35" dirty="0">
                <a:cs typeface="Arial"/>
              </a:rPr>
              <a:t>economically </a:t>
            </a:r>
            <a:r>
              <a:rPr sz="1000" spc="-40" dirty="0">
                <a:cs typeface="Arial"/>
              </a:rPr>
              <a:t>and</a:t>
            </a:r>
            <a:r>
              <a:rPr sz="1000" spc="-25" dirty="0">
                <a:cs typeface="Arial"/>
              </a:rPr>
              <a:t> </a:t>
            </a:r>
            <a:r>
              <a:rPr sz="1000" spc="-35" dirty="0">
                <a:cs typeface="Arial"/>
              </a:rPr>
              <a:t>socially.</a:t>
            </a:r>
            <a:endParaRPr sz="1000" dirty="0">
              <a:cs typeface="Arial"/>
            </a:endParaRPr>
          </a:p>
          <a:p>
            <a:pPr marL="91440" marR="147955">
              <a:lnSpc>
                <a:spcPct val="100000"/>
              </a:lnSpc>
              <a:buChar char="•"/>
              <a:tabLst>
                <a:tab pos="165735" algn="l"/>
              </a:tabLst>
            </a:pPr>
            <a:r>
              <a:rPr sz="1000" spc="-50" dirty="0">
                <a:cs typeface="Arial"/>
              </a:rPr>
              <a:t>Food </a:t>
            </a:r>
            <a:r>
              <a:rPr sz="1000" spc="-40" dirty="0">
                <a:cs typeface="Arial"/>
              </a:rPr>
              <a:t>shortages </a:t>
            </a:r>
            <a:r>
              <a:rPr sz="1000" spc="-45" dirty="0">
                <a:cs typeface="Arial"/>
              </a:rPr>
              <a:t>– </a:t>
            </a:r>
            <a:r>
              <a:rPr sz="1000" spc="-20" dirty="0">
                <a:cs typeface="Arial"/>
              </a:rPr>
              <a:t>towns </a:t>
            </a:r>
            <a:r>
              <a:rPr sz="1000" spc="-40" dirty="0">
                <a:cs typeface="Arial"/>
              </a:rPr>
              <a:t>and </a:t>
            </a:r>
            <a:r>
              <a:rPr sz="1000" spc="-30" dirty="0">
                <a:cs typeface="Arial"/>
              </a:rPr>
              <a:t>cities </a:t>
            </a:r>
            <a:r>
              <a:rPr sz="1000" spc="-40" dirty="0">
                <a:cs typeface="Arial"/>
              </a:rPr>
              <a:t>faced these </a:t>
            </a:r>
            <a:r>
              <a:rPr sz="1000" spc="-45" dirty="0">
                <a:cs typeface="Arial"/>
              </a:rPr>
              <a:t>shortages </a:t>
            </a:r>
            <a:r>
              <a:rPr sz="1000" spc="-75" dirty="0">
                <a:cs typeface="Arial"/>
              </a:rPr>
              <a:t>as  </a:t>
            </a:r>
            <a:r>
              <a:rPr sz="1000" spc="-35" dirty="0">
                <a:cs typeface="Arial"/>
              </a:rPr>
              <a:t>nearby </a:t>
            </a:r>
            <a:r>
              <a:rPr sz="1000" spc="-40" dirty="0">
                <a:cs typeface="Arial"/>
              </a:rPr>
              <a:t>villages </a:t>
            </a:r>
            <a:r>
              <a:rPr sz="1000" spc="-30" dirty="0">
                <a:cs typeface="Arial"/>
              </a:rPr>
              <a:t>could </a:t>
            </a:r>
            <a:r>
              <a:rPr sz="1000" spc="-5" dirty="0">
                <a:cs typeface="Arial"/>
              </a:rPr>
              <a:t>not </a:t>
            </a:r>
            <a:r>
              <a:rPr sz="1000" spc="-25" dirty="0">
                <a:cs typeface="Arial"/>
              </a:rPr>
              <a:t>provide </a:t>
            </a:r>
            <a:r>
              <a:rPr sz="1000" spc="-40" dirty="0">
                <a:cs typeface="Arial"/>
              </a:rPr>
              <a:t>enough </a:t>
            </a:r>
            <a:r>
              <a:rPr sz="1000" spc="-20" dirty="0">
                <a:cs typeface="Arial"/>
              </a:rPr>
              <a:t>food. </a:t>
            </a:r>
            <a:r>
              <a:rPr sz="1000" spc="-30" dirty="0">
                <a:cs typeface="Arial"/>
              </a:rPr>
              <a:t>Medieval lords  </a:t>
            </a:r>
            <a:r>
              <a:rPr sz="1000" spc="-35" dirty="0">
                <a:cs typeface="Arial"/>
              </a:rPr>
              <a:t>moved </a:t>
            </a:r>
            <a:r>
              <a:rPr sz="1000" spc="5" dirty="0">
                <a:cs typeface="Arial"/>
              </a:rPr>
              <a:t>to </a:t>
            </a:r>
            <a:r>
              <a:rPr sz="1000" spc="-50" dirty="0">
                <a:cs typeface="Arial"/>
              </a:rPr>
              <a:t>sheep </a:t>
            </a:r>
            <a:r>
              <a:rPr sz="1000" spc="-25" dirty="0">
                <a:cs typeface="Arial"/>
              </a:rPr>
              <a:t>farming </a:t>
            </a:r>
            <a:r>
              <a:rPr sz="1000" spc="-50" dirty="0">
                <a:cs typeface="Arial"/>
              </a:rPr>
              <a:t>since </a:t>
            </a:r>
            <a:r>
              <a:rPr sz="1000" spc="-20" dirty="0">
                <a:cs typeface="Arial"/>
              </a:rPr>
              <a:t>this </a:t>
            </a:r>
            <a:r>
              <a:rPr sz="1000" spc="-25" dirty="0">
                <a:cs typeface="Arial"/>
              </a:rPr>
              <a:t>required </a:t>
            </a:r>
            <a:r>
              <a:rPr sz="1000" spc="-20" dirty="0">
                <a:cs typeface="Arial"/>
              </a:rPr>
              <a:t>fewer </a:t>
            </a:r>
            <a:r>
              <a:rPr sz="1000" spc="-30" dirty="0">
                <a:cs typeface="Arial"/>
              </a:rPr>
              <a:t>workers, </a:t>
            </a:r>
            <a:r>
              <a:rPr sz="1000" spc="-20" dirty="0">
                <a:cs typeface="Arial"/>
              </a:rPr>
              <a:t>this </a:t>
            </a:r>
            <a:r>
              <a:rPr sz="1000" spc="-15" dirty="0">
                <a:cs typeface="Arial"/>
              </a:rPr>
              <a:t>in  </a:t>
            </a:r>
            <a:r>
              <a:rPr sz="1000" spc="-5" dirty="0">
                <a:cs typeface="Arial"/>
              </a:rPr>
              <a:t>turn </a:t>
            </a:r>
            <a:r>
              <a:rPr sz="1000" spc="-30" dirty="0">
                <a:cs typeface="Arial"/>
              </a:rPr>
              <a:t>impacted </a:t>
            </a:r>
            <a:r>
              <a:rPr sz="1000" spc="-25" dirty="0">
                <a:cs typeface="Arial"/>
              </a:rPr>
              <a:t>on </a:t>
            </a:r>
            <a:r>
              <a:rPr sz="1000" spc="-15" dirty="0">
                <a:cs typeface="Arial"/>
              </a:rPr>
              <a:t>the </a:t>
            </a:r>
            <a:r>
              <a:rPr sz="1000" spc="-20" dirty="0">
                <a:cs typeface="Arial"/>
              </a:rPr>
              <a:t>production </a:t>
            </a:r>
            <a:r>
              <a:rPr sz="1000" spc="-5" dirty="0">
                <a:cs typeface="Arial"/>
              </a:rPr>
              <a:t>of</a:t>
            </a:r>
            <a:r>
              <a:rPr sz="1000" spc="-160" dirty="0">
                <a:cs typeface="Arial"/>
              </a:rPr>
              <a:t> </a:t>
            </a:r>
            <a:r>
              <a:rPr sz="1000" spc="-15" dirty="0">
                <a:cs typeface="Arial"/>
              </a:rPr>
              <a:t>food </a:t>
            </a:r>
            <a:r>
              <a:rPr sz="1000" spc="-25" dirty="0">
                <a:cs typeface="Arial"/>
              </a:rPr>
              <a:t>overall.</a:t>
            </a:r>
            <a:endParaRPr sz="1000" dirty="0">
              <a:cs typeface="Arial"/>
            </a:endParaRPr>
          </a:p>
          <a:p>
            <a:pPr marL="91440" marR="156845">
              <a:lnSpc>
                <a:spcPct val="100000"/>
              </a:lnSpc>
              <a:spcBef>
                <a:spcPts val="5"/>
              </a:spcBef>
              <a:buChar char="•"/>
              <a:tabLst>
                <a:tab pos="165735" algn="l"/>
              </a:tabLst>
            </a:pPr>
            <a:r>
              <a:rPr sz="1000" spc="-15" dirty="0">
                <a:cs typeface="Arial"/>
              </a:rPr>
              <a:t>Inflation </a:t>
            </a:r>
            <a:r>
              <a:rPr sz="1000" spc="-35" dirty="0">
                <a:cs typeface="Arial"/>
              </a:rPr>
              <a:t>occurred </a:t>
            </a:r>
            <a:r>
              <a:rPr sz="1000" spc="-45" dirty="0">
                <a:cs typeface="Arial"/>
              </a:rPr>
              <a:t>– </a:t>
            </a:r>
            <a:r>
              <a:rPr sz="1000" spc="-15" dirty="0">
                <a:cs typeface="Arial"/>
              </a:rPr>
              <a:t>the </a:t>
            </a:r>
            <a:r>
              <a:rPr sz="1000" spc="-30" dirty="0">
                <a:cs typeface="Arial"/>
              </a:rPr>
              <a:t>price </a:t>
            </a:r>
            <a:r>
              <a:rPr sz="1000" spc="-5" dirty="0">
                <a:cs typeface="Arial"/>
              </a:rPr>
              <a:t>of </a:t>
            </a:r>
            <a:r>
              <a:rPr sz="1000" spc="-15" dirty="0">
                <a:cs typeface="Arial"/>
              </a:rPr>
              <a:t>food </a:t>
            </a:r>
            <a:r>
              <a:rPr sz="1000" spc="-10" dirty="0">
                <a:cs typeface="Arial"/>
              </a:rPr>
              <a:t>went </a:t>
            </a:r>
            <a:r>
              <a:rPr sz="1000" spc="-25" dirty="0">
                <a:cs typeface="Arial"/>
              </a:rPr>
              <a:t>up </a:t>
            </a:r>
            <a:r>
              <a:rPr sz="1000" spc="-30" dirty="0">
                <a:cs typeface="Arial"/>
              </a:rPr>
              <a:t>creating </a:t>
            </a:r>
            <a:r>
              <a:rPr sz="1000" spc="-35" dirty="0">
                <a:cs typeface="Arial"/>
              </a:rPr>
              <a:t>hardship  </a:t>
            </a:r>
            <a:r>
              <a:rPr sz="1000" dirty="0">
                <a:cs typeface="Arial"/>
              </a:rPr>
              <a:t>for </a:t>
            </a:r>
            <a:r>
              <a:rPr sz="1000" spc="-15" dirty="0">
                <a:cs typeface="Arial"/>
              </a:rPr>
              <a:t>the</a:t>
            </a:r>
            <a:r>
              <a:rPr sz="1000" spc="-95" dirty="0">
                <a:cs typeface="Arial"/>
              </a:rPr>
              <a:t> </a:t>
            </a:r>
            <a:r>
              <a:rPr sz="1000" spc="-20" dirty="0">
                <a:cs typeface="Arial"/>
              </a:rPr>
              <a:t>poor.</a:t>
            </a:r>
            <a:endParaRPr sz="1000" dirty="0">
              <a:cs typeface="Arial"/>
            </a:endParaRPr>
          </a:p>
          <a:p>
            <a:pPr marL="91440" marR="96520">
              <a:lnSpc>
                <a:spcPct val="100000"/>
              </a:lnSpc>
              <a:buChar char="•"/>
              <a:tabLst>
                <a:tab pos="165735" algn="l"/>
              </a:tabLst>
            </a:pPr>
            <a:r>
              <a:rPr sz="1000" spc="-55" dirty="0">
                <a:cs typeface="Arial"/>
              </a:rPr>
              <a:t>Peasant wages </a:t>
            </a:r>
            <a:r>
              <a:rPr sz="1000" spc="-45" dirty="0">
                <a:cs typeface="Arial"/>
              </a:rPr>
              <a:t>– </a:t>
            </a:r>
            <a:r>
              <a:rPr sz="1000" spc="-40" dirty="0">
                <a:cs typeface="Arial"/>
              </a:rPr>
              <a:t>laws </a:t>
            </a:r>
            <a:r>
              <a:rPr sz="1000" spc="-10" dirty="0">
                <a:cs typeface="Arial"/>
              </a:rPr>
              <a:t>at </a:t>
            </a:r>
            <a:r>
              <a:rPr sz="1000" spc="-15" dirty="0">
                <a:cs typeface="Arial"/>
              </a:rPr>
              <a:t>the </a:t>
            </a:r>
            <a:r>
              <a:rPr sz="1000" spc="-10" dirty="0">
                <a:cs typeface="Arial"/>
              </a:rPr>
              <a:t>time </a:t>
            </a:r>
            <a:r>
              <a:rPr sz="1000" spc="-25" dirty="0">
                <a:cs typeface="Arial"/>
              </a:rPr>
              <a:t>stated </a:t>
            </a:r>
            <a:r>
              <a:rPr sz="1000" spc="-5" dirty="0">
                <a:cs typeface="Arial"/>
              </a:rPr>
              <a:t>that </a:t>
            </a:r>
            <a:r>
              <a:rPr sz="1000" spc="-60" dirty="0">
                <a:cs typeface="Arial"/>
              </a:rPr>
              <a:t>a </a:t>
            </a:r>
            <a:r>
              <a:rPr sz="1000" spc="-40" dirty="0">
                <a:cs typeface="Arial"/>
              </a:rPr>
              <a:t>peasant </a:t>
            </a:r>
            <a:r>
              <a:rPr sz="1000" spc="-30" dirty="0">
                <a:cs typeface="Arial"/>
              </a:rPr>
              <a:t>could </a:t>
            </a:r>
            <a:r>
              <a:rPr sz="1000" spc="-5" dirty="0">
                <a:cs typeface="Arial"/>
              </a:rPr>
              <a:t>not  </a:t>
            </a:r>
            <a:r>
              <a:rPr sz="1000" spc="-40" dirty="0">
                <a:cs typeface="Arial"/>
              </a:rPr>
              <a:t>leave </a:t>
            </a:r>
            <a:r>
              <a:rPr sz="1000" spc="-15" dirty="0">
                <a:cs typeface="Arial"/>
              </a:rPr>
              <a:t>the </a:t>
            </a:r>
            <a:r>
              <a:rPr sz="1000" spc="-30" dirty="0">
                <a:cs typeface="Arial"/>
              </a:rPr>
              <a:t>village </a:t>
            </a:r>
            <a:r>
              <a:rPr sz="1000" spc="-50" dirty="0">
                <a:cs typeface="Arial"/>
              </a:rPr>
              <a:t>unless </a:t>
            </a:r>
            <a:r>
              <a:rPr sz="1000" spc="-25" dirty="0">
                <a:cs typeface="Arial"/>
              </a:rPr>
              <a:t>they </a:t>
            </a:r>
            <a:r>
              <a:rPr sz="1000" spc="-40" dirty="0">
                <a:cs typeface="Arial"/>
              </a:rPr>
              <a:t>had </a:t>
            </a:r>
            <a:r>
              <a:rPr sz="1000" spc="-35" dirty="0">
                <a:cs typeface="Arial"/>
              </a:rPr>
              <a:t>permission </a:t>
            </a:r>
            <a:r>
              <a:rPr sz="1000" spc="-10" dirty="0">
                <a:cs typeface="Arial"/>
              </a:rPr>
              <a:t>from </a:t>
            </a:r>
            <a:r>
              <a:rPr sz="1000" spc="-15" dirty="0">
                <a:cs typeface="Arial"/>
              </a:rPr>
              <a:t>the </a:t>
            </a:r>
            <a:r>
              <a:rPr sz="1000" spc="-40" dirty="0">
                <a:cs typeface="Arial"/>
              </a:rPr>
              <a:t>Lord. </a:t>
            </a:r>
            <a:r>
              <a:rPr sz="1000" spc="-10" dirty="0">
                <a:cs typeface="Arial"/>
              </a:rPr>
              <a:t>After  </a:t>
            </a:r>
            <a:r>
              <a:rPr sz="1000" spc="-15" dirty="0">
                <a:cs typeface="Arial"/>
              </a:rPr>
              <a:t>the </a:t>
            </a:r>
            <a:r>
              <a:rPr sz="1000" spc="-55" dirty="0">
                <a:cs typeface="Arial"/>
              </a:rPr>
              <a:t>Black </a:t>
            </a:r>
            <a:r>
              <a:rPr sz="1000" spc="-40" dirty="0">
                <a:cs typeface="Arial"/>
              </a:rPr>
              <a:t>Death </a:t>
            </a:r>
            <a:r>
              <a:rPr sz="1000" spc="-25" dirty="0">
                <a:cs typeface="Arial"/>
              </a:rPr>
              <a:t>they </a:t>
            </a:r>
            <a:r>
              <a:rPr sz="1000" spc="-45" dirty="0">
                <a:cs typeface="Arial"/>
              </a:rPr>
              <a:t>encouraged </a:t>
            </a:r>
            <a:r>
              <a:rPr sz="1000" spc="-35" dirty="0">
                <a:cs typeface="Arial"/>
              </a:rPr>
              <a:t>people </a:t>
            </a:r>
            <a:r>
              <a:rPr sz="1000" spc="5" dirty="0">
                <a:cs typeface="Arial"/>
              </a:rPr>
              <a:t>to </a:t>
            </a:r>
            <a:r>
              <a:rPr sz="1000" spc="-40" dirty="0">
                <a:cs typeface="Arial"/>
              </a:rPr>
              <a:t>leave </a:t>
            </a:r>
            <a:r>
              <a:rPr sz="1000" spc="-15" dirty="0">
                <a:cs typeface="Arial"/>
              </a:rPr>
              <a:t>the </a:t>
            </a:r>
            <a:r>
              <a:rPr sz="1000" spc="-30" dirty="0">
                <a:cs typeface="Arial"/>
              </a:rPr>
              <a:t>village </a:t>
            </a:r>
            <a:r>
              <a:rPr sz="1000" spc="-25" dirty="0">
                <a:cs typeface="Arial"/>
              </a:rPr>
              <a:t>where  they lived </a:t>
            </a:r>
            <a:r>
              <a:rPr sz="1000" spc="5" dirty="0">
                <a:cs typeface="Arial"/>
              </a:rPr>
              <a:t>to </a:t>
            </a:r>
            <a:r>
              <a:rPr sz="1000" spc="-15" dirty="0">
                <a:cs typeface="Arial"/>
              </a:rPr>
              <a:t>work </a:t>
            </a:r>
            <a:r>
              <a:rPr sz="1000" dirty="0">
                <a:cs typeface="Arial"/>
              </a:rPr>
              <a:t>for </a:t>
            </a:r>
            <a:r>
              <a:rPr sz="1000" spc="-20" dirty="0">
                <a:cs typeface="Arial"/>
              </a:rPr>
              <a:t>them. </a:t>
            </a:r>
            <a:r>
              <a:rPr sz="1000" spc="-55" dirty="0">
                <a:cs typeface="Arial"/>
              </a:rPr>
              <a:t>This </a:t>
            </a:r>
            <a:r>
              <a:rPr sz="1000" spc="-25" dirty="0">
                <a:cs typeface="Arial"/>
              </a:rPr>
              <a:t>allowed </a:t>
            </a:r>
            <a:r>
              <a:rPr sz="1000" spc="-50" dirty="0">
                <a:cs typeface="Arial"/>
              </a:rPr>
              <a:t>peasants </a:t>
            </a:r>
            <a:r>
              <a:rPr sz="1000" spc="5" dirty="0">
                <a:cs typeface="Arial"/>
              </a:rPr>
              <a:t>to </a:t>
            </a:r>
            <a:r>
              <a:rPr sz="1000" spc="-15" dirty="0">
                <a:cs typeface="Arial"/>
              </a:rPr>
              <a:t>start </a:t>
            </a:r>
            <a:r>
              <a:rPr sz="1000" spc="5" dirty="0">
                <a:cs typeface="Arial"/>
              </a:rPr>
              <a:t>to  </a:t>
            </a:r>
            <a:r>
              <a:rPr sz="1000" spc="-40" dirty="0">
                <a:cs typeface="Arial"/>
              </a:rPr>
              <a:t>demand </a:t>
            </a:r>
            <a:r>
              <a:rPr sz="1000" spc="-30" dirty="0">
                <a:cs typeface="Arial"/>
              </a:rPr>
              <a:t>higher </a:t>
            </a:r>
            <a:r>
              <a:rPr sz="1000" spc="-50" dirty="0">
                <a:cs typeface="Arial"/>
              </a:rPr>
              <a:t>wages. </a:t>
            </a:r>
            <a:r>
              <a:rPr sz="1000" spc="-55" dirty="0">
                <a:cs typeface="Arial"/>
              </a:rPr>
              <a:t>This </a:t>
            </a:r>
            <a:r>
              <a:rPr sz="1000" spc="-25" dirty="0">
                <a:cs typeface="Arial"/>
              </a:rPr>
              <a:t>led </a:t>
            </a:r>
            <a:r>
              <a:rPr sz="1000" spc="5" dirty="0">
                <a:cs typeface="Arial"/>
              </a:rPr>
              <a:t>to </a:t>
            </a:r>
            <a:r>
              <a:rPr sz="1000" spc="-15" dirty="0">
                <a:cs typeface="Arial"/>
              </a:rPr>
              <a:t>the </a:t>
            </a:r>
            <a:r>
              <a:rPr sz="1000" spc="-30" dirty="0">
                <a:cs typeface="Arial"/>
              </a:rPr>
              <a:t>Statute </a:t>
            </a:r>
            <a:r>
              <a:rPr sz="1000" spc="-5" dirty="0">
                <a:cs typeface="Arial"/>
              </a:rPr>
              <a:t>of </a:t>
            </a:r>
            <a:r>
              <a:rPr sz="1000" spc="-45" dirty="0">
                <a:cs typeface="Arial"/>
              </a:rPr>
              <a:t>Labourers </a:t>
            </a:r>
            <a:r>
              <a:rPr sz="1000" spc="-40" dirty="0">
                <a:cs typeface="Arial"/>
              </a:rPr>
              <a:t>being  </a:t>
            </a:r>
            <a:r>
              <a:rPr sz="1000" spc="-20" dirty="0">
                <a:cs typeface="Arial"/>
              </a:rPr>
              <a:t>drafted </a:t>
            </a:r>
            <a:r>
              <a:rPr sz="1000" spc="-15" dirty="0">
                <a:cs typeface="Arial"/>
              </a:rPr>
              <a:t>in </a:t>
            </a:r>
            <a:r>
              <a:rPr sz="1000" spc="-40" dirty="0">
                <a:cs typeface="Arial"/>
              </a:rPr>
              <a:t>1351 </a:t>
            </a:r>
            <a:r>
              <a:rPr sz="1000" spc="-25" dirty="0">
                <a:cs typeface="Arial"/>
              </a:rPr>
              <a:t>which </a:t>
            </a:r>
            <a:r>
              <a:rPr sz="1000" spc="-45" dirty="0">
                <a:cs typeface="Arial"/>
              </a:rPr>
              <a:t>said </a:t>
            </a:r>
            <a:r>
              <a:rPr sz="1000" spc="-10" dirty="0">
                <a:cs typeface="Arial"/>
              </a:rPr>
              <a:t>what </a:t>
            </a:r>
            <a:r>
              <a:rPr sz="1000" spc="-60" dirty="0">
                <a:cs typeface="Arial"/>
              </a:rPr>
              <a:t>a </a:t>
            </a:r>
            <a:r>
              <a:rPr sz="1000" spc="-40" dirty="0">
                <a:cs typeface="Arial"/>
              </a:rPr>
              <a:t>peasant </a:t>
            </a:r>
            <a:r>
              <a:rPr sz="1000" spc="-35" dirty="0">
                <a:cs typeface="Arial"/>
              </a:rPr>
              <a:t>should</a:t>
            </a:r>
            <a:r>
              <a:rPr sz="1000" spc="-130" dirty="0">
                <a:cs typeface="Arial"/>
              </a:rPr>
              <a:t> </a:t>
            </a:r>
            <a:r>
              <a:rPr sz="1000" spc="-35" dirty="0">
                <a:cs typeface="Arial"/>
              </a:rPr>
              <a:t>earn.</a:t>
            </a:r>
            <a:endParaRPr sz="1000" dirty="0">
              <a:cs typeface="Arial"/>
            </a:endParaRPr>
          </a:p>
          <a:p>
            <a:pPr marL="91440" marR="128270" algn="just">
              <a:lnSpc>
                <a:spcPct val="100000"/>
              </a:lnSpc>
              <a:buChar char="•"/>
              <a:tabLst>
                <a:tab pos="165735" algn="l"/>
              </a:tabLst>
            </a:pPr>
            <a:r>
              <a:rPr sz="1000" spc="-60" dirty="0">
                <a:cs typeface="Arial"/>
              </a:rPr>
              <a:t>The </a:t>
            </a:r>
            <a:r>
              <a:rPr sz="1000" spc="-30" dirty="0">
                <a:cs typeface="Arial"/>
              </a:rPr>
              <a:t>opinions </a:t>
            </a:r>
            <a:r>
              <a:rPr sz="1000" spc="-5" dirty="0">
                <a:cs typeface="Arial"/>
              </a:rPr>
              <a:t>of </a:t>
            </a:r>
            <a:r>
              <a:rPr sz="1000" spc="-15" dirty="0">
                <a:cs typeface="Arial"/>
              </a:rPr>
              <a:t>the </a:t>
            </a:r>
            <a:r>
              <a:rPr sz="1000" spc="-40" dirty="0">
                <a:cs typeface="Arial"/>
              </a:rPr>
              <a:t>Catholic </a:t>
            </a:r>
            <a:r>
              <a:rPr sz="1000" spc="-50" dirty="0">
                <a:cs typeface="Arial"/>
              </a:rPr>
              <a:t>Church changed </a:t>
            </a:r>
            <a:r>
              <a:rPr sz="1000" spc="-45" dirty="0">
                <a:cs typeface="Arial"/>
              </a:rPr>
              <a:t>– </a:t>
            </a:r>
            <a:r>
              <a:rPr sz="1000" spc="-50" dirty="0">
                <a:cs typeface="Arial"/>
              </a:rPr>
              <a:t>some </a:t>
            </a:r>
            <a:r>
              <a:rPr sz="1000" spc="-35" dirty="0">
                <a:cs typeface="Arial"/>
              </a:rPr>
              <a:t>churchmen  </a:t>
            </a:r>
            <a:r>
              <a:rPr sz="1000" spc="-25" dirty="0">
                <a:cs typeface="Arial"/>
              </a:rPr>
              <a:t>were </a:t>
            </a:r>
            <a:r>
              <a:rPr sz="1000" spc="-60" dirty="0">
                <a:cs typeface="Arial"/>
              </a:rPr>
              <a:t>accused </a:t>
            </a:r>
            <a:r>
              <a:rPr sz="1000" spc="-5" dirty="0">
                <a:cs typeface="Arial"/>
              </a:rPr>
              <a:t>of </a:t>
            </a:r>
            <a:r>
              <a:rPr sz="1000" spc="-35" dirty="0">
                <a:cs typeface="Arial"/>
              </a:rPr>
              <a:t>cowardice </a:t>
            </a:r>
            <a:r>
              <a:rPr sz="1000" spc="-75" dirty="0">
                <a:cs typeface="Arial"/>
              </a:rPr>
              <a:t>as </a:t>
            </a:r>
            <a:r>
              <a:rPr sz="1000" spc="-25" dirty="0">
                <a:cs typeface="Arial"/>
              </a:rPr>
              <a:t>they </a:t>
            </a:r>
            <a:r>
              <a:rPr sz="1000" dirty="0">
                <a:cs typeface="Arial"/>
              </a:rPr>
              <a:t>left </a:t>
            </a:r>
            <a:r>
              <a:rPr sz="1000" spc="-10" dirty="0">
                <a:cs typeface="Arial"/>
              </a:rPr>
              <a:t>their </a:t>
            </a:r>
            <a:r>
              <a:rPr sz="1000" spc="-45" dirty="0">
                <a:cs typeface="Arial"/>
              </a:rPr>
              <a:t>parishes </a:t>
            </a:r>
            <a:r>
              <a:rPr sz="1000" spc="5" dirty="0">
                <a:cs typeface="Arial"/>
              </a:rPr>
              <a:t>to </a:t>
            </a:r>
            <a:r>
              <a:rPr sz="1000" spc="-35" dirty="0">
                <a:cs typeface="Arial"/>
              </a:rPr>
              <a:t>deal </a:t>
            </a:r>
            <a:r>
              <a:rPr sz="1000" dirty="0">
                <a:cs typeface="Arial"/>
              </a:rPr>
              <a:t>with  </a:t>
            </a:r>
            <a:r>
              <a:rPr sz="1000" spc="-15" dirty="0">
                <a:cs typeface="Arial"/>
              </a:rPr>
              <a:t>the</a:t>
            </a:r>
            <a:r>
              <a:rPr sz="1000" spc="-50" dirty="0">
                <a:cs typeface="Arial"/>
              </a:rPr>
              <a:t> </a:t>
            </a:r>
            <a:r>
              <a:rPr sz="1000" spc="-40" dirty="0">
                <a:cs typeface="Arial"/>
              </a:rPr>
              <a:t>plague.</a:t>
            </a:r>
            <a:r>
              <a:rPr sz="1000" spc="-30" dirty="0">
                <a:cs typeface="Arial"/>
              </a:rPr>
              <a:t> </a:t>
            </a:r>
            <a:r>
              <a:rPr sz="1000" spc="10" dirty="0">
                <a:cs typeface="Arial"/>
              </a:rPr>
              <a:t>It</a:t>
            </a:r>
            <a:r>
              <a:rPr sz="1000" spc="-60" dirty="0">
                <a:cs typeface="Arial"/>
              </a:rPr>
              <a:t> </a:t>
            </a:r>
            <a:r>
              <a:rPr sz="1000" spc="-45" dirty="0">
                <a:cs typeface="Arial"/>
              </a:rPr>
              <a:t>also</a:t>
            </a:r>
            <a:r>
              <a:rPr sz="1000" spc="-35" dirty="0">
                <a:cs typeface="Arial"/>
              </a:rPr>
              <a:t> </a:t>
            </a:r>
            <a:r>
              <a:rPr sz="1000" spc="-20" dirty="0">
                <a:cs typeface="Arial"/>
              </a:rPr>
              <a:t>lost</a:t>
            </a:r>
            <a:r>
              <a:rPr sz="1000" spc="-50" dirty="0">
                <a:cs typeface="Arial"/>
              </a:rPr>
              <a:t> </a:t>
            </a:r>
            <a:r>
              <a:rPr sz="1000" spc="-60" dirty="0">
                <a:cs typeface="Arial"/>
              </a:rPr>
              <a:t>a</a:t>
            </a:r>
            <a:r>
              <a:rPr sz="1000" spc="-45" dirty="0">
                <a:cs typeface="Arial"/>
              </a:rPr>
              <a:t> </a:t>
            </a:r>
            <a:r>
              <a:rPr sz="1000" spc="5" dirty="0">
                <a:cs typeface="Arial"/>
              </a:rPr>
              <a:t>lot</a:t>
            </a:r>
            <a:r>
              <a:rPr sz="1000" spc="-40" dirty="0">
                <a:cs typeface="Arial"/>
              </a:rPr>
              <a:t> </a:t>
            </a:r>
            <a:r>
              <a:rPr sz="1000" spc="-5" dirty="0">
                <a:cs typeface="Arial"/>
              </a:rPr>
              <a:t>of</a:t>
            </a:r>
            <a:r>
              <a:rPr sz="1000" spc="-35" dirty="0">
                <a:cs typeface="Arial"/>
              </a:rPr>
              <a:t> clergymen</a:t>
            </a:r>
            <a:r>
              <a:rPr sz="1000" spc="-50" dirty="0">
                <a:cs typeface="Arial"/>
              </a:rPr>
              <a:t> </a:t>
            </a:r>
            <a:r>
              <a:rPr sz="1000" spc="-35" dirty="0">
                <a:cs typeface="Arial"/>
              </a:rPr>
              <a:t>due</a:t>
            </a:r>
            <a:r>
              <a:rPr sz="1000" spc="-45" dirty="0">
                <a:cs typeface="Arial"/>
              </a:rPr>
              <a:t> </a:t>
            </a:r>
            <a:r>
              <a:rPr sz="1000" spc="5" dirty="0">
                <a:cs typeface="Arial"/>
              </a:rPr>
              <a:t>to</a:t>
            </a:r>
            <a:r>
              <a:rPr sz="1000" spc="-40" dirty="0">
                <a:cs typeface="Arial"/>
              </a:rPr>
              <a:t> </a:t>
            </a:r>
            <a:r>
              <a:rPr sz="1000" spc="-15" dirty="0">
                <a:cs typeface="Arial"/>
              </a:rPr>
              <a:t>the</a:t>
            </a:r>
            <a:r>
              <a:rPr sz="1000" spc="-50" dirty="0">
                <a:cs typeface="Arial"/>
              </a:rPr>
              <a:t> </a:t>
            </a:r>
            <a:r>
              <a:rPr sz="1000" spc="-40" dirty="0">
                <a:cs typeface="Arial"/>
              </a:rPr>
              <a:t>plague.</a:t>
            </a:r>
            <a:endParaRPr sz="1000" dirty="0">
              <a:cs typeface="Arial"/>
            </a:endParaRPr>
          </a:p>
        </p:txBody>
      </p:sp>
      <p:graphicFrame>
        <p:nvGraphicFramePr>
          <p:cNvPr id="7" name="object 21">
            <a:extLst>
              <a:ext uri="{FF2B5EF4-FFF2-40B4-BE49-F238E27FC236}">
                <a16:creationId xmlns:a16="http://schemas.microsoft.com/office/drawing/2014/main" id="{CAC2D9A5-9B0E-2231-F747-864C8FBF1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171453"/>
              </p:ext>
            </p:extLst>
          </p:nvPr>
        </p:nvGraphicFramePr>
        <p:xfrm>
          <a:off x="5796347" y="21703"/>
          <a:ext cx="6395653" cy="54690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0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9697">
                <a:tc gridSpan="2"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u="none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cs typeface="Arial"/>
                        </a:rPr>
                        <a:t>Christianity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</a:txBody>
                  <a:tcPr marL="0" marR="0" marT="38100" marB="0">
                    <a:lnR w="9525">
                      <a:solidFill>
                        <a:srgbClr val="5B9BD4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7"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u="none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cs typeface="Arial"/>
                        </a:rPr>
                        <a:t>Islam and</a:t>
                      </a:r>
                      <a:r>
                        <a:rPr sz="1000" b="1" u="none" spc="-135" dirty="0"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u="none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cs typeface="Arial"/>
                        </a:rPr>
                        <a:t>medicine: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u="none" dirty="0">
                        <a:latin typeface="+mn-lt"/>
                        <a:cs typeface="Times New Roman"/>
                      </a:endParaRPr>
                    </a:p>
                    <a:p>
                      <a:pPr marL="97790" marR="103505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20" dirty="0">
                          <a:latin typeface="+mn-lt"/>
                          <a:cs typeface="Arial"/>
                        </a:rPr>
                        <a:t>Whilst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Western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Europe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was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experiencing </a:t>
                      </a:r>
                      <a:r>
                        <a:rPr sz="1000" u="none" spc="-60" dirty="0">
                          <a:latin typeface="+mn-lt"/>
                          <a:cs typeface="Arial"/>
                        </a:rPr>
                        <a:t>a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‘dark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age’,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Islamic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doctors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made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great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contributions </a:t>
                      </a:r>
                      <a:r>
                        <a:rPr sz="1000" u="none" spc="5" dirty="0">
                          <a:latin typeface="+mn-lt"/>
                          <a:cs typeface="Arial"/>
                        </a:rPr>
                        <a:t>to 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knowledge.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 marR="119380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60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Islamic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empire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was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ruled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by one man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known </a:t>
                      </a:r>
                      <a:r>
                        <a:rPr sz="1000" u="none" spc="-75" dirty="0">
                          <a:latin typeface="+mn-lt"/>
                          <a:cs typeface="Arial"/>
                        </a:rPr>
                        <a:t>as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Caliph. Caliph’s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provided </a:t>
                      </a:r>
                      <a:r>
                        <a:rPr sz="1000" u="none" spc="-55" dirty="0">
                          <a:latin typeface="+mn-lt"/>
                          <a:cs typeface="Arial"/>
                        </a:rPr>
                        <a:t>peace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order 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needed </a:t>
                      </a:r>
                      <a:r>
                        <a:rPr sz="1000" u="none" dirty="0">
                          <a:latin typeface="+mn-lt"/>
                          <a:cs typeface="Arial"/>
                        </a:rPr>
                        <a:t>for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progress.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Many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Caliph’s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were interested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in </a:t>
                      </a:r>
                      <a:r>
                        <a:rPr sz="1000" u="none" spc="-55" dirty="0">
                          <a:latin typeface="+mn-lt"/>
                          <a:cs typeface="Arial"/>
                        </a:rPr>
                        <a:t>science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supported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Islamic 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medicine.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 marR="238125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45" dirty="0">
                          <a:latin typeface="+mn-lt"/>
                          <a:cs typeface="Arial"/>
                        </a:rPr>
                        <a:t>Caliph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Harun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al-Rashid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(786-809)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–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capital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city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u="none" spc="-55" dirty="0">
                          <a:latin typeface="+mn-lt"/>
                          <a:cs typeface="Arial"/>
                        </a:rPr>
                        <a:t>Baghdad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became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centre </a:t>
                      </a:r>
                      <a:r>
                        <a:rPr sz="1000" u="none" dirty="0">
                          <a:latin typeface="+mn-lt"/>
                          <a:cs typeface="Arial"/>
                        </a:rPr>
                        <a:t>for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translation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Greek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manuscripts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into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language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Islam:</a:t>
                      </a:r>
                      <a:r>
                        <a:rPr sz="1000" u="none" spc="-16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Arabic.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60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Caliph’s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library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preserved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hundreds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ancient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Greek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books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by Hippocrates</a:t>
                      </a:r>
                      <a:r>
                        <a:rPr sz="1000" u="none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1000" u="none" spc="-50" dirty="0">
                          <a:latin typeface="+mn-lt"/>
                          <a:cs typeface="Arial"/>
                        </a:rPr>
                        <a:t>Galen.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40" dirty="0">
                          <a:latin typeface="+mn-lt"/>
                          <a:cs typeface="Arial"/>
                        </a:rPr>
                        <a:t>Islam encouraged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learning.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 marR="85090" algn="just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25" dirty="0">
                          <a:latin typeface="+mn-lt"/>
                          <a:cs typeface="Arial"/>
                        </a:rPr>
                        <a:t>In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Islamic Empire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first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hospitals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were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set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up </a:t>
                      </a:r>
                      <a:r>
                        <a:rPr sz="1000" u="none" dirty="0">
                          <a:latin typeface="+mn-lt"/>
                          <a:cs typeface="Arial"/>
                        </a:rPr>
                        <a:t>for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people </a:t>
                      </a:r>
                      <a:r>
                        <a:rPr sz="1000" u="none" dirty="0">
                          <a:latin typeface="+mn-lt"/>
                          <a:cs typeface="Arial"/>
                        </a:rPr>
                        <a:t>with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mental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illnesses. </a:t>
                      </a:r>
                      <a:r>
                        <a:rPr sz="1000" u="none" spc="-65" dirty="0">
                          <a:latin typeface="+mn-lt"/>
                          <a:cs typeface="Arial"/>
                        </a:rPr>
                        <a:t>These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people 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were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treated </a:t>
                      </a:r>
                      <a:r>
                        <a:rPr sz="1000" u="none" dirty="0">
                          <a:latin typeface="+mn-lt"/>
                          <a:cs typeface="Arial"/>
                        </a:rPr>
                        <a:t>with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compassion. </a:t>
                      </a:r>
                      <a:r>
                        <a:rPr sz="1000" u="none" spc="-55" dirty="0">
                          <a:latin typeface="+mn-lt"/>
                          <a:cs typeface="Arial"/>
                        </a:rPr>
                        <a:t>This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was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different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compared </a:t>
                      </a:r>
                      <a:r>
                        <a:rPr sz="1000" u="none" spc="5" dirty="0">
                          <a:latin typeface="+mn-lt"/>
                          <a:cs typeface="Arial"/>
                        </a:rPr>
                        <a:t>to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Christian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doctors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who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thought </a:t>
                      </a:r>
                      <a:r>
                        <a:rPr sz="1000" u="none" spc="20" dirty="0">
                          <a:latin typeface="+mn-lt"/>
                          <a:cs typeface="Arial"/>
                        </a:rPr>
                        <a:t>it</a:t>
                      </a:r>
                      <a:r>
                        <a:rPr sz="1000" u="none" spc="-16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was  </a:t>
                      </a:r>
                      <a:r>
                        <a:rPr sz="1000" u="none" spc="-60" dirty="0">
                          <a:latin typeface="+mn-lt"/>
                          <a:cs typeface="Arial"/>
                        </a:rPr>
                        <a:t>a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punishment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from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God.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 marR="111760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40" dirty="0">
                          <a:latin typeface="+mn-lt"/>
                          <a:cs typeface="Arial"/>
                        </a:rPr>
                        <a:t>Hospitals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were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built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in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many Islamic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cities </a:t>
                      </a:r>
                      <a:r>
                        <a:rPr sz="1000" u="none" spc="5" dirty="0">
                          <a:latin typeface="+mn-lt"/>
                          <a:cs typeface="Arial"/>
                        </a:rPr>
                        <a:t>to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provide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care </a:t>
                      </a:r>
                      <a:r>
                        <a:rPr sz="1000" u="none" dirty="0">
                          <a:latin typeface="+mn-lt"/>
                          <a:cs typeface="Arial"/>
                        </a:rPr>
                        <a:t>for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everyone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–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whether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they  were rich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or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poor,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Muslim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or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non-Muslim.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Doctors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were permanently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present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students 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trained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alongside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them.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 marR="99060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55" dirty="0">
                          <a:latin typeface="+mn-lt"/>
                          <a:cs typeface="Arial"/>
                        </a:rPr>
                        <a:t>Al-Razi </a:t>
                      </a:r>
                      <a:r>
                        <a:rPr sz="1000" u="none" spc="-70" dirty="0">
                          <a:latin typeface="+mn-lt"/>
                          <a:cs typeface="Arial"/>
                        </a:rPr>
                        <a:t>(Rhazes)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– stressed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need </a:t>
                      </a:r>
                      <a:r>
                        <a:rPr sz="1000" u="none" dirty="0">
                          <a:latin typeface="+mn-lt"/>
                          <a:cs typeface="Arial"/>
                        </a:rPr>
                        <a:t>for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careful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observation. </a:t>
                      </a:r>
                      <a:r>
                        <a:rPr sz="1000" u="none" spc="-65" dirty="0">
                          <a:latin typeface="+mn-lt"/>
                          <a:cs typeface="Arial"/>
                        </a:rPr>
                        <a:t>He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distinguished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differences 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between </a:t>
                      </a:r>
                      <a:r>
                        <a:rPr sz="1000" u="none" spc="-55" dirty="0">
                          <a:latin typeface="+mn-lt"/>
                          <a:cs typeface="Arial"/>
                        </a:rPr>
                        <a:t>measles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smallpox. </a:t>
                      </a:r>
                      <a:r>
                        <a:rPr sz="1000" u="none" spc="-65" dirty="0">
                          <a:latin typeface="+mn-lt"/>
                          <a:cs typeface="Arial"/>
                        </a:rPr>
                        <a:t>He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also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wrote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over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150 books. </a:t>
                      </a:r>
                      <a:r>
                        <a:rPr sz="1000" u="none" spc="-65" dirty="0">
                          <a:latin typeface="+mn-lt"/>
                          <a:cs typeface="Arial"/>
                        </a:rPr>
                        <a:t>He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did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follow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Galen,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he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thought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that 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students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should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 improve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on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work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their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teacher.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 marR="135890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25" dirty="0">
                          <a:latin typeface="+mn-lt"/>
                          <a:cs typeface="Arial"/>
                        </a:rPr>
                        <a:t>Ibn </a:t>
                      </a:r>
                      <a:r>
                        <a:rPr sz="1000" u="none" spc="-65" dirty="0">
                          <a:latin typeface="+mn-lt"/>
                          <a:cs typeface="Arial"/>
                        </a:rPr>
                        <a:t>Sina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(Avicenna)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–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he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wrote </a:t>
                      </a:r>
                      <a:r>
                        <a:rPr sz="1000" u="none" spc="-60" dirty="0">
                          <a:latin typeface="+mn-lt"/>
                          <a:cs typeface="Arial"/>
                        </a:rPr>
                        <a:t>a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great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encyclopaedia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medicine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called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‘Canon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Medicine’. </a:t>
                      </a:r>
                      <a:r>
                        <a:rPr sz="1000" u="none" spc="10" dirty="0">
                          <a:latin typeface="+mn-lt"/>
                          <a:cs typeface="Arial"/>
                        </a:rPr>
                        <a:t>It 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was </a:t>
                      </a:r>
                      <a:r>
                        <a:rPr sz="1000" u="none" spc="-60" dirty="0">
                          <a:latin typeface="+mn-lt"/>
                          <a:cs typeface="Arial"/>
                        </a:rPr>
                        <a:t>a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summary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(of </a:t>
                      </a:r>
                      <a:r>
                        <a:rPr sz="1000" u="none" spc="-60" dirty="0">
                          <a:latin typeface="+mn-lt"/>
                          <a:cs typeface="Arial"/>
                        </a:rPr>
                        <a:t>a </a:t>
                      </a:r>
                      <a:r>
                        <a:rPr sz="1000" u="none" spc="-10" dirty="0">
                          <a:latin typeface="+mn-lt"/>
                          <a:cs typeface="Arial"/>
                        </a:rPr>
                        <a:t>million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words!)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whole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Greek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 Islamic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 knowledge. </a:t>
                      </a:r>
                      <a:r>
                        <a:rPr sz="1000" u="none" spc="10" dirty="0">
                          <a:latin typeface="+mn-lt"/>
                          <a:cs typeface="Arial"/>
                        </a:rPr>
                        <a:t>It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listed 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properties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760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drugs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contained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chapters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on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medical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problems </a:t>
                      </a:r>
                      <a:r>
                        <a:rPr sz="1000" u="none" spc="-55" dirty="0">
                          <a:latin typeface="+mn-lt"/>
                          <a:cs typeface="Arial"/>
                        </a:rPr>
                        <a:t>such </a:t>
                      </a:r>
                      <a:r>
                        <a:rPr sz="1000" u="none" spc="-75" dirty="0">
                          <a:latin typeface="+mn-lt"/>
                          <a:cs typeface="Arial"/>
                        </a:rPr>
                        <a:t>as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anorexia 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obesity. </a:t>
                      </a:r>
                      <a:r>
                        <a:rPr sz="1000" u="none" spc="10" dirty="0">
                          <a:latin typeface="+mn-lt"/>
                          <a:cs typeface="Arial"/>
                        </a:rPr>
                        <a:t>It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became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standard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European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textbook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used </a:t>
                      </a:r>
                      <a:r>
                        <a:rPr sz="1000" u="none" spc="5" dirty="0">
                          <a:latin typeface="+mn-lt"/>
                          <a:cs typeface="Arial"/>
                        </a:rPr>
                        <a:t>to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teach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doctors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in the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West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until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 17th</a:t>
                      </a:r>
                      <a:r>
                        <a:rPr sz="1000" u="none" spc="-6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century.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 marR="182245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35" dirty="0">
                          <a:latin typeface="+mn-lt"/>
                          <a:cs typeface="Arial"/>
                        </a:rPr>
                        <a:t>Universities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in </a:t>
                      </a:r>
                      <a:r>
                        <a:rPr sz="1000" u="none" spc="-60" dirty="0">
                          <a:latin typeface="+mn-lt"/>
                          <a:cs typeface="Arial"/>
                        </a:rPr>
                        <a:t>Padua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Bologna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in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Italy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became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best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places </a:t>
                      </a:r>
                      <a:r>
                        <a:rPr sz="1000" u="none" spc="5" dirty="0">
                          <a:latin typeface="+mn-lt"/>
                          <a:cs typeface="Arial"/>
                        </a:rPr>
                        <a:t>to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study medicine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in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Europe. 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Medical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ideas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taught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here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reached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England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through trade, </a:t>
                      </a:r>
                      <a:r>
                        <a:rPr sz="1000" u="none" spc="-80" dirty="0">
                          <a:latin typeface="+mn-lt"/>
                          <a:cs typeface="Arial"/>
                        </a:rPr>
                        <a:t>as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merchants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brought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new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equipment, 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drugs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and</a:t>
                      </a:r>
                      <a:r>
                        <a:rPr sz="1000" u="none" spc="-5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books.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  <a:p>
                      <a:pPr marL="97790" marR="152400">
                        <a:lnSpc>
                          <a:spcPct val="100000"/>
                        </a:lnSpc>
                        <a:buChar char="•"/>
                        <a:tabLst>
                          <a:tab pos="172085" algn="l"/>
                        </a:tabLst>
                      </a:pPr>
                      <a:r>
                        <a:rPr sz="1000" u="none" spc="-40" dirty="0">
                          <a:latin typeface="+mn-lt"/>
                          <a:cs typeface="Arial"/>
                        </a:rPr>
                        <a:t>Islamic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medicine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did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not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allow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dissection. However, </a:t>
                      </a:r>
                      <a:r>
                        <a:rPr sz="1000" u="none" spc="-60" dirty="0">
                          <a:latin typeface="+mn-lt"/>
                          <a:cs typeface="Arial"/>
                        </a:rPr>
                        <a:t>a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13th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century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doctor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called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Ibn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al-Nafis  concluded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that </a:t>
                      </a:r>
                      <a:r>
                        <a:rPr sz="1000" u="none" spc="-55" dirty="0">
                          <a:latin typeface="+mn-lt"/>
                          <a:cs typeface="Arial"/>
                        </a:rPr>
                        <a:t>Galen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was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wrong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about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how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heart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worked. </a:t>
                      </a:r>
                      <a:r>
                        <a:rPr sz="1000" u="none" spc="-65" dirty="0">
                          <a:latin typeface="+mn-lt"/>
                          <a:cs typeface="Arial"/>
                        </a:rPr>
                        <a:t>He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said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that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blood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circulated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round 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30" dirty="0">
                          <a:latin typeface="+mn-lt"/>
                          <a:cs typeface="Arial"/>
                        </a:rPr>
                        <a:t>body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via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lungs.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Unfortunately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his </a:t>
                      </a:r>
                      <a:r>
                        <a:rPr sz="1000" u="none" spc="-45" dirty="0">
                          <a:latin typeface="+mn-lt"/>
                          <a:cs typeface="Arial"/>
                        </a:rPr>
                        <a:t>books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were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not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read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in the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West, </a:t>
                      </a:r>
                      <a:r>
                        <a:rPr sz="1000" u="none" spc="-60" dirty="0">
                          <a:latin typeface="+mn-lt"/>
                          <a:cs typeface="Arial"/>
                        </a:rPr>
                        <a:t>so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this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meant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that 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Europeans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continued </a:t>
                      </a:r>
                      <a:r>
                        <a:rPr sz="1000" u="none" spc="5" dirty="0">
                          <a:latin typeface="+mn-lt"/>
                          <a:cs typeface="Arial"/>
                        </a:rPr>
                        <a:t>to </a:t>
                      </a:r>
                      <a:r>
                        <a:rPr sz="1000" u="none" spc="-40" dirty="0">
                          <a:latin typeface="+mn-lt"/>
                          <a:cs typeface="Arial"/>
                        </a:rPr>
                        <a:t>accept </a:t>
                      </a:r>
                      <a:r>
                        <a:rPr sz="1000" u="none" spc="-50" dirty="0">
                          <a:latin typeface="+mn-lt"/>
                          <a:cs typeface="Arial"/>
                        </a:rPr>
                        <a:t>Galen’s </a:t>
                      </a:r>
                      <a:r>
                        <a:rPr sz="1000" u="none" spc="-35" dirty="0">
                          <a:latin typeface="+mn-lt"/>
                          <a:cs typeface="Arial"/>
                        </a:rPr>
                        <a:t>mistake </a:t>
                      </a:r>
                      <a:r>
                        <a:rPr sz="1000" u="none" spc="-5" dirty="0">
                          <a:latin typeface="+mn-lt"/>
                          <a:cs typeface="Arial"/>
                        </a:rPr>
                        <a:t>into </a:t>
                      </a:r>
                      <a:r>
                        <a:rPr sz="1000" u="none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u="none" spc="-20" dirty="0">
                          <a:latin typeface="+mn-lt"/>
                          <a:cs typeface="Arial"/>
                        </a:rPr>
                        <a:t>17th</a:t>
                      </a:r>
                      <a:r>
                        <a:rPr sz="1000" u="none" spc="-15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u="none" spc="-25" dirty="0">
                          <a:latin typeface="+mn-lt"/>
                          <a:cs typeface="Arial"/>
                        </a:rPr>
                        <a:t>century.</a:t>
                      </a:r>
                      <a:endParaRPr sz="1000" u="none" dirty="0">
                        <a:latin typeface="+mn-lt"/>
                        <a:cs typeface="Arial"/>
                      </a:endParaRPr>
                    </a:p>
                  </a:txBody>
                  <a:tcPr marL="0" marR="0" marT="38100" marB="0">
                    <a:lnL w="9525" cap="flat" cmpd="sng" algn="ctr">
                      <a:solidFill>
                        <a:srgbClr val="5B9B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5B9BD4"/>
                      </a:solidFill>
                      <a:prstDash val="solid"/>
                    </a:lnR>
                    <a:lnT w="9525">
                      <a:solidFill>
                        <a:srgbClr val="5B9BD4"/>
                      </a:solidFill>
                      <a:prstDash val="solid"/>
                    </a:lnT>
                    <a:lnB w="9525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384"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Help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Hinder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B9BD4"/>
                      </a:solidFill>
                      <a:prstDash val="solid"/>
                    </a:lnR>
                    <a:lnT w="9525">
                      <a:solidFill>
                        <a:srgbClr val="5B9BD4"/>
                      </a:solidFill>
                      <a:prstDash val="solid"/>
                    </a:lnT>
                    <a:lnB w="9525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303">
                <a:tc>
                  <a:txBody>
                    <a:bodyPr/>
                    <a:lstStyle/>
                    <a:p>
                      <a:pPr marL="98425" marR="126364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spc="-40" dirty="0">
                          <a:latin typeface="+mn-lt"/>
                          <a:cs typeface="Arial"/>
                        </a:rPr>
                        <a:t>Education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– 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medicine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second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subject  </a:t>
                      </a:r>
                      <a:r>
                        <a:rPr sz="1000" spc="-10" dirty="0">
                          <a:latin typeface="+mn-lt"/>
                          <a:cs typeface="Arial"/>
                        </a:rPr>
                        <a:t>after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religion </a:t>
                      </a:r>
                      <a:r>
                        <a:rPr sz="1000" spc="5" dirty="0">
                          <a:latin typeface="+mn-lt"/>
                          <a:cs typeface="Arial"/>
                        </a:rPr>
                        <a:t>to</a:t>
                      </a:r>
                      <a:r>
                        <a:rPr sz="1000" spc="-16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be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taught.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8923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spc="-30" dirty="0">
                          <a:latin typeface="+mn-lt"/>
                          <a:cs typeface="Arial"/>
                        </a:rPr>
                        <a:t>Controlled</a:t>
                      </a:r>
                      <a:r>
                        <a:rPr sz="1000" spc="-6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universities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B9BD4"/>
                      </a:solidFill>
                      <a:prstDash val="solid"/>
                    </a:lnR>
                    <a:lnT w="9525">
                      <a:solidFill>
                        <a:srgbClr val="5B9BD4"/>
                      </a:solidFill>
                      <a:prstDash val="solid"/>
                    </a:lnT>
                    <a:lnB w="9525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4229">
                <a:tc>
                  <a:txBody>
                    <a:bodyPr/>
                    <a:lstStyle/>
                    <a:p>
                      <a:pPr marL="98425" marR="169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spc="-50" dirty="0">
                          <a:latin typeface="+mn-lt"/>
                          <a:cs typeface="Arial"/>
                        </a:rPr>
                        <a:t>Cleanliness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–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in 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monasteries, 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although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this</a:t>
                      </a:r>
                      <a:r>
                        <a:rPr sz="1000" spc="-9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was 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not </a:t>
                      </a:r>
                      <a:r>
                        <a:rPr sz="1000" spc="-60" dirty="0">
                          <a:latin typeface="+mn-lt"/>
                          <a:cs typeface="Arial"/>
                        </a:rPr>
                        <a:t>passed </a:t>
                      </a:r>
                      <a:r>
                        <a:rPr sz="1000" spc="-10" dirty="0">
                          <a:latin typeface="+mn-lt"/>
                          <a:cs typeface="Arial"/>
                        </a:rPr>
                        <a:t>onto 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wider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population.</a:t>
                      </a:r>
                      <a:endParaRPr sz="1000" dirty="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555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spc="-35" dirty="0">
                          <a:latin typeface="+mn-lt"/>
                          <a:cs typeface="Arial"/>
                        </a:rPr>
                        <a:t>Training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was</a:t>
                      </a:r>
                      <a:r>
                        <a:rPr sz="1000" spc="-13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+mn-lt"/>
                          <a:cs typeface="Arial"/>
                        </a:rPr>
                        <a:t>to 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make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old 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ideas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clear,</a:t>
                      </a:r>
                      <a:r>
                        <a:rPr sz="1000" spc="-6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not 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discover </a:t>
                      </a:r>
                      <a:r>
                        <a:rPr sz="1000" spc="-30" dirty="0">
                          <a:latin typeface="+mn-lt"/>
                          <a:cs typeface="Arial"/>
                        </a:rPr>
                        <a:t>new 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ideas.</a:t>
                      </a:r>
                      <a:endParaRPr sz="1000" dirty="0">
                        <a:latin typeface="+mn-lt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B9BD4"/>
                      </a:solidFill>
                      <a:prstDash val="solid"/>
                    </a:lnR>
                    <a:lnT w="9525">
                      <a:solidFill>
                        <a:srgbClr val="5B9BD4"/>
                      </a:solidFill>
                      <a:prstDash val="solid"/>
                    </a:lnT>
                    <a:lnB w="9525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2954">
                <a:tc>
                  <a:txBody>
                    <a:bodyPr/>
                    <a:lstStyle/>
                    <a:p>
                      <a:pPr marL="98425" marR="107314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000" spc="-65" dirty="0">
                          <a:latin typeface="+mn-lt"/>
                          <a:cs typeface="Arial"/>
                        </a:rPr>
                        <a:t>Lazar </a:t>
                      </a:r>
                      <a:r>
                        <a:rPr sz="1000" spc="-55" dirty="0">
                          <a:latin typeface="+mn-lt"/>
                          <a:cs typeface="Arial"/>
                        </a:rPr>
                        <a:t>houses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– 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hospitals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which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dealt </a:t>
                      </a:r>
                      <a:r>
                        <a:rPr sz="1000" dirty="0">
                          <a:latin typeface="+mn-lt"/>
                          <a:cs typeface="Arial"/>
                        </a:rPr>
                        <a:t>with</a:t>
                      </a:r>
                      <a:r>
                        <a:rPr sz="1000" spc="-10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people’s  leprosy.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6383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000" spc="-35" dirty="0">
                          <a:latin typeface="+mn-lt"/>
                          <a:cs typeface="Arial"/>
                        </a:rPr>
                        <a:t>Continued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belief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in</a:t>
                      </a:r>
                      <a:r>
                        <a:rPr sz="1000" spc="-10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Galen.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B9BD4"/>
                      </a:solidFill>
                      <a:prstDash val="solid"/>
                    </a:lnR>
                    <a:lnT w="9525">
                      <a:solidFill>
                        <a:srgbClr val="5B9BD4"/>
                      </a:solidFill>
                      <a:prstDash val="solid"/>
                    </a:lnT>
                    <a:lnB w="9525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2251">
                <a:tc>
                  <a:txBody>
                    <a:bodyPr/>
                    <a:lstStyle/>
                    <a:p>
                      <a:pPr marL="98425" marR="10287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000" spc="-40" dirty="0">
                          <a:latin typeface="+mn-lt"/>
                          <a:cs typeface="Arial"/>
                        </a:rPr>
                        <a:t>Hospitals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–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calm  and clean 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surroundings. 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Dealing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in</a:t>
                      </a:r>
                      <a:r>
                        <a:rPr sz="1000" spc="-8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+mn-lt"/>
                          <a:cs typeface="Arial"/>
                        </a:rPr>
                        <a:t>different 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illnesses.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1747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000" spc="-55" dirty="0">
                          <a:latin typeface="+mn-lt"/>
                          <a:cs typeface="Arial"/>
                        </a:rPr>
                        <a:t>Role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doctor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was </a:t>
                      </a:r>
                      <a:r>
                        <a:rPr sz="1000" spc="5" dirty="0">
                          <a:latin typeface="+mn-lt"/>
                          <a:cs typeface="Arial"/>
                        </a:rPr>
                        <a:t>to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predict 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symptoms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and 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provide </a:t>
                      </a:r>
                      <a:r>
                        <a:rPr sz="1000" spc="-50" dirty="0">
                          <a:latin typeface="+mn-lt"/>
                          <a:cs typeface="Arial"/>
                        </a:rPr>
                        <a:t>reasons 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why </a:t>
                      </a:r>
                      <a:r>
                        <a:rPr sz="1000" spc="-60" dirty="0">
                          <a:latin typeface="+mn-lt"/>
                          <a:cs typeface="Arial"/>
                        </a:rPr>
                        <a:t>God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might 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inflict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</a:t>
                      </a:r>
                      <a:r>
                        <a:rPr sz="1000" spc="-12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illness  </a:t>
                      </a:r>
                      <a:r>
                        <a:rPr sz="1000" spc="-5" dirty="0">
                          <a:latin typeface="+mn-lt"/>
                          <a:cs typeface="Arial"/>
                        </a:rPr>
                        <a:t>of </a:t>
                      </a:r>
                      <a:r>
                        <a:rPr sz="1000" spc="-60" dirty="0">
                          <a:latin typeface="+mn-lt"/>
                          <a:cs typeface="Arial"/>
                        </a:rPr>
                        <a:t>a</a:t>
                      </a:r>
                      <a:r>
                        <a:rPr sz="1000" spc="-9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person.</a:t>
                      </a:r>
                      <a:endParaRPr sz="1000" dirty="0">
                        <a:latin typeface="+mn-lt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B9BD4"/>
                      </a:solidFill>
                      <a:prstDash val="solid"/>
                    </a:lnR>
                    <a:lnT w="9525">
                      <a:solidFill>
                        <a:srgbClr val="5B9BD4"/>
                      </a:solidFill>
                      <a:prstDash val="solid"/>
                    </a:lnT>
                    <a:lnB w="9525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5389">
                <a:tc>
                  <a:txBody>
                    <a:bodyPr/>
                    <a:lstStyle/>
                    <a:p>
                      <a:pPr marL="98425" marR="2070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spc="-25" dirty="0">
                          <a:latin typeface="+mn-lt"/>
                          <a:cs typeface="Arial"/>
                        </a:rPr>
                        <a:t>Infirmaries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in  </a:t>
                      </a:r>
                      <a:r>
                        <a:rPr sz="1000" spc="-35" dirty="0">
                          <a:latin typeface="+mn-lt"/>
                          <a:cs typeface="Arial"/>
                        </a:rPr>
                        <a:t>monasteries  </a:t>
                      </a:r>
                      <a:r>
                        <a:rPr sz="1000" spc="-25" dirty="0">
                          <a:latin typeface="+mn-lt"/>
                          <a:cs typeface="Arial"/>
                        </a:rPr>
                        <a:t>providing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free  </a:t>
                      </a:r>
                      <a:r>
                        <a:rPr sz="1000" spc="-10" dirty="0">
                          <a:latin typeface="+mn-lt"/>
                          <a:cs typeface="Arial"/>
                        </a:rPr>
                        <a:t>treatment </a:t>
                      </a:r>
                      <a:r>
                        <a:rPr sz="1000" spc="5" dirty="0">
                          <a:latin typeface="+mn-lt"/>
                          <a:cs typeface="Arial"/>
                        </a:rPr>
                        <a:t>to</a:t>
                      </a:r>
                      <a:r>
                        <a:rPr sz="1000" spc="-17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+mn-lt"/>
                          <a:cs typeface="Arial"/>
                        </a:rPr>
                        <a:t>the  </a:t>
                      </a:r>
                      <a:r>
                        <a:rPr sz="1000" spc="-20" dirty="0">
                          <a:latin typeface="+mn-lt"/>
                          <a:cs typeface="Arial"/>
                        </a:rPr>
                        <a:t>poor </a:t>
                      </a:r>
                      <a:r>
                        <a:rPr sz="1000" spc="-40" dirty="0">
                          <a:latin typeface="+mn-lt"/>
                          <a:cs typeface="Arial"/>
                        </a:rPr>
                        <a:t>and</a:t>
                      </a:r>
                      <a:r>
                        <a:rPr sz="1000" spc="-10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+mn-lt"/>
                          <a:cs typeface="Arial"/>
                        </a:rPr>
                        <a:t>needy</a:t>
                      </a:r>
                      <a:endParaRPr sz="1000">
                        <a:latin typeface="+mn-lt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B9BD4"/>
                      </a:solidFill>
                      <a:prstDash val="solid"/>
                    </a:lnR>
                    <a:lnT w="9525">
                      <a:solidFill>
                        <a:srgbClr val="5B9BD4"/>
                      </a:solidFill>
                      <a:prstDash val="solid"/>
                    </a:lnT>
                    <a:lnB w="9525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5B9BD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DB68283F-87DE-5E6E-D8EC-90908FCC855F}"/>
              </a:ext>
            </a:extLst>
          </p:cNvPr>
          <p:cNvSpPr/>
          <p:nvPr/>
        </p:nvSpPr>
        <p:spPr>
          <a:xfrm>
            <a:off x="760131" y="2237601"/>
            <a:ext cx="1445257" cy="74906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What they believed caused the Black Death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0F11F4-7529-58E4-64E9-D60607DB9DAA}"/>
              </a:ext>
            </a:extLst>
          </p:cNvPr>
          <p:cNvSpPr txBox="1"/>
          <p:nvPr/>
        </p:nvSpPr>
        <p:spPr>
          <a:xfrm>
            <a:off x="1127760" y="1696300"/>
            <a:ext cx="1026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Judgement from God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72284F-A674-CE22-4015-1AB6C2FA9AF3}"/>
              </a:ext>
            </a:extLst>
          </p:cNvPr>
          <p:cNvSpPr txBox="1"/>
          <p:nvPr/>
        </p:nvSpPr>
        <p:spPr>
          <a:xfrm>
            <a:off x="123951" y="1897945"/>
            <a:ext cx="935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Humour imbalances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77B54A-AAA3-97F7-DA69-91C543B9809B}"/>
              </a:ext>
            </a:extLst>
          </p:cNvPr>
          <p:cNvSpPr txBox="1"/>
          <p:nvPr/>
        </p:nvSpPr>
        <p:spPr>
          <a:xfrm>
            <a:off x="2077752" y="2033795"/>
            <a:ext cx="81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Sins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93202A-DDEC-A754-6CFD-15BA5311523A}"/>
              </a:ext>
            </a:extLst>
          </p:cNvPr>
          <p:cNvSpPr txBox="1"/>
          <p:nvPr/>
        </p:nvSpPr>
        <p:spPr>
          <a:xfrm>
            <a:off x="11559" y="2847479"/>
            <a:ext cx="9352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Positions of stars and planets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46E346-95EF-1393-27E6-07823BCF4D09}"/>
              </a:ext>
            </a:extLst>
          </p:cNvPr>
          <p:cNvSpPr txBox="1"/>
          <p:nvPr/>
        </p:nvSpPr>
        <p:spPr>
          <a:xfrm>
            <a:off x="2153920" y="2944255"/>
            <a:ext cx="785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Miasma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758AF6-EF80-FA76-3232-FD44D66F6370}"/>
              </a:ext>
            </a:extLst>
          </p:cNvPr>
          <p:cNvSpPr txBox="1"/>
          <p:nvPr/>
        </p:nvSpPr>
        <p:spPr>
          <a:xfrm>
            <a:off x="986188" y="3228183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Poisoning of wells by Jews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4FFD7E0-84DC-E7C2-709A-5044CC5AEE8D}"/>
              </a:ext>
            </a:extLst>
          </p:cNvPr>
          <p:cNvCxnSpPr/>
          <p:nvPr/>
        </p:nvCxnSpPr>
        <p:spPr>
          <a:xfrm flipV="1">
            <a:off x="2077752" y="2280016"/>
            <a:ext cx="127636" cy="148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F95CF4B-30AA-8A2C-00A0-87784D641E4D}"/>
              </a:ext>
            </a:extLst>
          </p:cNvPr>
          <p:cNvCxnSpPr>
            <a:cxnSpLocks/>
            <a:stCxn id="17" idx="0"/>
          </p:cNvCxnSpPr>
          <p:nvPr/>
        </p:nvCxnSpPr>
        <p:spPr>
          <a:xfrm flipH="1" flipV="1">
            <a:off x="1475120" y="2033795"/>
            <a:ext cx="7640" cy="203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433D5B-4EF1-B9F1-87CD-F543BF34CFCB}"/>
              </a:ext>
            </a:extLst>
          </p:cNvPr>
          <p:cNvCxnSpPr>
            <a:cxnSpLocks/>
          </p:cNvCxnSpPr>
          <p:nvPr/>
        </p:nvCxnSpPr>
        <p:spPr>
          <a:xfrm flipH="1" flipV="1">
            <a:off x="760131" y="2280016"/>
            <a:ext cx="171409" cy="105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5810083-809F-20DC-E26D-020794FF469A}"/>
              </a:ext>
            </a:extLst>
          </p:cNvPr>
          <p:cNvCxnSpPr>
            <a:cxnSpLocks/>
          </p:cNvCxnSpPr>
          <p:nvPr/>
        </p:nvCxnSpPr>
        <p:spPr>
          <a:xfrm flipH="1">
            <a:off x="760131" y="2833821"/>
            <a:ext cx="157127" cy="110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74F4DDC-FE55-2D6E-38D7-5123DF4171F8}"/>
              </a:ext>
            </a:extLst>
          </p:cNvPr>
          <p:cNvCxnSpPr>
            <a:cxnSpLocks/>
          </p:cNvCxnSpPr>
          <p:nvPr/>
        </p:nvCxnSpPr>
        <p:spPr>
          <a:xfrm flipH="1">
            <a:off x="1475120" y="2997739"/>
            <a:ext cx="14500" cy="230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A45EA2-93B0-E507-AD05-5A235884D069}"/>
              </a:ext>
            </a:extLst>
          </p:cNvPr>
          <p:cNvCxnSpPr>
            <a:cxnSpLocks/>
          </p:cNvCxnSpPr>
          <p:nvPr/>
        </p:nvCxnSpPr>
        <p:spPr>
          <a:xfrm>
            <a:off x="2112044" y="2802106"/>
            <a:ext cx="161928" cy="129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B812109-8C22-CAE3-5C69-5FAD3FC00695}"/>
              </a:ext>
            </a:extLst>
          </p:cNvPr>
          <p:cNvSpPr txBox="1"/>
          <p:nvPr/>
        </p:nvSpPr>
        <p:spPr>
          <a:xfrm>
            <a:off x="-111567" y="3877152"/>
            <a:ext cx="5759892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6045">
              <a:lnSpc>
                <a:spcPct val="100000"/>
              </a:lnSpc>
              <a:spcBef>
                <a:spcPts val="309"/>
              </a:spcBef>
            </a:pPr>
            <a:r>
              <a:rPr lang="en-GB" sz="1000" b="1" spc="-30" dirty="0">
                <a:uFill>
                  <a:solidFill>
                    <a:srgbClr val="000000"/>
                  </a:solidFill>
                </a:uFill>
                <a:cs typeface="Arial"/>
              </a:rPr>
              <a:t>What </a:t>
            </a:r>
            <a:r>
              <a:rPr lang="en-GB" sz="1000" b="1" spc="-65" dirty="0">
                <a:uFill>
                  <a:solidFill>
                    <a:srgbClr val="000000"/>
                  </a:solidFill>
                </a:uFill>
                <a:cs typeface="Arial"/>
              </a:rPr>
              <a:t>surgery </a:t>
            </a:r>
            <a:r>
              <a:rPr lang="en-GB" sz="1000" b="1" spc="-70" dirty="0">
                <a:uFill>
                  <a:solidFill>
                    <a:srgbClr val="000000"/>
                  </a:solidFill>
                </a:uFill>
                <a:cs typeface="Arial"/>
              </a:rPr>
              <a:t>was</a:t>
            </a:r>
            <a:r>
              <a:rPr lang="en-GB" sz="1000" b="1" spc="-100" dirty="0">
                <a:uFill>
                  <a:solidFill>
                    <a:srgbClr val="000000"/>
                  </a:solidFill>
                </a:uFill>
                <a:cs typeface="Arial"/>
              </a:rPr>
              <a:t> </a:t>
            </a:r>
            <a:r>
              <a:rPr lang="en-GB" sz="1000" b="1" spc="-55" dirty="0">
                <a:uFill>
                  <a:solidFill>
                    <a:srgbClr val="000000"/>
                  </a:solidFill>
                </a:uFill>
                <a:cs typeface="Arial"/>
              </a:rPr>
              <a:t>available?</a:t>
            </a:r>
            <a:endParaRPr lang="en-GB" sz="1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GB" sz="1000" dirty="0">
              <a:cs typeface="Times New Roman"/>
            </a:endParaRPr>
          </a:p>
          <a:p>
            <a:pPr marL="106045">
              <a:lnSpc>
                <a:spcPct val="100000"/>
              </a:lnSpc>
              <a:spcBef>
                <a:spcPts val="5"/>
              </a:spcBef>
              <a:buChar char="•"/>
              <a:tabLst>
                <a:tab pos="179705" algn="l"/>
              </a:tabLst>
            </a:pPr>
            <a:r>
              <a:rPr lang="en-GB" sz="1000" spc="-30" dirty="0">
                <a:cs typeface="Arial"/>
              </a:rPr>
              <a:t>Many </a:t>
            </a:r>
            <a:r>
              <a:rPr lang="en-GB" sz="1000" spc="-45" dirty="0">
                <a:cs typeface="Arial"/>
              </a:rPr>
              <a:t>surgeons </a:t>
            </a:r>
            <a:r>
              <a:rPr lang="en-GB" sz="1000" spc="-25" dirty="0">
                <a:cs typeface="Arial"/>
              </a:rPr>
              <a:t>were </a:t>
            </a:r>
            <a:r>
              <a:rPr lang="en-GB" sz="1000" spc="-5" dirty="0">
                <a:cs typeface="Arial"/>
              </a:rPr>
              <a:t>not </a:t>
            </a:r>
            <a:r>
              <a:rPr lang="en-GB" sz="1000" spc="-80" dirty="0">
                <a:cs typeface="Arial"/>
              </a:rPr>
              <a:t>as </a:t>
            </a:r>
            <a:r>
              <a:rPr lang="en-GB" sz="1000" spc="-25" dirty="0">
                <a:cs typeface="Arial"/>
              </a:rPr>
              <a:t>we </a:t>
            </a:r>
            <a:r>
              <a:rPr lang="en-GB" sz="1000" spc="-20" dirty="0">
                <a:cs typeface="Arial"/>
              </a:rPr>
              <a:t>would </a:t>
            </a:r>
            <a:r>
              <a:rPr lang="en-GB" sz="1000" spc="-65" dirty="0">
                <a:cs typeface="Arial"/>
              </a:rPr>
              <a:t>see </a:t>
            </a:r>
            <a:r>
              <a:rPr lang="en-GB" sz="1000" spc="-60" dirty="0">
                <a:cs typeface="Arial"/>
              </a:rPr>
              <a:t>a </a:t>
            </a:r>
            <a:r>
              <a:rPr lang="en-GB" sz="1000" spc="-40" dirty="0">
                <a:cs typeface="Arial"/>
              </a:rPr>
              <a:t>surgeon </a:t>
            </a:r>
            <a:r>
              <a:rPr lang="en-GB" sz="1000" spc="-15" dirty="0">
                <a:cs typeface="Arial"/>
              </a:rPr>
              <a:t>in</a:t>
            </a:r>
            <a:r>
              <a:rPr lang="en-GB" sz="1000" spc="-85" dirty="0">
                <a:cs typeface="Arial"/>
              </a:rPr>
              <a:t> </a:t>
            </a:r>
            <a:r>
              <a:rPr lang="en-GB" sz="1000" spc="-15" dirty="0">
                <a:cs typeface="Arial"/>
              </a:rPr>
              <a:t>the</a:t>
            </a:r>
            <a:endParaRPr lang="en-GB" sz="1000" dirty="0">
              <a:cs typeface="Arial"/>
            </a:endParaRPr>
          </a:p>
          <a:p>
            <a:pPr marL="106045">
              <a:lnSpc>
                <a:spcPct val="100000"/>
              </a:lnSpc>
            </a:pPr>
            <a:r>
              <a:rPr lang="en-GB" sz="1000" spc="-15" dirty="0">
                <a:cs typeface="Arial"/>
              </a:rPr>
              <a:t>Middle </a:t>
            </a:r>
            <a:r>
              <a:rPr lang="en-GB" sz="1000" spc="-60" dirty="0">
                <a:cs typeface="Arial"/>
              </a:rPr>
              <a:t>Ages. </a:t>
            </a:r>
            <a:r>
              <a:rPr lang="en-GB" sz="1000" spc="-30" dirty="0">
                <a:cs typeface="Arial"/>
              </a:rPr>
              <a:t>Many </a:t>
            </a:r>
            <a:r>
              <a:rPr lang="en-GB" sz="1000" spc="-25" dirty="0">
                <a:cs typeface="Arial"/>
              </a:rPr>
              <a:t>were</a:t>
            </a:r>
            <a:r>
              <a:rPr lang="en-GB" sz="1000" spc="-75" dirty="0">
                <a:cs typeface="Arial"/>
              </a:rPr>
              <a:t> </a:t>
            </a:r>
            <a:r>
              <a:rPr lang="en-GB" sz="1000" spc="-35" dirty="0">
                <a:cs typeface="Arial"/>
              </a:rPr>
              <a:t>barber-surgeons.</a:t>
            </a:r>
            <a:endParaRPr lang="en-GB" sz="1000" dirty="0">
              <a:cs typeface="Arial"/>
            </a:endParaRPr>
          </a:p>
          <a:p>
            <a:pPr marL="106045" marR="225425">
              <a:lnSpc>
                <a:spcPct val="100000"/>
              </a:lnSpc>
              <a:buChar char="•"/>
              <a:tabLst>
                <a:tab pos="179705" algn="l"/>
              </a:tabLst>
            </a:pPr>
            <a:r>
              <a:rPr lang="en-GB" sz="1000" spc="-45" dirty="0">
                <a:cs typeface="Arial"/>
              </a:rPr>
              <a:t>Compared </a:t>
            </a:r>
            <a:r>
              <a:rPr lang="en-GB" sz="1000" dirty="0">
                <a:cs typeface="Arial"/>
              </a:rPr>
              <a:t>with </a:t>
            </a:r>
            <a:r>
              <a:rPr lang="en-GB" sz="1000" spc="-30" dirty="0">
                <a:cs typeface="Arial"/>
              </a:rPr>
              <a:t>doctors </a:t>
            </a:r>
            <a:r>
              <a:rPr lang="en-GB" sz="1000" spc="-15" dirty="0">
                <a:cs typeface="Arial"/>
              </a:rPr>
              <a:t>the </a:t>
            </a:r>
            <a:r>
              <a:rPr lang="en-GB" sz="1000" spc="-40" dirty="0">
                <a:cs typeface="Arial"/>
              </a:rPr>
              <a:t>barber-surgeons </a:t>
            </a:r>
            <a:r>
              <a:rPr lang="en-GB" sz="1000" spc="-25" dirty="0">
                <a:cs typeface="Arial"/>
              </a:rPr>
              <a:t>were </a:t>
            </a:r>
            <a:r>
              <a:rPr lang="en-GB" sz="1000" spc="-15" dirty="0">
                <a:cs typeface="Arial"/>
              </a:rPr>
              <a:t>lower </a:t>
            </a:r>
            <a:r>
              <a:rPr lang="en-GB" sz="1000" spc="-60" dirty="0">
                <a:cs typeface="Arial"/>
              </a:rPr>
              <a:t>class  </a:t>
            </a:r>
            <a:r>
              <a:rPr lang="en-GB" sz="1000" spc="-35" dirty="0">
                <a:cs typeface="Arial"/>
              </a:rPr>
              <a:t>medical tradesmen, </a:t>
            </a:r>
            <a:r>
              <a:rPr lang="en-GB" sz="1000" spc="-20" dirty="0">
                <a:cs typeface="Arial"/>
              </a:rPr>
              <a:t>who would </a:t>
            </a:r>
            <a:r>
              <a:rPr lang="en-GB" sz="1000" spc="-5" dirty="0">
                <a:cs typeface="Arial"/>
              </a:rPr>
              <a:t>treat </a:t>
            </a:r>
            <a:r>
              <a:rPr lang="en-GB" sz="1000" spc="-15" dirty="0">
                <a:cs typeface="Arial"/>
              </a:rPr>
              <a:t>the </a:t>
            </a:r>
            <a:r>
              <a:rPr lang="en-GB" sz="1000" spc="-20" dirty="0">
                <a:cs typeface="Arial"/>
              </a:rPr>
              <a:t>poorer</a:t>
            </a:r>
            <a:r>
              <a:rPr lang="en-GB" sz="1000" spc="-160" dirty="0">
                <a:cs typeface="Arial"/>
              </a:rPr>
              <a:t> </a:t>
            </a:r>
            <a:r>
              <a:rPr lang="en-GB" sz="1000" spc="-60" dirty="0">
                <a:cs typeface="Arial"/>
              </a:rPr>
              <a:t>classes.</a:t>
            </a:r>
            <a:endParaRPr lang="en-GB" sz="1000" dirty="0">
              <a:cs typeface="Arial"/>
            </a:endParaRPr>
          </a:p>
          <a:p>
            <a:pPr marL="106045" marR="229870" algn="just">
              <a:lnSpc>
                <a:spcPct val="100000"/>
              </a:lnSpc>
              <a:buChar char="•"/>
              <a:tabLst>
                <a:tab pos="179705" algn="l"/>
              </a:tabLst>
            </a:pPr>
            <a:r>
              <a:rPr lang="en-GB" sz="1000" spc="-60" dirty="0">
                <a:cs typeface="Arial"/>
              </a:rPr>
              <a:t>Surgeons </a:t>
            </a:r>
            <a:r>
              <a:rPr lang="en-GB" sz="1000" spc="-30" dirty="0">
                <a:cs typeface="Arial"/>
              </a:rPr>
              <a:t>learned </a:t>
            </a:r>
            <a:r>
              <a:rPr lang="en-GB" sz="1000" spc="-10" dirty="0">
                <a:cs typeface="Arial"/>
              </a:rPr>
              <a:t>their </a:t>
            </a:r>
            <a:r>
              <a:rPr lang="en-GB" sz="1000" spc="-40" dirty="0">
                <a:cs typeface="Arial"/>
              </a:rPr>
              <a:t>skills </a:t>
            </a:r>
            <a:r>
              <a:rPr lang="en-GB" sz="1000" spc="-35" dirty="0">
                <a:cs typeface="Arial"/>
              </a:rPr>
              <a:t>by being </a:t>
            </a:r>
            <a:r>
              <a:rPr lang="en-GB" sz="1000" spc="-30" dirty="0">
                <a:cs typeface="Arial"/>
              </a:rPr>
              <a:t>apprenticed </a:t>
            </a:r>
            <a:r>
              <a:rPr lang="en-GB" sz="1000" spc="5" dirty="0">
                <a:cs typeface="Arial"/>
              </a:rPr>
              <a:t>to </a:t>
            </a:r>
            <a:r>
              <a:rPr lang="en-GB" sz="1000" spc="-25" dirty="0">
                <a:cs typeface="Arial"/>
              </a:rPr>
              <a:t>another  </a:t>
            </a:r>
            <a:r>
              <a:rPr lang="en-GB" sz="1000" spc="-40" dirty="0">
                <a:cs typeface="Arial"/>
              </a:rPr>
              <a:t>surgeon. </a:t>
            </a:r>
            <a:r>
              <a:rPr lang="en-GB" sz="1000" spc="-60" dirty="0">
                <a:cs typeface="Arial"/>
              </a:rPr>
              <a:t>They </a:t>
            </a:r>
            <a:r>
              <a:rPr lang="en-GB" sz="1000" spc="-20" dirty="0">
                <a:cs typeface="Arial"/>
              </a:rPr>
              <a:t>would </a:t>
            </a:r>
            <a:r>
              <a:rPr lang="en-GB" sz="1000" spc="-25" dirty="0">
                <a:cs typeface="Arial"/>
              </a:rPr>
              <a:t>watch </a:t>
            </a:r>
            <a:r>
              <a:rPr lang="en-GB" sz="1000" spc="-40" dirty="0">
                <a:cs typeface="Arial"/>
              </a:rPr>
              <a:t>and copy, and </a:t>
            </a:r>
            <a:r>
              <a:rPr lang="en-GB" sz="1000" spc="-10" dirty="0">
                <a:cs typeface="Arial"/>
              </a:rPr>
              <a:t>often </a:t>
            </a:r>
            <a:r>
              <a:rPr lang="en-GB" sz="1000" spc="-30" dirty="0">
                <a:cs typeface="Arial"/>
              </a:rPr>
              <a:t>learned </a:t>
            </a:r>
            <a:r>
              <a:rPr lang="en-GB" sz="1000" spc="-25" dirty="0">
                <a:cs typeface="Arial"/>
              </a:rPr>
              <a:t>on </a:t>
            </a:r>
            <a:r>
              <a:rPr lang="en-GB" sz="1000" spc="-15" dirty="0">
                <a:cs typeface="Arial"/>
              </a:rPr>
              <a:t>the  battlefield.</a:t>
            </a:r>
            <a:endParaRPr lang="en-GB" sz="1000" dirty="0">
              <a:cs typeface="Arial"/>
            </a:endParaRPr>
          </a:p>
          <a:p>
            <a:pPr marL="106045" marR="196215">
              <a:lnSpc>
                <a:spcPct val="100000"/>
              </a:lnSpc>
              <a:buChar char="•"/>
              <a:tabLst>
                <a:tab pos="179705" algn="l"/>
              </a:tabLst>
            </a:pPr>
            <a:r>
              <a:rPr lang="en-GB" sz="1000" spc="-25" dirty="0">
                <a:cs typeface="Arial"/>
              </a:rPr>
              <a:t>Bloodletting </a:t>
            </a:r>
            <a:r>
              <a:rPr lang="en-GB" sz="1000" spc="-45" dirty="0">
                <a:cs typeface="Arial"/>
              </a:rPr>
              <a:t>– </a:t>
            </a:r>
            <a:r>
              <a:rPr lang="en-GB" sz="1000" spc="-20" dirty="0">
                <a:cs typeface="Arial"/>
              </a:rPr>
              <a:t>this </a:t>
            </a:r>
            <a:r>
              <a:rPr lang="en-GB" sz="1000" spc="-50" dirty="0">
                <a:cs typeface="Arial"/>
              </a:rPr>
              <a:t>was </a:t>
            </a:r>
            <a:r>
              <a:rPr lang="en-GB" sz="1000" spc="-35" dirty="0">
                <a:cs typeface="Arial"/>
              </a:rPr>
              <a:t>done </a:t>
            </a:r>
            <a:r>
              <a:rPr lang="en-GB" sz="1000" spc="5" dirty="0">
                <a:cs typeface="Arial"/>
              </a:rPr>
              <a:t>to </a:t>
            </a:r>
            <a:r>
              <a:rPr lang="en-GB" sz="1000" spc="-25" dirty="0">
                <a:cs typeface="Arial"/>
              </a:rPr>
              <a:t>restore </a:t>
            </a:r>
            <a:r>
              <a:rPr lang="en-GB" sz="1000" spc="-15" dirty="0">
                <a:cs typeface="Arial"/>
              </a:rPr>
              <a:t>the </a:t>
            </a:r>
            <a:r>
              <a:rPr lang="en-GB" sz="1000" spc="-45" dirty="0">
                <a:cs typeface="Arial"/>
              </a:rPr>
              <a:t>balance </a:t>
            </a:r>
            <a:r>
              <a:rPr lang="en-GB" sz="1000" spc="-5" dirty="0">
                <a:cs typeface="Arial"/>
              </a:rPr>
              <a:t>of </a:t>
            </a:r>
            <a:r>
              <a:rPr lang="en-GB" sz="1000" spc="-15" dirty="0">
                <a:cs typeface="Arial"/>
              </a:rPr>
              <a:t>the  </a:t>
            </a:r>
            <a:r>
              <a:rPr lang="en-GB" sz="1000" spc="-30" dirty="0">
                <a:cs typeface="Arial"/>
              </a:rPr>
              <a:t>humours. </a:t>
            </a:r>
            <a:r>
              <a:rPr lang="en-GB" sz="1000" spc="-40" dirty="0">
                <a:cs typeface="Arial"/>
              </a:rPr>
              <a:t>Blood </a:t>
            </a:r>
            <a:r>
              <a:rPr lang="en-GB" sz="1000" spc="-50" dirty="0">
                <a:cs typeface="Arial"/>
              </a:rPr>
              <a:t>was </a:t>
            </a:r>
            <a:r>
              <a:rPr lang="en-GB" sz="1000" spc="-25" dirty="0">
                <a:cs typeface="Arial"/>
              </a:rPr>
              <a:t>allowed </a:t>
            </a:r>
            <a:r>
              <a:rPr lang="en-GB" sz="1000" spc="5" dirty="0">
                <a:cs typeface="Arial"/>
              </a:rPr>
              <a:t>to </a:t>
            </a:r>
            <a:r>
              <a:rPr lang="en-GB" sz="1000" spc="-20" dirty="0">
                <a:cs typeface="Arial"/>
              </a:rPr>
              <a:t>run </a:t>
            </a:r>
            <a:r>
              <a:rPr lang="en-GB" sz="1000" spc="-5" dirty="0">
                <a:cs typeface="Arial"/>
              </a:rPr>
              <a:t>out of </a:t>
            </a:r>
            <a:r>
              <a:rPr lang="en-GB" sz="1000" spc="-60" dirty="0">
                <a:cs typeface="Arial"/>
              </a:rPr>
              <a:t>a </a:t>
            </a:r>
            <a:r>
              <a:rPr lang="en-GB" sz="1000" spc="-35" dirty="0">
                <a:cs typeface="Arial"/>
              </a:rPr>
              <a:t>small incision </a:t>
            </a:r>
            <a:r>
              <a:rPr lang="en-GB" sz="1000" spc="-15" dirty="0">
                <a:cs typeface="Arial"/>
              </a:rPr>
              <a:t>in the  </a:t>
            </a:r>
            <a:r>
              <a:rPr lang="en-GB" sz="1000" spc="-25" dirty="0">
                <a:cs typeface="Arial"/>
              </a:rPr>
              <a:t>arm.</a:t>
            </a:r>
            <a:endParaRPr lang="en-GB" sz="1000" dirty="0">
              <a:cs typeface="Arial"/>
            </a:endParaRPr>
          </a:p>
          <a:p>
            <a:pPr marL="106045">
              <a:lnSpc>
                <a:spcPct val="100000"/>
              </a:lnSpc>
              <a:buChar char="•"/>
              <a:tabLst>
                <a:tab pos="179705" algn="l"/>
              </a:tabLst>
            </a:pPr>
            <a:r>
              <a:rPr lang="en-GB" sz="1000" spc="-20" dirty="0">
                <a:cs typeface="Arial"/>
              </a:rPr>
              <a:t>Amputation </a:t>
            </a:r>
            <a:r>
              <a:rPr lang="en-GB" sz="1000" spc="-50" dirty="0">
                <a:cs typeface="Arial"/>
              </a:rPr>
              <a:t>was </a:t>
            </a:r>
            <a:r>
              <a:rPr lang="en-GB" sz="1000" spc="-60" dirty="0">
                <a:cs typeface="Arial"/>
              </a:rPr>
              <a:t>a </a:t>
            </a:r>
            <a:r>
              <a:rPr lang="en-GB" sz="1000" spc="-30" dirty="0">
                <a:cs typeface="Arial"/>
              </a:rPr>
              <a:t>common</a:t>
            </a:r>
            <a:r>
              <a:rPr lang="en-GB" sz="1000" spc="-75" dirty="0">
                <a:cs typeface="Arial"/>
              </a:rPr>
              <a:t> </a:t>
            </a:r>
            <a:r>
              <a:rPr lang="en-GB" sz="1000" spc="-15" dirty="0">
                <a:cs typeface="Arial"/>
              </a:rPr>
              <a:t>treatment.</a:t>
            </a:r>
            <a:endParaRPr lang="en-GB" sz="1000" dirty="0">
              <a:cs typeface="Arial"/>
            </a:endParaRPr>
          </a:p>
          <a:p>
            <a:pPr marL="200025" indent="-71120">
              <a:lnSpc>
                <a:spcPct val="100000"/>
              </a:lnSpc>
              <a:buChar char="•"/>
              <a:tabLst>
                <a:tab pos="200660" algn="l"/>
              </a:tabLst>
            </a:pPr>
            <a:r>
              <a:rPr lang="en-GB" sz="1000" spc="-45" dirty="0">
                <a:cs typeface="Arial"/>
              </a:rPr>
              <a:t>There </a:t>
            </a:r>
            <a:r>
              <a:rPr lang="en-GB" sz="1000" spc="-25" dirty="0">
                <a:cs typeface="Arial"/>
              </a:rPr>
              <a:t>were </a:t>
            </a:r>
            <a:r>
              <a:rPr lang="en-GB" sz="1000" spc="-45" dirty="0">
                <a:cs typeface="Arial"/>
              </a:rPr>
              <a:t>also </a:t>
            </a:r>
            <a:r>
              <a:rPr lang="en-GB" sz="1000" spc="-50" dirty="0">
                <a:cs typeface="Arial"/>
              </a:rPr>
              <a:t>successful </a:t>
            </a:r>
            <a:r>
              <a:rPr lang="en-GB" sz="1000" spc="-75" dirty="0">
                <a:cs typeface="Arial"/>
              </a:rPr>
              <a:t>cases </a:t>
            </a:r>
            <a:r>
              <a:rPr lang="en-GB" sz="1000" spc="-5" dirty="0">
                <a:cs typeface="Arial"/>
              </a:rPr>
              <a:t>of </a:t>
            </a:r>
            <a:r>
              <a:rPr lang="en-GB" sz="1000" spc="-20" dirty="0">
                <a:cs typeface="Arial"/>
              </a:rPr>
              <a:t>treating </a:t>
            </a:r>
            <a:r>
              <a:rPr lang="en-GB" sz="1000" spc="-35" dirty="0">
                <a:cs typeface="Arial"/>
              </a:rPr>
              <a:t>breast</a:t>
            </a:r>
            <a:r>
              <a:rPr lang="en-GB" sz="1000" spc="-45" dirty="0">
                <a:cs typeface="Arial"/>
              </a:rPr>
              <a:t> cancer,</a:t>
            </a:r>
            <a:endParaRPr lang="en-GB" sz="1000" dirty="0">
              <a:cs typeface="Arial"/>
            </a:endParaRPr>
          </a:p>
          <a:p>
            <a:pPr marL="106045">
              <a:lnSpc>
                <a:spcPct val="100000"/>
              </a:lnSpc>
              <a:spcBef>
                <a:spcPts val="5"/>
              </a:spcBef>
            </a:pPr>
            <a:r>
              <a:rPr lang="en-GB" sz="1000" spc="-30" dirty="0">
                <a:cs typeface="Arial"/>
              </a:rPr>
              <a:t>bladder </a:t>
            </a:r>
            <a:r>
              <a:rPr lang="en-GB" sz="1000" spc="-45" dirty="0">
                <a:cs typeface="Arial"/>
              </a:rPr>
              <a:t>stones </a:t>
            </a:r>
            <a:r>
              <a:rPr lang="en-GB" sz="1000" spc="-40" dirty="0">
                <a:cs typeface="Arial"/>
              </a:rPr>
              <a:t>and </a:t>
            </a:r>
            <a:r>
              <a:rPr lang="en-GB" sz="1000" spc="-30" dirty="0">
                <a:cs typeface="Arial"/>
              </a:rPr>
              <a:t>haemorrhoids.</a:t>
            </a:r>
            <a:endParaRPr lang="en-GB" sz="1000" dirty="0">
              <a:cs typeface="Arial"/>
            </a:endParaRPr>
          </a:p>
          <a:p>
            <a:pPr marL="106045" marR="287655" indent="22860">
              <a:lnSpc>
                <a:spcPct val="100000"/>
              </a:lnSpc>
              <a:buChar char="•"/>
              <a:tabLst>
                <a:tab pos="201295" algn="l"/>
              </a:tabLst>
            </a:pPr>
            <a:r>
              <a:rPr lang="en-GB" sz="1000" spc="-30" dirty="0">
                <a:cs typeface="Arial"/>
              </a:rPr>
              <a:t>Much </a:t>
            </a:r>
            <a:r>
              <a:rPr lang="en-GB" sz="1000" spc="-40" dirty="0">
                <a:cs typeface="Arial"/>
              </a:rPr>
              <a:t>surgery </a:t>
            </a:r>
            <a:r>
              <a:rPr lang="en-GB" sz="1000" spc="-15" dirty="0">
                <a:cs typeface="Arial"/>
              </a:rPr>
              <a:t>took </a:t>
            </a:r>
            <a:r>
              <a:rPr lang="en-GB" sz="1000" spc="-40" dirty="0">
                <a:cs typeface="Arial"/>
              </a:rPr>
              <a:t>place </a:t>
            </a:r>
            <a:r>
              <a:rPr lang="en-GB" sz="1000" spc="-25" dirty="0">
                <a:cs typeface="Arial"/>
              </a:rPr>
              <a:t>on </a:t>
            </a:r>
            <a:r>
              <a:rPr lang="en-GB" sz="1000" spc="-15" dirty="0">
                <a:cs typeface="Arial"/>
              </a:rPr>
              <a:t>the battlefield. </a:t>
            </a:r>
            <a:r>
              <a:rPr lang="en-GB" sz="1000" spc="-25" dirty="0">
                <a:cs typeface="Arial"/>
              </a:rPr>
              <a:t>In </a:t>
            </a:r>
            <a:r>
              <a:rPr lang="en-GB" sz="1000" spc="-40" dirty="0">
                <a:cs typeface="Arial"/>
              </a:rPr>
              <a:t>everyday </a:t>
            </a:r>
            <a:r>
              <a:rPr lang="en-GB" sz="1000" spc="-10" dirty="0">
                <a:cs typeface="Arial"/>
              </a:rPr>
              <a:t>life,  </a:t>
            </a:r>
            <a:r>
              <a:rPr lang="en-GB" sz="1000" spc="-40" dirty="0">
                <a:cs typeface="Arial"/>
              </a:rPr>
              <a:t>surgery </a:t>
            </a:r>
            <a:r>
              <a:rPr lang="en-GB" sz="1000" spc="-20" dirty="0">
                <a:cs typeface="Arial"/>
              </a:rPr>
              <a:t>would </a:t>
            </a:r>
            <a:r>
              <a:rPr lang="en-GB" sz="1000" spc="-40" dirty="0">
                <a:cs typeface="Arial"/>
              </a:rPr>
              <a:t>be </a:t>
            </a:r>
            <a:r>
              <a:rPr lang="en-GB" sz="1000" spc="-60" dirty="0">
                <a:cs typeface="Arial"/>
              </a:rPr>
              <a:t>a </a:t>
            </a:r>
            <a:r>
              <a:rPr lang="en-GB" sz="1000" spc="-30" dirty="0">
                <a:cs typeface="Arial"/>
              </a:rPr>
              <a:t>last</a:t>
            </a:r>
            <a:r>
              <a:rPr lang="en-GB" sz="1000" spc="-60" dirty="0">
                <a:cs typeface="Arial"/>
              </a:rPr>
              <a:t> </a:t>
            </a:r>
            <a:r>
              <a:rPr lang="en-GB" sz="1000" spc="-20" dirty="0">
                <a:cs typeface="Arial"/>
              </a:rPr>
              <a:t>resort.</a:t>
            </a:r>
            <a:endParaRPr lang="en-GB" sz="1000" dirty="0">
              <a:cs typeface="Arial"/>
            </a:endParaRPr>
          </a:p>
          <a:p>
            <a:pPr marL="106045">
              <a:lnSpc>
                <a:spcPct val="100000"/>
              </a:lnSpc>
              <a:buChar char="•"/>
              <a:tabLst>
                <a:tab pos="179705" algn="l"/>
              </a:tabLst>
            </a:pPr>
            <a:r>
              <a:rPr lang="en-GB" sz="1000" spc="-35" dirty="0">
                <a:cs typeface="Arial"/>
              </a:rPr>
              <a:t>Patients </a:t>
            </a:r>
            <a:r>
              <a:rPr lang="en-GB" sz="1000" spc="-40" dirty="0">
                <a:cs typeface="Arial"/>
              </a:rPr>
              <a:t>faced </a:t>
            </a:r>
            <a:r>
              <a:rPr lang="en-GB" sz="1000" spc="-30" dirty="0">
                <a:cs typeface="Arial"/>
              </a:rPr>
              <a:t>problems </a:t>
            </a:r>
            <a:r>
              <a:rPr lang="en-GB" sz="1000" spc="-5" dirty="0">
                <a:cs typeface="Arial"/>
              </a:rPr>
              <a:t>of </a:t>
            </a:r>
            <a:r>
              <a:rPr lang="en-GB" sz="1000" spc="-30" dirty="0">
                <a:cs typeface="Arial"/>
              </a:rPr>
              <a:t>pain, </a:t>
            </a:r>
            <a:r>
              <a:rPr lang="en-GB" sz="1000" spc="-50" dirty="0">
                <a:cs typeface="Arial"/>
              </a:rPr>
              <a:t>shock </a:t>
            </a:r>
            <a:r>
              <a:rPr lang="en-GB" sz="1000" spc="-40" dirty="0">
                <a:cs typeface="Arial"/>
              </a:rPr>
              <a:t>and </a:t>
            </a:r>
            <a:r>
              <a:rPr lang="en-GB" sz="1000" spc="-25" dirty="0">
                <a:cs typeface="Arial"/>
              </a:rPr>
              <a:t>blood</a:t>
            </a:r>
            <a:r>
              <a:rPr lang="en-GB" sz="1000" spc="-70" dirty="0">
                <a:cs typeface="Arial"/>
              </a:rPr>
              <a:t> </a:t>
            </a:r>
            <a:r>
              <a:rPr lang="en-GB" sz="1000" spc="-45" dirty="0">
                <a:cs typeface="Arial"/>
              </a:rPr>
              <a:t>loss.</a:t>
            </a:r>
            <a:endParaRPr lang="en-GB" sz="1000" dirty="0">
              <a:cs typeface="Arial"/>
            </a:endParaRPr>
          </a:p>
          <a:p>
            <a:pPr marL="106045" marR="78740">
              <a:lnSpc>
                <a:spcPct val="100000"/>
              </a:lnSpc>
              <a:buChar char="•"/>
              <a:tabLst>
                <a:tab pos="179705" algn="l"/>
              </a:tabLst>
            </a:pPr>
            <a:r>
              <a:rPr lang="en-GB" sz="1000" spc="-45" dirty="0">
                <a:cs typeface="Arial"/>
              </a:rPr>
              <a:t>There </a:t>
            </a:r>
            <a:r>
              <a:rPr lang="en-GB" sz="1000" spc="-25" dirty="0">
                <a:cs typeface="Arial"/>
              </a:rPr>
              <a:t>were</a:t>
            </a:r>
            <a:r>
              <a:rPr lang="en-GB" sz="1000" spc="-40" dirty="0">
                <a:cs typeface="Arial"/>
              </a:rPr>
              <a:t> </a:t>
            </a:r>
            <a:r>
              <a:rPr lang="en-GB" sz="1000" spc="-50" dirty="0">
                <a:cs typeface="Arial"/>
              </a:rPr>
              <a:t>some</a:t>
            </a:r>
            <a:r>
              <a:rPr lang="en-GB" sz="1000" spc="-55" dirty="0">
                <a:cs typeface="Arial"/>
              </a:rPr>
              <a:t> </a:t>
            </a:r>
            <a:r>
              <a:rPr lang="en-GB" sz="1000" spc="-20" dirty="0">
                <a:cs typeface="Arial"/>
              </a:rPr>
              <a:t>attempts</a:t>
            </a:r>
            <a:r>
              <a:rPr lang="en-GB" sz="1000" spc="-40" dirty="0">
                <a:cs typeface="Arial"/>
              </a:rPr>
              <a:t> </a:t>
            </a:r>
            <a:r>
              <a:rPr lang="en-GB" sz="1000" spc="5" dirty="0">
                <a:cs typeface="Arial"/>
              </a:rPr>
              <a:t>to</a:t>
            </a:r>
            <a:r>
              <a:rPr lang="en-GB" sz="1000" spc="-40" dirty="0">
                <a:cs typeface="Arial"/>
              </a:rPr>
              <a:t> </a:t>
            </a:r>
            <a:r>
              <a:rPr lang="en-GB" sz="1000" spc="-5" dirty="0">
                <a:cs typeface="Arial"/>
              </a:rPr>
              <a:t>put</a:t>
            </a:r>
            <a:r>
              <a:rPr lang="en-GB" sz="1000" spc="-45" dirty="0">
                <a:cs typeface="Arial"/>
              </a:rPr>
              <a:t> </a:t>
            </a:r>
            <a:r>
              <a:rPr lang="en-GB" sz="1000" spc="-15" dirty="0">
                <a:cs typeface="Arial"/>
              </a:rPr>
              <a:t>the</a:t>
            </a:r>
            <a:r>
              <a:rPr lang="en-GB" sz="1000" spc="-45" dirty="0">
                <a:cs typeface="Arial"/>
              </a:rPr>
              <a:t> </a:t>
            </a:r>
            <a:r>
              <a:rPr lang="en-GB" sz="1000" spc="-25" dirty="0">
                <a:cs typeface="Arial"/>
              </a:rPr>
              <a:t>patients</a:t>
            </a:r>
            <a:r>
              <a:rPr lang="en-GB" sz="1000" spc="-20" dirty="0">
                <a:cs typeface="Arial"/>
              </a:rPr>
              <a:t> </a:t>
            </a:r>
            <a:r>
              <a:rPr lang="en-GB" sz="1000" spc="5" dirty="0">
                <a:cs typeface="Arial"/>
              </a:rPr>
              <a:t>to</a:t>
            </a:r>
            <a:r>
              <a:rPr lang="en-GB" sz="1000" spc="-45" dirty="0">
                <a:cs typeface="Arial"/>
              </a:rPr>
              <a:t> </a:t>
            </a:r>
            <a:r>
              <a:rPr lang="en-GB" sz="1000" spc="-40" dirty="0">
                <a:cs typeface="Arial"/>
              </a:rPr>
              <a:t>sleep,</a:t>
            </a:r>
            <a:r>
              <a:rPr lang="en-GB" sz="1000" spc="-30" dirty="0">
                <a:cs typeface="Arial"/>
              </a:rPr>
              <a:t> </a:t>
            </a:r>
            <a:r>
              <a:rPr lang="en-GB" sz="1000" spc="-5" dirty="0">
                <a:cs typeface="Arial"/>
              </a:rPr>
              <a:t>but</a:t>
            </a:r>
            <a:r>
              <a:rPr lang="en-GB" sz="1000" spc="-45" dirty="0">
                <a:cs typeface="Arial"/>
              </a:rPr>
              <a:t> </a:t>
            </a:r>
            <a:r>
              <a:rPr lang="en-GB" sz="1000" spc="-20" dirty="0">
                <a:cs typeface="Arial"/>
              </a:rPr>
              <a:t>there  </a:t>
            </a:r>
            <a:r>
              <a:rPr lang="en-GB" sz="1000" spc="-50" dirty="0">
                <a:cs typeface="Arial"/>
              </a:rPr>
              <a:t>was </a:t>
            </a:r>
            <a:r>
              <a:rPr lang="en-GB" sz="1000" spc="-25" dirty="0">
                <a:cs typeface="Arial"/>
              </a:rPr>
              <a:t>no </a:t>
            </a:r>
            <a:r>
              <a:rPr lang="en-GB" sz="1000" spc="-10" dirty="0">
                <a:cs typeface="Arial"/>
              </a:rPr>
              <a:t>form </a:t>
            </a:r>
            <a:r>
              <a:rPr lang="en-GB" sz="1000" spc="-5" dirty="0">
                <a:cs typeface="Arial"/>
              </a:rPr>
              <a:t>of </a:t>
            </a:r>
            <a:r>
              <a:rPr lang="en-GB" sz="1000" spc="-40" dirty="0">
                <a:cs typeface="Arial"/>
              </a:rPr>
              <a:t>anaesthetics </a:t>
            </a:r>
            <a:r>
              <a:rPr lang="en-GB" sz="1000" spc="-75" dirty="0">
                <a:cs typeface="Arial"/>
              </a:rPr>
              <a:t>as </a:t>
            </a:r>
            <a:r>
              <a:rPr lang="en-GB" sz="1000" spc="-25" dirty="0">
                <a:cs typeface="Arial"/>
              </a:rPr>
              <a:t>we </a:t>
            </a:r>
            <a:r>
              <a:rPr lang="en-GB" sz="1000" spc="-30" dirty="0">
                <a:cs typeface="Arial"/>
              </a:rPr>
              <a:t>know </a:t>
            </a:r>
            <a:r>
              <a:rPr lang="en-GB" sz="1000" spc="-25" dirty="0">
                <a:cs typeface="Arial"/>
              </a:rPr>
              <a:t>today. Often opium  </a:t>
            </a:r>
            <a:r>
              <a:rPr lang="en-GB" sz="1000" spc="-20" dirty="0">
                <a:cs typeface="Arial"/>
              </a:rPr>
              <a:t>would </a:t>
            </a:r>
            <a:r>
              <a:rPr lang="en-GB" sz="1000" spc="-40" dirty="0">
                <a:cs typeface="Arial"/>
              </a:rPr>
              <a:t>be</a:t>
            </a:r>
            <a:r>
              <a:rPr lang="en-GB" sz="1000" spc="-60" dirty="0">
                <a:cs typeface="Arial"/>
              </a:rPr>
              <a:t> </a:t>
            </a:r>
            <a:r>
              <a:rPr lang="en-GB" sz="1000" spc="-45" dirty="0">
                <a:cs typeface="Arial"/>
              </a:rPr>
              <a:t>used.</a:t>
            </a:r>
            <a:endParaRPr lang="en-GB" sz="1000" dirty="0">
              <a:cs typeface="Arial"/>
            </a:endParaRPr>
          </a:p>
          <a:p>
            <a:pPr marL="106045" marR="105410">
              <a:lnSpc>
                <a:spcPct val="100000"/>
              </a:lnSpc>
              <a:buChar char="•"/>
              <a:tabLst>
                <a:tab pos="179705" algn="l"/>
              </a:tabLst>
            </a:pPr>
            <a:r>
              <a:rPr lang="en-GB" sz="1000" spc="-35" dirty="0">
                <a:cs typeface="Arial"/>
              </a:rPr>
              <a:t>Cauterisation </a:t>
            </a:r>
            <a:r>
              <a:rPr lang="en-GB" sz="1000" spc="-50" dirty="0">
                <a:cs typeface="Arial"/>
              </a:rPr>
              <a:t>was </a:t>
            </a:r>
            <a:r>
              <a:rPr lang="en-GB" sz="1000" spc="-60" dirty="0">
                <a:cs typeface="Arial"/>
              </a:rPr>
              <a:t>a </a:t>
            </a:r>
            <a:r>
              <a:rPr lang="en-GB" sz="1000" spc="-30" dirty="0">
                <a:cs typeface="Arial"/>
              </a:rPr>
              <a:t>common </a:t>
            </a:r>
            <a:r>
              <a:rPr lang="en-GB" sz="1000" spc="-20" dirty="0">
                <a:cs typeface="Arial"/>
              </a:rPr>
              <a:t>method </a:t>
            </a:r>
            <a:r>
              <a:rPr lang="en-GB" sz="1000" spc="-25" dirty="0">
                <a:cs typeface="Arial"/>
              </a:rPr>
              <a:t>during </a:t>
            </a:r>
            <a:r>
              <a:rPr lang="en-GB" sz="1000" spc="-20" dirty="0">
                <a:cs typeface="Arial"/>
              </a:rPr>
              <a:t>this </a:t>
            </a:r>
            <a:r>
              <a:rPr lang="en-GB" sz="1000" spc="-10" dirty="0">
                <a:cs typeface="Arial"/>
              </a:rPr>
              <a:t>time </a:t>
            </a:r>
            <a:r>
              <a:rPr lang="en-GB" sz="1000" spc="-25" dirty="0">
                <a:cs typeface="Arial"/>
              </a:rPr>
              <a:t>where</a:t>
            </a:r>
            <a:r>
              <a:rPr lang="en-GB" sz="1000" spc="-150" dirty="0">
                <a:cs typeface="Arial"/>
              </a:rPr>
              <a:t> </a:t>
            </a:r>
            <a:r>
              <a:rPr lang="en-GB" sz="1000" spc="-15" dirty="0">
                <a:cs typeface="Arial"/>
              </a:rPr>
              <a:t>the  </a:t>
            </a:r>
            <a:r>
              <a:rPr lang="en-GB" sz="1000" spc="-25" dirty="0">
                <a:cs typeface="Arial"/>
              </a:rPr>
              <a:t>wound </a:t>
            </a:r>
            <a:r>
              <a:rPr lang="en-GB" sz="1000" spc="-20" dirty="0">
                <a:cs typeface="Arial"/>
              </a:rPr>
              <a:t>would </a:t>
            </a:r>
            <a:r>
              <a:rPr lang="en-GB" sz="1000" spc="-40" dirty="0">
                <a:cs typeface="Arial"/>
              </a:rPr>
              <a:t>be </a:t>
            </a:r>
            <a:r>
              <a:rPr lang="en-GB" sz="1000" spc="-10" dirty="0">
                <a:cs typeface="Arial"/>
              </a:rPr>
              <a:t>burnt </a:t>
            </a:r>
            <a:r>
              <a:rPr lang="en-GB" sz="1000" spc="5" dirty="0">
                <a:cs typeface="Arial"/>
              </a:rPr>
              <a:t>to </a:t>
            </a:r>
            <a:r>
              <a:rPr lang="en-GB" sz="1000" spc="-50" dirty="0">
                <a:cs typeface="Arial"/>
              </a:rPr>
              <a:t>seal</a:t>
            </a:r>
            <a:r>
              <a:rPr lang="en-GB" sz="1000" spc="-160" dirty="0">
                <a:cs typeface="Arial"/>
              </a:rPr>
              <a:t> </a:t>
            </a:r>
            <a:r>
              <a:rPr lang="en-GB" sz="1000" spc="5" dirty="0">
                <a:cs typeface="Arial"/>
              </a:rPr>
              <a:t>it.</a:t>
            </a:r>
            <a:endParaRPr lang="en-GB" sz="1000" dirty="0">
              <a:cs typeface="Arial"/>
            </a:endParaRPr>
          </a:p>
          <a:p>
            <a:pPr marL="106045" marR="342900">
              <a:lnSpc>
                <a:spcPct val="100000"/>
              </a:lnSpc>
              <a:buChar char="•"/>
              <a:tabLst>
                <a:tab pos="179705" algn="l"/>
              </a:tabLst>
            </a:pPr>
            <a:r>
              <a:rPr lang="en-GB" sz="1000" spc="-50" dirty="0">
                <a:cs typeface="Arial"/>
              </a:rPr>
              <a:t>Tools </a:t>
            </a:r>
            <a:r>
              <a:rPr lang="en-GB" sz="1000" spc="-45" dirty="0">
                <a:cs typeface="Arial"/>
              </a:rPr>
              <a:t>– </a:t>
            </a:r>
            <a:r>
              <a:rPr lang="en-GB" sz="1000" spc="-55" dirty="0">
                <a:cs typeface="Arial"/>
              </a:rPr>
              <a:t>saws, </a:t>
            </a:r>
            <a:r>
              <a:rPr lang="en-GB" sz="1000" spc="-20" dirty="0">
                <a:cs typeface="Arial"/>
              </a:rPr>
              <a:t>arrow </a:t>
            </a:r>
            <a:r>
              <a:rPr lang="en-GB" sz="1000" spc="-30" dirty="0">
                <a:cs typeface="Arial"/>
              </a:rPr>
              <a:t>pullers, cautery irons </a:t>
            </a:r>
            <a:r>
              <a:rPr lang="en-GB" sz="1000" spc="-40" dirty="0">
                <a:cs typeface="Arial"/>
              </a:rPr>
              <a:t>and </a:t>
            </a:r>
            <a:r>
              <a:rPr lang="en-GB" sz="1000" spc="-25" dirty="0">
                <a:cs typeface="Arial"/>
              </a:rPr>
              <a:t>blood </a:t>
            </a:r>
            <a:r>
              <a:rPr lang="en-GB" sz="1000" spc="-15" dirty="0">
                <a:cs typeface="Arial"/>
              </a:rPr>
              <a:t>letting  </a:t>
            </a:r>
            <a:r>
              <a:rPr lang="en-GB" sz="1000" spc="-45" dirty="0">
                <a:cs typeface="Arial"/>
              </a:rPr>
              <a:t>knives.</a:t>
            </a:r>
            <a:endParaRPr lang="en-GB" sz="1000" dirty="0"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52448E-95A0-9659-0394-F58FEF5EA284}"/>
              </a:ext>
            </a:extLst>
          </p:cNvPr>
          <p:cNvSpPr txBox="1"/>
          <p:nvPr/>
        </p:nvSpPr>
        <p:spPr>
          <a:xfrm>
            <a:off x="5340383" y="5592619"/>
            <a:ext cx="34442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Key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John of </a:t>
            </a:r>
            <a:r>
              <a:rPr lang="en-GB" sz="1000" dirty="0" err="1"/>
              <a:t>Ardeme</a:t>
            </a:r>
            <a:r>
              <a:rPr lang="en-GB" sz="1000" dirty="0"/>
              <a:t>- most famous surgeon in Medieval 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err="1"/>
              <a:t>Abulcasis</a:t>
            </a:r>
            <a:r>
              <a:rPr lang="en-GB" sz="1000" dirty="0"/>
              <a:t>- Muslim surgeon considered the ‘father of modern surgery’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err="1"/>
              <a:t>Frugardi</a:t>
            </a:r>
            <a:r>
              <a:rPr lang="en-GB" sz="1000" dirty="0"/>
              <a:t>- wrote a text book on surgery called The Practice of Surgery in 1180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2268808-7D55-B470-26F5-057AEA1C7538}"/>
              </a:ext>
            </a:extLst>
          </p:cNvPr>
          <p:cNvSpPr txBox="1"/>
          <p:nvPr/>
        </p:nvSpPr>
        <p:spPr>
          <a:xfrm>
            <a:off x="8453805" y="5485513"/>
            <a:ext cx="3444240" cy="1323439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00" b="1" dirty="0"/>
              <a:t>Practice questions:</a:t>
            </a:r>
          </a:p>
          <a:p>
            <a:r>
              <a:rPr lang="en-GB" sz="1000" dirty="0"/>
              <a:t>Explain two ways in which public health in a Medieval town and public health in a Medieval monastery were different (8 marks)</a:t>
            </a:r>
          </a:p>
          <a:p>
            <a:endParaRPr lang="en-GB" sz="1000" dirty="0"/>
          </a:p>
          <a:p>
            <a:r>
              <a:rPr lang="en-GB" sz="1000" dirty="0"/>
              <a:t>Was the preservation of the writings of the ancient Greeks and Romans the most important contribution that Islam made to medical progress? (16 marks)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B635BFA6-3A28-5654-CF3E-9C594C9AE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6726" y="5169990"/>
            <a:ext cx="1042638" cy="103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16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EA610CC66AA4696C86B81B125B99F" ma:contentTypeVersion="16" ma:contentTypeDescription="Create a new document." ma:contentTypeScope="" ma:versionID="0d84c5657465ed05ff741c4652eb4035">
  <xsd:schema xmlns:xsd="http://www.w3.org/2001/XMLSchema" xmlns:xs="http://www.w3.org/2001/XMLSchema" xmlns:p="http://schemas.microsoft.com/office/2006/metadata/properties" xmlns:ns2="08472304-bc1a-4937-b30c-7c277c860ac3" xmlns:ns3="44d12623-5f40-41ee-9b3f-9f90abd3d084" targetNamespace="http://schemas.microsoft.com/office/2006/metadata/properties" ma:root="true" ma:fieldsID="a507340c76bf343c74131cac60f25221" ns2:_="" ns3:_="">
    <xsd:import namespace="08472304-bc1a-4937-b30c-7c277c860ac3"/>
    <xsd:import namespace="44d12623-5f40-41ee-9b3f-9f90abd3d08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72304-bc1a-4937-b30c-7c277c860a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f544f83c-6a16-49ac-9038-8d23c5016a25}" ma:internalName="TaxCatchAll" ma:showField="CatchAllData" ma:web="08472304-bc1a-4937-b30c-7c277c860a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d12623-5f40-41ee-9b3f-9f90abd3d0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492e007b-1fc6-4212-b905-d49fb8eb99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472304-bc1a-4937-b30c-7c277c860ac3" xsi:nil="true"/>
    <lcf76f155ced4ddcb4097134ff3c332f xmlns="44d12623-5f40-41ee-9b3f-9f90abd3d084">
      <Terms xmlns="http://schemas.microsoft.com/office/infopath/2007/PartnerControls"/>
    </lcf76f155ced4ddcb4097134ff3c332f>
    <_dlc_DocId xmlns="08472304-bc1a-4937-b30c-7c277c860ac3">CA73KAZFXKWK-1207151448-68480</_dlc_DocId>
    <_dlc_DocIdUrl xmlns="08472304-bc1a-4937-b30c-7c277c860ac3">
      <Url>https://hebburn.sharepoint.com/sites/staffroom/_layouts/15/DocIdRedir.aspx?ID=CA73KAZFXKWK-1207151448-68480</Url>
      <Description>CA73KAZFXKWK-1207151448-68480</Description>
    </_dlc_DocIdUrl>
  </documentManagement>
</p:properties>
</file>

<file path=customXml/itemProps1.xml><?xml version="1.0" encoding="utf-8"?>
<ds:datastoreItem xmlns:ds="http://schemas.openxmlformats.org/officeDocument/2006/customXml" ds:itemID="{E761EAAB-1A82-4DD7-9E8F-FCEF1B8FF054}"/>
</file>

<file path=customXml/itemProps2.xml><?xml version="1.0" encoding="utf-8"?>
<ds:datastoreItem xmlns:ds="http://schemas.openxmlformats.org/officeDocument/2006/customXml" ds:itemID="{DBE25D19-BE6D-42AE-A2A4-C3620DD7AAB6}"/>
</file>

<file path=customXml/itemProps3.xml><?xml version="1.0" encoding="utf-8"?>
<ds:datastoreItem xmlns:ds="http://schemas.openxmlformats.org/officeDocument/2006/customXml" ds:itemID="{B0ADB694-5400-497D-ACCE-9832380ACB93}"/>
</file>

<file path=customXml/itemProps4.xml><?xml version="1.0" encoding="utf-8"?>
<ds:datastoreItem xmlns:ds="http://schemas.openxmlformats.org/officeDocument/2006/customXml" ds:itemID="{62C80E01-A009-4C0B-BAF2-9D0ECEA66E92}"/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2114</Words>
  <Application>Microsoft Office PowerPoint</Application>
  <PresentationFormat>Widescreen</PresentationFormat>
  <Paragraphs>147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Brooker</dc:creator>
  <cp:lastModifiedBy>Nicola Brooker</cp:lastModifiedBy>
  <cp:revision>1</cp:revision>
  <dcterms:created xsi:type="dcterms:W3CDTF">2022-06-03T18:47:28Z</dcterms:created>
  <dcterms:modified xsi:type="dcterms:W3CDTF">2022-06-03T19:53:01Z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0x010100D8FEA610CC66AA4696C86B81B125B99F</vt:lpwstr>
  </property>
  <property fmtid="{D5CDD505-2E9C-101B-9397-08002B2CF9AE}" pid="3" name="_dlc_DocIdItemGuid">
    <vt:lpwstr>4b15792d-bb07-4368-af32-36737810d895</vt:lpwstr>
  </property>
</Properties>
</file>