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1" d="100"/>
          <a:sy n="81" d="100"/>
        </p:scale>
        <p:origin x="1206"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973E2-4D5D-458F-9B1D-2DB6FD66B90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212409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973E2-4D5D-458F-9B1D-2DB6FD66B90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35947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973E2-4D5D-458F-9B1D-2DB6FD66B90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414958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973E2-4D5D-458F-9B1D-2DB6FD66B90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373843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973E2-4D5D-458F-9B1D-2DB6FD66B90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211021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8973E2-4D5D-458F-9B1D-2DB6FD66B905}"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131388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973E2-4D5D-458F-9B1D-2DB6FD66B905}" type="datetimeFigureOut">
              <a:rPr lang="en-GB" smtClean="0"/>
              <a:t>16/09/2022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176882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8973E2-4D5D-458F-9B1D-2DB6FD66B905}" type="datetimeFigureOut">
              <a:rPr lang="en-GB" smtClean="0"/>
              <a:t>16/09/2022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144741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973E2-4D5D-458F-9B1D-2DB6FD66B905}" type="datetimeFigureOut">
              <a:rPr lang="en-GB" smtClean="0"/>
              <a:t>16/09/2022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408476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8973E2-4D5D-458F-9B1D-2DB6FD66B905}"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341935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8973E2-4D5D-458F-9B1D-2DB6FD66B905}"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8E4305-9B66-405A-B6E5-64406DA14589}" type="slidenum">
              <a:rPr lang="en-GB" smtClean="0"/>
              <a:t>‹#›</a:t>
            </a:fld>
            <a:endParaRPr lang="en-GB"/>
          </a:p>
        </p:txBody>
      </p:sp>
    </p:spTree>
    <p:extLst>
      <p:ext uri="{BB962C8B-B14F-4D97-AF65-F5344CB8AC3E}">
        <p14:creationId xmlns:p14="http://schemas.microsoft.com/office/powerpoint/2010/main" val="152528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973E2-4D5D-458F-9B1D-2DB6FD66B905}" type="datetimeFigureOut">
              <a:rPr lang="en-GB" smtClean="0"/>
              <a:t>16/09/2022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E4305-9B66-405A-B6E5-64406DA14589}" type="slidenum">
              <a:rPr lang="en-GB" smtClean="0"/>
              <a:t>‹#›</a:t>
            </a:fld>
            <a:endParaRPr lang="en-GB"/>
          </a:p>
        </p:txBody>
      </p:sp>
    </p:spTree>
    <p:extLst>
      <p:ext uri="{BB962C8B-B14F-4D97-AF65-F5344CB8AC3E}">
        <p14:creationId xmlns:p14="http://schemas.microsoft.com/office/powerpoint/2010/main" val="1767443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666372" y="2859246"/>
            <a:ext cx="4981719" cy="3319215"/>
          </a:xfrm>
          <a:prstGeom prst="rect">
            <a:avLst/>
          </a:prstGeom>
        </p:spPr>
      </p:pic>
      <p:sp>
        <p:nvSpPr>
          <p:cNvPr id="18" name="TextBox 17"/>
          <p:cNvSpPr txBox="1"/>
          <p:nvPr/>
        </p:nvSpPr>
        <p:spPr>
          <a:xfrm>
            <a:off x="189452" y="2190656"/>
            <a:ext cx="6709892" cy="4308872"/>
          </a:xfrm>
          <a:prstGeom prst="rect">
            <a:avLst/>
          </a:prstGeom>
          <a:noFill/>
          <a:ln>
            <a:solidFill>
              <a:schemeClr val="tx1"/>
            </a:solidFill>
          </a:ln>
        </p:spPr>
        <p:txBody>
          <a:bodyPr wrap="square" rtlCol="0">
            <a:spAutoFit/>
          </a:bodyPr>
          <a:lstStyle/>
          <a:p>
            <a:r>
              <a:rPr lang="en-GB" dirty="0">
                <a:latin typeface="CHICKEN Pie" panose="02000600000000000000" pitchFamily="2" charset="0"/>
              </a:rPr>
              <a:t>project context </a:t>
            </a:r>
          </a:p>
          <a:p>
            <a:pPr marL="285750" indent="-285750">
              <a:buFont typeface="Arial" panose="020B0604020202020204" pitchFamily="34" charset="0"/>
              <a:buChar char="•"/>
            </a:pPr>
            <a:r>
              <a:rPr lang="en-GB" sz="1600" b="1" u="sng" dirty="0"/>
              <a:t>Artists research</a:t>
            </a:r>
            <a:r>
              <a:rPr lang="en-GB" sz="1600" dirty="0"/>
              <a:t> – Pupils will watch a YouTube video about Beatriz Milhazes and be shown a PP. They will use their knowledge and understanding to answer questions in the booklet and create a research page. </a:t>
            </a:r>
          </a:p>
          <a:p>
            <a:pPr marL="285750" indent="-285750">
              <a:buFont typeface="Arial" panose="020B0604020202020204" pitchFamily="34" charset="0"/>
              <a:buChar char="•"/>
            </a:pPr>
            <a:r>
              <a:rPr lang="en-GB" sz="1600" b="1" u="sng" dirty="0"/>
              <a:t>Sewing skills </a:t>
            </a:r>
            <a:r>
              <a:rPr lang="en-GB" sz="1600" dirty="0"/>
              <a:t>– pupils will explore the basics of using a sewing machine. They will complete a machine practice challenge to test their understanding. Hand sewing is also taught, to create a Suffolk puff and add embellishments. </a:t>
            </a:r>
          </a:p>
          <a:p>
            <a:pPr marL="285750" indent="-285750">
              <a:buFont typeface="Arial" panose="020B0604020202020204" pitchFamily="34" charset="0"/>
              <a:buChar char="•"/>
            </a:pPr>
            <a:r>
              <a:rPr lang="en-GB" sz="1600" b="1" u="sng" dirty="0"/>
              <a:t>Material experiments </a:t>
            </a:r>
            <a:r>
              <a:rPr lang="en-GB" sz="1600" dirty="0"/>
              <a:t>– bubble wrap, Suffolk puffs, stencilling, powdered paints, collage, combing, masking tape, fabric pens and polyblock printing will all be explored to create a wide range of samples. These will be transformed in to geometric shapes and presented on an A4 canvas. They must refer to the artists work to help with the colours and layout.</a:t>
            </a:r>
          </a:p>
          <a:p>
            <a:pPr marL="285750" indent="-285750">
              <a:buFont typeface="Arial" panose="020B0604020202020204" pitchFamily="34" charset="0"/>
              <a:buChar char="•"/>
            </a:pPr>
            <a:r>
              <a:rPr lang="en-GB" sz="1600" b="1" u="sng" dirty="0"/>
              <a:t>Planning &amp; designing </a:t>
            </a:r>
            <a:r>
              <a:rPr lang="en-GB" sz="1600" dirty="0"/>
              <a:t>– pupils will create a minimum of 3 ideas based on the research they have already gathered. They will select their favourite design and further develop, explore materials and processes to show the best outcome. This will then be made in to the final wall hanging. </a:t>
            </a:r>
          </a:p>
        </p:txBody>
      </p:sp>
      <p:pic>
        <p:nvPicPr>
          <p:cNvPr id="5" name="Picture 4"/>
          <p:cNvPicPr>
            <a:picLocks noChangeAspect="1"/>
          </p:cNvPicPr>
          <p:nvPr/>
        </p:nvPicPr>
        <p:blipFill>
          <a:blip r:embed="rId3"/>
          <a:stretch>
            <a:fillRect/>
          </a:stretch>
        </p:blipFill>
        <p:spPr>
          <a:xfrm>
            <a:off x="7171593" y="167426"/>
            <a:ext cx="2531026" cy="2331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7114608" y="2683099"/>
            <a:ext cx="2644996" cy="3816429"/>
          </a:xfrm>
          <a:prstGeom prst="rect">
            <a:avLst/>
          </a:prstGeom>
          <a:noFill/>
          <a:ln>
            <a:solidFill>
              <a:schemeClr val="tx1"/>
            </a:solidFill>
          </a:ln>
        </p:spPr>
        <p:txBody>
          <a:bodyPr wrap="square" rtlCol="0">
            <a:spAutoFit/>
          </a:bodyPr>
          <a:lstStyle/>
          <a:p>
            <a:r>
              <a:rPr lang="en-GB" dirty="0">
                <a:latin typeface="CHICKEN Pie" panose="02000600000000000000" pitchFamily="2" charset="0"/>
              </a:rPr>
              <a:t>Resources</a:t>
            </a:r>
          </a:p>
          <a:p>
            <a:r>
              <a:rPr lang="en-GB" sz="1600" dirty="0"/>
              <a:t>paper, fabric, stencils, acrylic paints, mark making tools, canvas, fabric &amp; paper scissors, pencils, felt tips, colouring pencils, powdered paint, ink, fabric oil pastels, fabric glue, self adhesive embellishments, sewing machine, needle, pins, thread, coloured cardboard, circle templates, sponge, paintbrushes, water pots, paper towels, rollers, bubble wrap, polyblock, printing ink.</a:t>
            </a:r>
            <a:endParaRPr lang="en-GB" dirty="0"/>
          </a:p>
        </p:txBody>
      </p:sp>
      <p:sp>
        <p:nvSpPr>
          <p:cNvPr id="11" name="TextBox 10"/>
          <p:cNvSpPr txBox="1"/>
          <p:nvPr/>
        </p:nvSpPr>
        <p:spPr>
          <a:xfrm>
            <a:off x="189452" y="734571"/>
            <a:ext cx="6709892" cy="1354217"/>
          </a:xfrm>
          <a:prstGeom prst="rect">
            <a:avLst/>
          </a:prstGeom>
          <a:noFill/>
          <a:ln>
            <a:solidFill>
              <a:schemeClr val="tx1"/>
            </a:solidFill>
          </a:ln>
        </p:spPr>
        <p:txBody>
          <a:bodyPr wrap="square" rtlCol="0">
            <a:spAutoFit/>
          </a:bodyPr>
          <a:lstStyle/>
          <a:p>
            <a:r>
              <a:rPr lang="en-GB" dirty="0">
                <a:latin typeface="CHICKEN Pie" panose="02000600000000000000" pitchFamily="2" charset="0"/>
              </a:rPr>
              <a:t>Aim </a:t>
            </a:r>
            <a:r>
              <a:rPr lang="en-GB" sz="1600" dirty="0"/>
              <a:t>– pupils will study the artwork by Beatriz Milhazes. They will explore geometric and abstract influences found in her work to help generate ideas for own final piece. Pupils will explore mark making techniques, collage and complementary colours. Samples will be refined in to shapes to reflect the artists work and presented on an A4 canvas.</a:t>
            </a:r>
            <a:endParaRPr lang="en-GB" dirty="0"/>
          </a:p>
        </p:txBody>
      </p:sp>
      <p:sp>
        <p:nvSpPr>
          <p:cNvPr id="19" name="Rectangle 18"/>
          <p:cNvSpPr/>
          <p:nvPr/>
        </p:nvSpPr>
        <p:spPr>
          <a:xfrm>
            <a:off x="90153" y="0"/>
            <a:ext cx="6023556" cy="646331"/>
          </a:xfrm>
          <a:prstGeom prst="rect">
            <a:avLst/>
          </a:prstGeom>
        </p:spPr>
        <p:txBody>
          <a:bodyPr wrap="square">
            <a:spAutoFit/>
          </a:bodyPr>
          <a:lstStyle/>
          <a:p>
            <a:pPr lvl="0"/>
            <a:r>
              <a:rPr lang="en-GB" sz="3600" b="1" u="sng" dirty="0">
                <a:solidFill>
                  <a:prstClr val="black"/>
                </a:solidFill>
                <a:effectLst>
                  <a:outerShdw blurRad="38100" dist="38100" dir="2700000" algn="tl">
                    <a:srgbClr val="000000">
                      <a:alpha val="43137"/>
                    </a:srgbClr>
                  </a:outerShdw>
                </a:effectLst>
                <a:latin typeface="CHICKEN Pie" panose="02000600000000000000" pitchFamily="2" charset="0"/>
              </a:rPr>
              <a:t>Y7 SOL</a:t>
            </a:r>
            <a:r>
              <a:rPr lang="en-GB" sz="3600" b="1" dirty="0">
                <a:solidFill>
                  <a:prstClr val="black"/>
                </a:solidFill>
                <a:effectLst>
                  <a:outerShdw blurRad="38100" dist="38100" dir="2700000" algn="tl">
                    <a:srgbClr val="000000">
                      <a:alpha val="43137"/>
                    </a:srgbClr>
                  </a:outerShdw>
                </a:effectLst>
                <a:latin typeface="CHICKEN Pie" panose="02000600000000000000" pitchFamily="2" charset="0"/>
              </a:rPr>
              <a:t> – </a:t>
            </a:r>
            <a:r>
              <a:rPr lang="en-GB" sz="2800" i="1" u="sng" dirty="0">
                <a:solidFill>
                  <a:srgbClr val="FF0000"/>
                </a:solidFill>
                <a:latin typeface="CHICKEN Pie" panose="02000600000000000000" pitchFamily="2" charset="0"/>
              </a:rPr>
              <a:t>be brave with colour  </a:t>
            </a:r>
            <a:endParaRPr lang="en-GB" sz="3600" i="1" u="sng" dirty="0">
              <a:solidFill>
                <a:srgbClr val="FF0000"/>
              </a:solidFill>
              <a:latin typeface="CHICKEN Pie" panose="02000600000000000000" pitchFamily="2" charset="0"/>
            </a:endParaRPr>
          </a:p>
        </p:txBody>
      </p:sp>
    </p:spTree>
    <p:extLst>
      <p:ext uri="{BB962C8B-B14F-4D97-AF65-F5344CB8AC3E}">
        <p14:creationId xmlns:p14="http://schemas.microsoft.com/office/powerpoint/2010/main" val="195925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666372" y="2859246"/>
            <a:ext cx="4981719" cy="3319215"/>
          </a:xfrm>
          <a:prstGeom prst="rect">
            <a:avLst/>
          </a:prstGeom>
        </p:spPr>
      </p:pic>
      <p:sp>
        <p:nvSpPr>
          <p:cNvPr id="6" name="TextBox 5"/>
          <p:cNvSpPr txBox="1"/>
          <p:nvPr/>
        </p:nvSpPr>
        <p:spPr>
          <a:xfrm>
            <a:off x="128346" y="6139356"/>
            <a:ext cx="9604005" cy="615553"/>
          </a:xfrm>
          <a:prstGeom prst="rect">
            <a:avLst/>
          </a:prstGeom>
          <a:noFill/>
          <a:ln>
            <a:solidFill>
              <a:schemeClr val="tx1"/>
            </a:solidFill>
          </a:ln>
        </p:spPr>
        <p:txBody>
          <a:bodyPr wrap="square" rtlCol="0">
            <a:spAutoFit/>
          </a:bodyPr>
          <a:lstStyle/>
          <a:p>
            <a:r>
              <a:rPr lang="en-GB" dirty="0">
                <a:latin typeface="CHICKEN Pie" panose="02000600000000000000" pitchFamily="2" charset="0"/>
              </a:rPr>
              <a:t>Keywords </a:t>
            </a:r>
            <a:r>
              <a:rPr lang="en-GB" sz="1600" dirty="0"/>
              <a:t>- primary, secondary, complimentary, collage, layering, botanical, layering, Brazil, mark making, bold colour, textural, contrast, Suffolk puff, mixed media, tonal, sewing, embellishments, experiment, stencils, acrylic. </a:t>
            </a:r>
          </a:p>
        </p:txBody>
      </p:sp>
      <p:sp>
        <p:nvSpPr>
          <p:cNvPr id="8" name="TextBox 7"/>
          <p:cNvSpPr txBox="1"/>
          <p:nvPr/>
        </p:nvSpPr>
        <p:spPr>
          <a:xfrm>
            <a:off x="6988038" y="188548"/>
            <a:ext cx="2744313" cy="3323987"/>
          </a:xfrm>
          <a:prstGeom prst="rect">
            <a:avLst/>
          </a:prstGeom>
          <a:noFill/>
          <a:ln>
            <a:solidFill>
              <a:schemeClr val="tx1"/>
            </a:solidFill>
          </a:ln>
        </p:spPr>
        <p:txBody>
          <a:bodyPr wrap="square" rtlCol="0">
            <a:spAutoFit/>
          </a:bodyPr>
          <a:lstStyle/>
          <a:p>
            <a:r>
              <a:rPr lang="en-GB" dirty="0">
                <a:latin typeface="CHICKEN Pie" panose="02000600000000000000" pitchFamily="2" charset="0"/>
              </a:rPr>
              <a:t>Curriculum links</a:t>
            </a:r>
          </a:p>
          <a:p>
            <a:r>
              <a:rPr lang="en-GB" sz="1400" i="1" dirty="0">
                <a:latin typeface="CHICKEN Pie" panose="02000600000000000000" pitchFamily="2" charset="0"/>
              </a:rPr>
              <a:t>Literacy</a:t>
            </a:r>
            <a:r>
              <a:rPr lang="en-GB" sz="1600" dirty="0"/>
              <a:t> – keywords enlarged, keywords explained in small sentences, pupils to read out and explain their understanding, spelling tests, following instructions on the IWB, write up about experiments completed.</a:t>
            </a:r>
          </a:p>
          <a:p>
            <a:r>
              <a:rPr lang="en-GB" sz="1400" i="1" dirty="0">
                <a:latin typeface="CHICKEN Pie" panose="02000600000000000000" pitchFamily="2" charset="0"/>
              </a:rPr>
              <a:t>Numeracy</a:t>
            </a:r>
            <a:r>
              <a:rPr lang="en-GB" sz="1600" dirty="0">
                <a:latin typeface="CHICKEN Pie" panose="02000600000000000000" pitchFamily="2" charset="0"/>
              </a:rPr>
              <a:t> – </a:t>
            </a:r>
            <a:r>
              <a:rPr lang="en-GB" sz="1600" dirty="0"/>
              <a:t>use of symmetry, measuring out fabric, calculating marks to create an equal pattern. </a:t>
            </a:r>
            <a:endParaRPr lang="en-GB" sz="1600" dirty="0">
              <a:latin typeface="CHICKEN Pie" panose="02000600000000000000" pitchFamily="2" charset="0"/>
            </a:endParaRPr>
          </a:p>
        </p:txBody>
      </p:sp>
      <p:sp>
        <p:nvSpPr>
          <p:cNvPr id="9" name="TextBox 8"/>
          <p:cNvSpPr txBox="1"/>
          <p:nvPr/>
        </p:nvSpPr>
        <p:spPr>
          <a:xfrm>
            <a:off x="121558" y="737109"/>
            <a:ext cx="6770494" cy="861774"/>
          </a:xfrm>
          <a:prstGeom prst="rect">
            <a:avLst/>
          </a:prstGeom>
          <a:noFill/>
          <a:ln>
            <a:solidFill>
              <a:schemeClr val="tx1"/>
            </a:solidFill>
          </a:ln>
        </p:spPr>
        <p:txBody>
          <a:bodyPr wrap="square" rtlCol="0">
            <a:spAutoFit/>
          </a:bodyPr>
          <a:lstStyle/>
          <a:p>
            <a:r>
              <a:rPr lang="en-GB" dirty="0">
                <a:latin typeface="CHICKEN Pie" panose="02000600000000000000" pitchFamily="2" charset="0"/>
              </a:rPr>
              <a:t>Assessment </a:t>
            </a:r>
            <a:r>
              <a:rPr lang="en-GB" sz="1600" dirty="0"/>
              <a:t>- Pupils work is marked using ‘WIN’. Knowledge and understanding is assessed through Q &amp; A, peer assessment, quizzes, 1-2-1 discussion, weekly reviews, written evaluations.</a:t>
            </a:r>
          </a:p>
        </p:txBody>
      </p:sp>
      <p:sp>
        <p:nvSpPr>
          <p:cNvPr id="14" name="TextBox 13"/>
          <p:cNvSpPr txBox="1"/>
          <p:nvPr/>
        </p:nvSpPr>
        <p:spPr>
          <a:xfrm>
            <a:off x="128346" y="1689661"/>
            <a:ext cx="6763706" cy="892552"/>
          </a:xfrm>
          <a:prstGeom prst="rect">
            <a:avLst/>
          </a:prstGeom>
          <a:noFill/>
          <a:ln>
            <a:solidFill>
              <a:schemeClr val="tx1"/>
            </a:solidFill>
          </a:ln>
        </p:spPr>
        <p:txBody>
          <a:bodyPr wrap="square" rtlCol="0">
            <a:spAutoFit/>
          </a:bodyPr>
          <a:lstStyle/>
          <a:p>
            <a:r>
              <a:rPr lang="en-GB" dirty="0">
                <a:latin typeface="CHICKEN Pie" panose="02000600000000000000" pitchFamily="2" charset="0"/>
              </a:rPr>
              <a:t>Homework </a:t>
            </a:r>
            <a:r>
              <a:rPr lang="en-GB" dirty="0"/>
              <a:t>- </a:t>
            </a:r>
            <a:r>
              <a:rPr lang="en-GB" sz="1600" dirty="0"/>
              <a:t>is set every other week. It will involve pupils further investigating the theme or chosen artists, designing a poster to reflect health and safety rules and finishing off any incomplete work from the lesson.  </a:t>
            </a:r>
            <a:r>
              <a:rPr lang="en-GB" dirty="0">
                <a:latin typeface="CHICKEN Pie" panose="02000600000000000000" pitchFamily="2" charset="0"/>
              </a:rPr>
              <a:t> </a:t>
            </a:r>
            <a:r>
              <a:rPr lang="en-GB" dirty="0"/>
              <a:t> </a:t>
            </a:r>
          </a:p>
        </p:txBody>
      </p:sp>
      <p:sp>
        <p:nvSpPr>
          <p:cNvPr id="15" name="TextBox 14"/>
          <p:cNvSpPr txBox="1"/>
          <p:nvPr/>
        </p:nvSpPr>
        <p:spPr>
          <a:xfrm>
            <a:off x="128346" y="2673753"/>
            <a:ext cx="6763706" cy="3385542"/>
          </a:xfrm>
          <a:prstGeom prst="rect">
            <a:avLst/>
          </a:prstGeom>
          <a:noFill/>
          <a:ln>
            <a:solidFill>
              <a:schemeClr val="tx1"/>
            </a:solidFill>
          </a:ln>
        </p:spPr>
        <p:txBody>
          <a:bodyPr wrap="square" rtlCol="0">
            <a:spAutoFit/>
          </a:bodyPr>
          <a:lstStyle/>
          <a:p>
            <a:r>
              <a:rPr lang="en-GB" u="sng" dirty="0">
                <a:latin typeface="CHICKEN Pie" panose="02000600000000000000" pitchFamily="2" charset="0"/>
              </a:rPr>
              <a:t>SMSC/British Values </a:t>
            </a:r>
          </a:p>
          <a:p>
            <a:r>
              <a:rPr lang="en-GB" sz="1400" dirty="0">
                <a:latin typeface="CHICKEN Pie" panose="02000600000000000000" pitchFamily="2" charset="0"/>
              </a:rPr>
              <a:t>Spiritual</a:t>
            </a:r>
            <a:r>
              <a:rPr lang="en-GB" sz="1600" dirty="0"/>
              <a:t> – look at the influences of Milhazes work - Brazil. Experiment with various techniques, exploring mixed media &amp; independent thinking. </a:t>
            </a:r>
          </a:p>
          <a:p>
            <a:r>
              <a:rPr lang="en-GB" sz="1400" dirty="0">
                <a:latin typeface="CHICKEN Pie" panose="02000600000000000000" pitchFamily="2" charset="0"/>
              </a:rPr>
              <a:t>Moral </a:t>
            </a:r>
            <a:r>
              <a:rPr lang="en-GB" sz="1600" dirty="0"/>
              <a:t>– discussions about why art is important and how it enhances life. Respecting nature and the importance of reserving its natural habitat. </a:t>
            </a:r>
          </a:p>
          <a:p>
            <a:r>
              <a:rPr lang="en-GB" sz="1400" dirty="0">
                <a:latin typeface="CHICKEN Pie" panose="02000600000000000000" pitchFamily="2" charset="0"/>
              </a:rPr>
              <a:t>Social</a:t>
            </a:r>
            <a:r>
              <a:rPr lang="en-GB" dirty="0"/>
              <a:t> – </a:t>
            </a:r>
            <a:r>
              <a:rPr lang="en-GB" sz="1600" dirty="0"/>
              <a:t>respect each others ideas and opinions when talking about Milhazes artwork, including the work of others in the class.</a:t>
            </a:r>
            <a:endParaRPr lang="en-GB" dirty="0"/>
          </a:p>
          <a:p>
            <a:r>
              <a:rPr lang="en-GB" sz="1400" dirty="0">
                <a:latin typeface="CHICKEN Pie" panose="02000600000000000000" pitchFamily="2" charset="0"/>
              </a:rPr>
              <a:t>Cultural</a:t>
            </a:r>
            <a:r>
              <a:rPr lang="en-GB" dirty="0"/>
              <a:t> – </a:t>
            </a:r>
            <a:r>
              <a:rPr lang="en-GB" sz="1600" dirty="0"/>
              <a:t>reflect on the ways in which cultures are represented in artwork. Understand that all cultures have expression, purpose and artistic worth.  </a:t>
            </a:r>
            <a:endParaRPr lang="en-GB" dirty="0"/>
          </a:p>
          <a:p>
            <a:r>
              <a:rPr lang="en-GB" sz="1400" dirty="0">
                <a:latin typeface="CHICKEN Pie" panose="02000600000000000000" pitchFamily="2" charset="0"/>
              </a:rPr>
              <a:t>British Values</a:t>
            </a:r>
            <a:r>
              <a:rPr lang="en-GB" sz="1400" dirty="0"/>
              <a:t> – </a:t>
            </a:r>
            <a:r>
              <a:rPr lang="en-GB" sz="1600" dirty="0"/>
              <a:t>take in to account the views of others, follow class rules – safe practice, understand the consequences if rules are not followed, make own choices, talk about artwork from different cultures, faiths &amp; cultures from around the world, review each others work respectfully, help &amp; advise others</a:t>
            </a:r>
            <a:r>
              <a:rPr lang="en-GB" dirty="0"/>
              <a:t>.</a:t>
            </a:r>
            <a:endParaRPr lang="en-GB" sz="1600" dirty="0">
              <a:latin typeface="CHICKEN Pie" panose="02000600000000000000" pitchFamily="2" charset="0"/>
            </a:endParaRPr>
          </a:p>
        </p:txBody>
      </p:sp>
      <p:sp>
        <p:nvSpPr>
          <p:cNvPr id="16" name="TextBox 15"/>
          <p:cNvSpPr txBox="1"/>
          <p:nvPr/>
        </p:nvSpPr>
        <p:spPr>
          <a:xfrm>
            <a:off x="6988038" y="3654593"/>
            <a:ext cx="2744313" cy="2339102"/>
          </a:xfrm>
          <a:prstGeom prst="rect">
            <a:avLst/>
          </a:prstGeom>
          <a:noFill/>
          <a:ln>
            <a:solidFill>
              <a:schemeClr val="tx1"/>
            </a:solidFill>
          </a:ln>
        </p:spPr>
        <p:txBody>
          <a:bodyPr wrap="square" rtlCol="0">
            <a:spAutoFit/>
          </a:bodyPr>
          <a:lstStyle/>
          <a:p>
            <a:r>
              <a:rPr lang="en-GB" dirty="0">
                <a:latin typeface="CHICKEN Pie" panose="02000600000000000000" pitchFamily="2" charset="0"/>
              </a:rPr>
              <a:t>SEN/EAL</a:t>
            </a:r>
          </a:p>
          <a:p>
            <a:pPr marL="285750" indent="-285750">
              <a:buFont typeface="Arial" panose="020B0604020202020204" pitchFamily="34" charset="0"/>
              <a:buChar char="•"/>
            </a:pPr>
            <a:r>
              <a:rPr lang="en-GB" sz="1600" dirty="0"/>
              <a:t>Sentence starters.</a:t>
            </a:r>
          </a:p>
          <a:p>
            <a:pPr marL="285750" indent="-285750">
              <a:buFont typeface="Arial" panose="020B0604020202020204" pitchFamily="34" charset="0"/>
              <a:buChar char="•"/>
            </a:pPr>
            <a:r>
              <a:rPr lang="en-GB" sz="1600" dirty="0"/>
              <a:t>Keyword descriptors.</a:t>
            </a:r>
          </a:p>
          <a:p>
            <a:pPr marL="285750" indent="-285750">
              <a:buFont typeface="Arial" panose="020B0604020202020204" pitchFamily="34" charset="0"/>
              <a:buChar char="•"/>
            </a:pPr>
            <a:r>
              <a:rPr lang="en-GB" sz="1600" dirty="0"/>
              <a:t>1-2-1</a:t>
            </a:r>
          </a:p>
          <a:p>
            <a:pPr marL="285750" indent="-285750">
              <a:buFont typeface="Arial" panose="020B0604020202020204" pitchFamily="34" charset="0"/>
              <a:buChar char="•"/>
            </a:pPr>
            <a:r>
              <a:rPr lang="en-GB" sz="1600" dirty="0"/>
              <a:t>Visual examples.</a:t>
            </a:r>
          </a:p>
          <a:p>
            <a:pPr marL="285750" indent="-285750">
              <a:buFont typeface="Arial" panose="020B0604020202020204" pitchFamily="34" charset="0"/>
              <a:buChar char="•"/>
            </a:pPr>
            <a:r>
              <a:rPr lang="en-GB" sz="1600" dirty="0"/>
              <a:t>Repartition of tasks/skills.</a:t>
            </a:r>
          </a:p>
          <a:p>
            <a:pPr marL="285750" indent="-285750">
              <a:buFont typeface="Arial" panose="020B0604020202020204" pitchFamily="34" charset="0"/>
              <a:buChar char="•"/>
            </a:pPr>
            <a:r>
              <a:rPr lang="en-GB" sz="1600" dirty="0"/>
              <a:t>Pre cut materials.</a:t>
            </a:r>
          </a:p>
          <a:p>
            <a:pPr marL="285750" indent="-285750">
              <a:buFont typeface="Arial" panose="020B0604020202020204" pitchFamily="34" charset="0"/>
              <a:buChar char="•"/>
            </a:pPr>
            <a:r>
              <a:rPr lang="en-GB" sz="1600" dirty="0"/>
              <a:t>respond to students diverse learning needs.</a:t>
            </a:r>
          </a:p>
        </p:txBody>
      </p:sp>
      <p:sp>
        <p:nvSpPr>
          <p:cNvPr id="19" name="Rectangle 18"/>
          <p:cNvSpPr/>
          <p:nvPr/>
        </p:nvSpPr>
        <p:spPr>
          <a:xfrm>
            <a:off x="90153" y="0"/>
            <a:ext cx="6023556" cy="646331"/>
          </a:xfrm>
          <a:prstGeom prst="rect">
            <a:avLst/>
          </a:prstGeom>
        </p:spPr>
        <p:txBody>
          <a:bodyPr wrap="square">
            <a:spAutoFit/>
          </a:bodyPr>
          <a:lstStyle/>
          <a:p>
            <a:pPr lvl="0"/>
            <a:r>
              <a:rPr lang="en-GB" sz="3600" b="1" u="sng" dirty="0">
                <a:solidFill>
                  <a:prstClr val="black"/>
                </a:solidFill>
                <a:effectLst>
                  <a:outerShdw blurRad="38100" dist="38100" dir="2700000" algn="tl">
                    <a:srgbClr val="000000">
                      <a:alpha val="43137"/>
                    </a:srgbClr>
                  </a:outerShdw>
                </a:effectLst>
                <a:latin typeface="CHICKEN Pie" panose="02000600000000000000" pitchFamily="2" charset="0"/>
              </a:rPr>
              <a:t>Y7 SOL</a:t>
            </a:r>
            <a:r>
              <a:rPr lang="en-GB" sz="3600" b="1" dirty="0">
                <a:solidFill>
                  <a:prstClr val="black"/>
                </a:solidFill>
                <a:effectLst>
                  <a:outerShdw blurRad="38100" dist="38100" dir="2700000" algn="tl">
                    <a:srgbClr val="000000">
                      <a:alpha val="43137"/>
                    </a:srgbClr>
                  </a:outerShdw>
                </a:effectLst>
                <a:latin typeface="CHICKEN Pie" panose="02000600000000000000" pitchFamily="2" charset="0"/>
              </a:rPr>
              <a:t> – </a:t>
            </a:r>
            <a:r>
              <a:rPr lang="en-GB" sz="2800" i="1" u="sng" dirty="0">
                <a:solidFill>
                  <a:srgbClr val="FF0000"/>
                </a:solidFill>
                <a:latin typeface="CHICKEN Pie" panose="02000600000000000000" pitchFamily="2" charset="0"/>
              </a:rPr>
              <a:t>be brave with colour  </a:t>
            </a:r>
            <a:endParaRPr lang="en-GB" sz="3600" i="1" u="sng" dirty="0">
              <a:solidFill>
                <a:srgbClr val="FF0000"/>
              </a:solidFill>
              <a:latin typeface="CHICKEN Pie" panose="02000600000000000000" pitchFamily="2" charset="0"/>
            </a:endParaRPr>
          </a:p>
        </p:txBody>
      </p:sp>
    </p:spTree>
    <p:extLst>
      <p:ext uri="{BB962C8B-B14F-4D97-AF65-F5344CB8AC3E}">
        <p14:creationId xmlns:p14="http://schemas.microsoft.com/office/powerpoint/2010/main" val="40443608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721</Words>
  <Application>Microsoft Office PowerPoint</Application>
  <PresentationFormat>A4 Paper (210x297 mm)</PresentationFormat>
  <Paragraphs>30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CHICKEN Pie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Park</dc:creator>
  <cp:lastModifiedBy>Danny Park</cp:lastModifiedBy>
  <cp:revision>1</cp:revision>
  <dcterms:created xsi:type="dcterms:W3CDTF">2022-09-16T15:09:42Z</dcterms:created>
  <dcterms:modified xsi:type="dcterms:W3CDTF">2022-09-16T15:10:40Z</dcterms:modified>
</cp:coreProperties>
</file>