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30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C9130B-C248-4D44-B0EF-9BE21BC9E3A3}"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357343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9130B-C248-4D44-B0EF-9BE21BC9E3A3}"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284991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9130B-C248-4D44-B0EF-9BE21BC9E3A3}"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143540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9130B-C248-4D44-B0EF-9BE21BC9E3A3}"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19040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C9130B-C248-4D44-B0EF-9BE21BC9E3A3}"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133059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C9130B-C248-4D44-B0EF-9BE21BC9E3A3}"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425996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C9130B-C248-4D44-B0EF-9BE21BC9E3A3}" type="datetimeFigureOut">
              <a:rPr lang="en-GB" smtClean="0"/>
              <a:t>23/09/2022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426384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C9130B-C248-4D44-B0EF-9BE21BC9E3A3}" type="datetimeFigureOut">
              <a:rPr lang="en-GB" smtClean="0"/>
              <a:t>23/09/2022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408419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9130B-C248-4D44-B0EF-9BE21BC9E3A3}" type="datetimeFigureOut">
              <a:rPr lang="en-GB" smtClean="0"/>
              <a:t>23/09/2022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162636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9130B-C248-4D44-B0EF-9BE21BC9E3A3}"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78361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9130B-C248-4D44-B0EF-9BE21BC9E3A3}"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107C6-0FAB-49A6-8F4C-C98C45FB977D}" type="slidenum">
              <a:rPr lang="en-GB" smtClean="0"/>
              <a:t>‹#›</a:t>
            </a:fld>
            <a:endParaRPr lang="en-GB"/>
          </a:p>
        </p:txBody>
      </p:sp>
    </p:spTree>
    <p:extLst>
      <p:ext uri="{BB962C8B-B14F-4D97-AF65-F5344CB8AC3E}">
        <p14:creationId xmlns:p14="http://schemas.microsoft.com/office/powerpoint/2010/main" val="16252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9130B-C248-4D44-B0EF-9BE21BC9E3A3}" type="datetimeFigureOut">
              <a:rPr lang="en-GB" smtClean="0"/>
              <a:t>23/09/2022</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107C6-0FAB-49A6-8F4C-C98C45FB977D}" type="slidenum">
              <a:rPr lang="en-GB" smtClean="0"/>
              <a:t>‹#›</a:t>
            </a:fld>
            <a:endParaRPr lang="en-GB"/>
          </a:p>
        </p:txBody>
      </p:sp>
    </p:spTree>
    <p:extLst>
      <p:ext uri="{BB962C8B-B14F-4D97-AF65-F5344CB8AC3E}">
        <p14:creationId xmlns:p14="http://schemas.microsoft.com/office/powerpoint/2010/main" val="3649711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2105" y="1576384"/>
            <a:ext cx="4530275" cy="6558364"/>
          </a:xfrm>
          <a:prstGeom prst="rect">
            <a:avLst/>
          </a:prstGeom>
        </p:spPr>
      </p:pic>
      <p:sp>
        <p:nvSpPr>
          <p:cNvPr id="10" name="TextBox 9"/>
          <p:cNvSpPr txBox="1"/>
          <p:nvPr/>
        </p:nvSpPr>
        <p:spPr>
          <a:xfrm>
            <a:off x="8393807" y="3642017"/>
            <a:ext cx="2486293" cy="3077766"/>
          </a:xfrm>
          <a:prstGeom prst="rect">
            <a:avLst/>
          </a:prstGeom>
          <a:noFill/>
          <a:ln>
            <a:solidFill>
              <a:schemeClr val="tx1"/>
            </a:solidFill>
          </a:ln>
        </p:spPr>
        <p:txBody>
          <a:bodyPr wrap="square" rtlCol="0">
            <a:spAutoFit/>
          </a:bodyPr>
          <a:lstStyle/>
          <a:p>
            <a:r>
              <a:rPr lang="en-GB" dirty="0">
                <a:solidFill>
                  <a:prstClr val="black"/>
                </a:solidFill>
                <a:latin typeface="CHICKEN Pie" panose="02000600000000000000" pitchFamily="2" charset="0"/>
              </a:rPr>
              <a:t>Resources</a:t>
            </a:r>
          </a:p>
          <a:p>
            <a:r>
              <a:rPr lang="en-GB" sz="1600" dirty="0">
                <a:solidFill>
                  <a:prstClr val="black"/>
                </a:solidFill>
                <a:latin typeface="Calibri" panose="020F0502020204030204"/>
              </a:rPr>
              <a:t>Cotton, fabric paint, glue, paintbrushes, plastic gloves, aprons, tie dye powder, double sided tape, elastic bands, scissors, water pots, fabric, iron, heat press, needle, sewing machine, pins, thread, coloured pencils, stencils, embellishments, fine liners, quick unpick, 3D paint. </a:t>
            </a:r>
          </a:p>
        </p:txBody>
      </p:sp>
      <p:sp>
        <p:nvSpPr>
          <p:cNvPr id="17" name="TextBox 16"/>
          <p:cNvSpPr txBox="1"/>
          <p:nvPr/>
        </p:nvSpPr>
        <p:spPr>
          <a:xfrm>
            <a:off x="1332452" y="734571"/>
            <a:ext cx="6893929" cy="1600438"/>
          </a:xfrm>
          <a:prstGeom prst="rect">
            <a:avLst/>
          </a:prstGeom>
          <a:noFill/>
          <a:ln>
            <a:solidFill>
              <a:schemeClr val="tx1"/>
            </a:solidFill>
          </a:ln>
        </p:spPr>
        <p:txBody>
          <a:bodyPr wrap="square" rtlCol="0">
            <a:spAutoFit/>
          </a:bodyPr>
          <a:lstStyle/>
          <a:p>
            <a:r>
              <a:rPr lang="en-GB" dirty="0">
                <a:solidFill>
                  <a:prstClr val="black"/>
                </a:solidFill>
                <a:latin typeface="CHICKEN Pie" panose="02000600000000000000" pitchFamily="2" charset="0"/>
              </a:rPr>
              <a:t>Aim </a:t>
            </a:r>
            <a:r>
              <a:rPr lang="en-GB" sz="1600" dirty="0">
                <a:solidFill>
                  <a:prstClr val="black"/>
                </a:solidFill>
                <a:latin typeface="Calibri" panose="020F0502020204030204"/>
              </a:rPr>
              <a:t>– pupils will explore recycling and look at the impact it has on our environment. They will look at the changing world of manufacturing clothing good &amp; bad points. Pupil will use recycled products to make their 3D fabric fish – plastic bags, fruit netting, old clothes, etc. Other techniques that should be included on the final fish are tie dye, machine &amp; hand sewing, heat press, collage and painting. The fish will be stuffed with wadding to create the 3D effect. </a:t>
            </a:r>
          </a:p>
        </p:txBody>
      </p:sp>
      <p:sp>
        <p:nvSpPr>
          <p:cNvPr id="18" name="TextBox 17"/>
          <p:cNvSpPr txBox="1"/>
          <p:nvPr/>
        </p:nvSpPr>
        <p:spPr>
          <a:xfrm>
            <a:off x="1332452" y="2410911"/>
            <a:ext cx="6893929" cy="4308872"/>
          </a:xfrm>
          <a:prstGeom prst="rect">
            <a:avLst/>
          </a:prstGeom>
          <a:noFill/>
          <a:ln>
            <a:solidFill>
              <a:schemeClr val="tx1"/>
            </a:solidFill>
          </a:ln>
        </p:spPr>
        <p:txBody>
          <a:bodyPr wrap="square" rtlCol="0">
            <a:spAutoFit/>
          </a:bodyPr>
          <a:lstStyle/>
          <a:p>
            <a:r>
              <a:rPr lang="en-GB" dirty="0">
                <a:solidFill>
                  <a:prstClr val="black"/>
                </a:solidFill>
                <a:latin typeface="CHICKEN Pie" panose="02000600000000000000" pitchFamily="2" charset="0"/>
              </a:rPr>
              <a:t>project context </a:t>
            </a:r>
          </a:p>
          <a:p>
            <a:pPr marL="285750" indent="-285750">
              <a:buFont typeface="Arial" panose="020B0604020202020204" pitchFamily="34" charset="0"/>
              <a:buChar char="•"/>
            </a:pPr>
            <a:r>
              <a:rPr lang="en-GB" sz="1600" b="1" u="sng" dirty="0">
                <a:solidFill>
                  <a:prstClr val="black"/>
                </a:solidFill>
                <a:latin typeface="Calibri" panose="020F0502020204030204"/>
              </a:rPr>
              <a:t>Recycling </a:t>
            </a:r>
            <a:r>
              <a:rPr lang="en-GB" sz="1600" dirty="0">
                <a:solidFill>
                  <a:prstClr val="black"/>
                </a:solidFill>
                <a:latin typeface="Calibri" panose="020F0502020204030204"/>
              </a:rPr>
              <a:t> – pupils will use their knowledge of recycling to inform the different types of materials that could be used as part of their 3D fish. </a:t>
            </a:r>
          </a:p>
          <a:p>
            <a:pPr marL="285750" indent="-285750">
              <a:buFont typeface="Arial" panose="020B0604020202020204" pitchFamily="34" charset="0"/>
              <a:buChar char="•"/>
            </a:pPr>
            <a:r>
              <a:rPr lang="en-GB" sz="1600" b="1" u="sng" dirty="0">
                <a:solidFill>
                  <a:prstClr val="black"/>
                </a:solidFill>
                <a:latin typeface="Calibri" panose="020F0502020204030204"/>
              </a:rPr>
              <a:t>Tie Dye </a:t>
            </a:r>
            <a:r>
              <a:rPr lang="en-GB" sz="1600" dirty="0">
                <a:solidFill>
                  <a:prstClr val="black"/>
                </a:solidFill>
                <a:latin typeface="Calibri" panose="020F0502020204030204"/>
              </a:rPr>
              <a:t>– pupils will use the tie dye technique to transform a piece of cotton. They will choose either bulls eye, fan or triangle folding methods. This will form the first side of their fish.</a:t>
            </a:r>
          </a:p>
          <a:p>
            <a:pPr marL="285750" indent="-285750">
              <a:buFont typeface="Arial" panose="020B0604020202020204" pitchFamily="34" charset="0"/>
              <a:buChar char="•"/>
            </a:pPr>
            <a:r>
              <a:rPr lang="en-GB" sz="1600" b="1" u="sng" dirty="0">
                <a:solidFill>
                  <a:prstClr val="black"/>
                </a:solidFill>
                <a:latin typeface="Calibri" panose="020F0502020204030204"/>
              </a:rPr>
              <a:t>Collage </a:t>
            </a:r>
            <a:r>
              <a:rPr lang="en-GB" sz="1600" dirty="0">
                <a:solidFill>
                  <a:prstClr val="black"/>
                </a:solidFill>
                <a:latin typeface="Calibri" panose="020F0502020204030204"/>
              </a:rPr>
              <a:t>– using different patterns, colours, textures of materials, pupils will layer their materials. They can be fused together using the heat press &amp; stitch on using the sewing machine.</a:t>
            </a:r>
          </a:p>
          <a:p>
            <a:pPr marL="285750" indent="-285750">
              <a:buFont typeface="Arial" panose="020B0604020202020204" pitchFamily="34" charset="0"/>
              <a:buChar char="•"/>
            </a:pPr>
            <a:r>
              <a:rPr lang="en-GB" sz="1600" b="1" u="sng" dirty="0">
                <a:solidFill>
                  <a:prstClr val="black"/>
                </a:solidFill>
                <a:latin typeface="Calibri" panose="020F0502020204030204"/>
              </a:rPr>
              <a:t>Sewing skills </a:t>
            </a:r>
            <a:r>
              <a:rPr lang="en-GB" sz="1600" dirty="0">
                <a:solidFill>
                  <a:prstClr val="black"/>
                </a:solidFill>
                <a:latin typeface="Calibri" panose="020F0502020204030204"/>
              </a:rPr>
              <a:t>– pupils are encouraged to show both machine &amp; hand stitching. Embellishments will had that sparkle that represents the reflects seen on fish in water. Sequins and beads would work best.  </a:t>
            </a:r>
            <a:endParaRPr lang="en-GB" sz="1600" b="1" u="sng" dirty="0">
              <a:solidFill>
                <a:prstClr val="black"/>
              </a:solidFill>
              <a:latin typeface="Calibri" panose="020F0502020204030204"/>
            </a:endParaRPr>
          </a:p>
          <a:p>
            <a:pPr marL="285750" indent="-285750">
              <a:buFont typeface="Arial" panose="020B0604020202020204" pitchFamily="34" charset="0"/>
              <a:buChar char="•"/>
            </a:pPr>
            <a:r>
              <a:rPr lang="en-GB" sz="1600" b="1" u="sng" dirty="0">
                <a:solidFill>
                  <a:prstClr val="black"/>
                </a:solidFill>
                <a:latin typeface="Calibri" panose="020F0502020204030204"/>
              </a:rPr>
              <a:t>Painting </a:t>
            </a:r>
            <a:r>
              <a:rPr lang="en-GB" sz="1600" dirty="0">
                <a:solidFill>
                  <a:prstClr val="black"/>
                </a:solidFill>
                <a:latin typeface="Calibri" panose="020F0502020204030204"/>
              </a:rPr>
              <a:t>– pupils will use stencils, bubble wrap to create different patterns &amp; texture onto their fabric. 3D paints will be used as a finishing touch to outline.</a:t>
            </a:r>
            <a:endParaRPr lang="en-GB" sz="1600" b="1" u="sng" dirty="0">
              <a:solidFill>
                <a:prstClr val="black"/>
              </a:solidFill>
              <a:latin typeface="Calibri" panose="020F0502020204030204"/>
            </a:endParaRPr>
          </a:p>
          <a:p>
            <a:pPr marL="285750" indent="-285750">
              <a:buFont typeface="Arial" panose="020B0604020202020204" pitchFamily="34" charset="0"/>
              <a:buChar char="•"/>
            </a:pPr>
            <a:r>
              <a:rPr lang="en-GB" sz="1600" b="1" u="sng" dirty="0">
                <a:solidFill>
                  <a:prstClr val="black"/>
                </a:solidFill>
                <a:latin typeface="Calibri" panose="020F0502020204030204"/>
              </a:rPr>
              <a:t>Planning &amp; designing </a:t>
            </a:r>
            <a:r>
              <a:rPr lang="en-GB" sz="1600" dirty="0">
                <a:solidFill>
                  <a:prstClr val="black"/>
                </a:solidFill>
                <a:latin typeface="Calibri" panose="020F0502020204030204"/>
              </a:rPr>
              <a:t>– pupils will take inspiration from textile artists Kate </a:t>
            </a:r>
            <a:r>
              <a:rPr lang="en-GB" sz="1600" dirty="0" err="1">
                <a:solidFill>
                  <a:prstClr val="black"/>
                </a:solidFill>
                <a:latin typeface="Calibri" panose="020F0502020204030204"/>
              </a:rPr>
              <a:t>Tume</a:t>
            </a:r>
            <a:r>
              <a:rPr lang="en-GB" sz="1600" dirty="0">
                <a:solidFill>
                  <a:prstClr val="black"/>
                </a:solidFill>
                <a:latin typeface="Calibri" panose="020F0502020204030204"/>
              </a:rPr>
              <a:t> &amp; Nikki Parmenter when designing their 3D fish. Pupils must take in to consideration the size of the fins/tails and colour combinations. </a:t>
            </a:r>
          </a:p>
        </p:txBody>
      </p:sp>
      <p:sp>
        <p:nvSpPr>
          <p:cNvPr id="11" name="Rectangle 10"/>
          <p:cNvSpPr/>
          <p:nvPr/>
        </p:nvSpPr>
        <p:spPr>
          <a:xfrm>
            <a:off x="1229420" y="12879"/>
            <a:ext cx="7885603" cy="646331"/>
          </a:xfrm>
          <a:prstGeom prst="rect">
            <a:avLst/>
          </a:prstGeom>
        </p:spPr>
        <p:txBody>
          <a:bodyPr wrap="square">
            <a:spAutoFit/>
          </a:bodyPr>
          <a:lstStyle/>
          <a:p>
            <a:r>
              <a:rPr lang="en-GB" sz="3600" b="1" u="sng" dirty="0">
                <a:solidFill>
                  <a:prstClr val="black"/>
                </a:solidFill>
                <a:effectLst>
                  <a:outerShdw blurRad="38100" dist="38100" dir="2700000" algn="tl">
                    <a:srgbClr val="000000">
                      <a:alpha val="43137"/>
                    </a:srgbClr>
                  </a:outerShdw>
                </a:effectLst>
                <a:latin typeface="CHICKEN Pie" panose="02000600000000000000" pitchFamily="2" charset="0"/>
              </a:rPr>
              <a:t>Y9 SOL</a:t>
            </a:r>
            <a:r>
              <a:rPr lang="en-GB" sz="3600" b="1" dirty="0">
                <a:solidFill>
                  <a:prstClr val="black"/>
                </a:solidFill>
                <a:effectLst>
                  <a:outerShdw blurRad="38100" dist="38100" dir="2700000" algn="tl">
                    <a:srgbClr val="000000">
                      <a:alpha val="43137"/>
                    </a:srgbClr>
                  </a:outerShdw>
                </a:effectLst>
                <a:latin typeface="CHICKEN Pie" panose="02000600000000000000" pitchFamily="2" charset="0"/>
              </a:rPr>
              <a:t> – </a:t>
            </a:r>
            <a:r>
              <a:rPr lang="en-GB" sz="2600" i="1" u="sng" dirty="0">
                <a:solidFill>
                  <a:srgbClr val="FF0000"/>
                </a:solidFill>
                <a:latin typeface="CHICKEN Pie" panose="02000600000000000000" pitchFamily="2" charset="0"/>
              </a:rPr>
              <a:t>Recycled 3D Fish    </a:t>
            </a:r>
          </a:p>
        </p:txBody>
      </p:sp>
      <p:pic>
        <p:nvPicPr>
          <p:cNvPr id="2" name="Picture 1">
            <a:extLst>
              <a:ext uri="{FF2B5EF4-FFF2-40B4-BE49-F238E27FC236}">
                <a16:creationId xmlns:a16="http://schemas.microsoft.com/office/drawing/2014/main" id="{68C89FAD-281F-0E9C-17CC-B4896471D766}"/>
              </a:ext>
            </a:extLst>
          </p:cNvPr>
          <p:cNvPicPr>
            <a:picLocks noChangeAspect="1"/>
          </p:cNvPicPr>
          <p:nvPr/>
        </p:nvPicPr>
        <p:blipFill>
          <a:blip r:embed="rId3"/>
          <a:stretch>
            <a:fillRect/>
          </a:stretch>
        </p:blipFill>
        <p:spPr>
          <a:xfrm>
            <a:off x="8393806" y="191226"/>
            <a:ext cx="2357020" cy="3333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740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809373" y="2859247"/>
            <a:ext cx="4981719" cy="3319215"/>
          </a:xfrm>
          <a:prstGeom prst="rect">
            <a:avLst/>
          </a:prstGeom>
        </p:spPr>
      </p:pic>
      <p:sp>
        <p:nvSpPr>
          <p:cNvPr id="6" name="TextBox 5"/>
          <p:cNvSpPr txBox="1"/>
          <p:nvPr/>
        </p:nvSpPr>
        <p:spPr>
          <a:xfrm>
            <a:off x="1271346" y="6014910"/>
            <a:ext cx="9610794" cy="580159"/>
          </a:xfrm>
          <a:prstGeom prst="rect">
            <a:avLst/>
          </a:prstGeom>
          <a:noFill/>
          <a:ln>
            <a:solidFill>
              <a:schemeClr val="tx1"/>
            </a:solidFill>
          </a:ln>
        </p:spPr>
        <p:txBody>
          <a:bodyPr wrap="square" rtlCol="0">
            <a:spAutoFit/>
          </a:bodyPr>
          <a:lstStyle/>
          <a:p>
            <a:r>
              <a:rPr lang="en-GB" dirty="0">
                <a:solidFill>
                  <a:prstClr val="black"/>
                </a:solidFill>
                <a:latin typeface="CHICKEN Pie" panose="02000600000000000000" pitchFamily="2" charset="0"/>
              </a:rPr>
              <a:t>Keywords </a:t>
            </a:r>
            <a:r>
              <a:rPr lang="en-GB" sz="1600" dirty="0">
                <a:solidFill>
                  <a:prstClr val="black"/>
                </a:solidFill>
                <a:latin typeface="Calibri" panose="020F0502020204030204"/>
              </a:rPr>
              <a:t>– </a:t>
            </a:r>
            <a:r>
              <a:rPr lang="en-GB" sz="1370" dirty="0">
                <a:solidFill>
                  <a:prstClr val="black"/>
                </a:solidFill>
                <a:latin typeface="Calibri" panose="020F0502020204030204"/>
              </a:rPr>
              <a:t>tie dye, contrast, graduate, bulls eye, cotton, iridescent, reflective, textural, colourful, Kate </a:t>
            </a:r>
            <a:r>
              <a:rPr lang="en-GB" sz="1370" dirty="0" err="1">
                <a:solidFill>
                  <a:prstClr val="black"/>
                </a:solidFill>
                <a:latin typeface="Calibri" panose="020F0502020204030204"/>
              </a:rPr>
              <a:t>Tume</a:t>
            </a:r>
            <a:r>
              <a:rPr lang="en-GB" sz="1370" dirty="0">
                <a:solidFill>
                  <a:prstClr val="black"/>
                </a:solidFill>
                <a:latin typeface="Calibri" panose="020F0502020204030204"/>
              </a:rPr>
              <a:t>, Nikki Parmenter, three dimensional, recycle, environment, collage, techniques, sewing machine, stitch, threads, embroidery, pinking shears, wadding.</a:t>
            </a:r>
          </a:p>
        </p:txBody>
      </p:sp>
      <p:sp>
        <p:nvSpPr>
          <p:cNvPr id="8" name="TextBox 7"/>
          <p:cNvSpPr txBox="1"/>
          <p:nvPr/>
        </p:nvSpPr>
        <p:spPr>
          <a:xfrm>
            <a:off x="8149702" y="152732"/>
            <a:ext cx="2597456" cy="3323987"/>
          </a:xfrm>
          <a:prstGeom prst="rect">
            <a:avLst/>
          </a:prstGeom>
          <a:noFill/>
          <a:ln>
            <a:solidFill>
              <a:schemeClr val="tx1"/>
            </a:solidFill>
          </a:ln>
        </p:spPr>
        <p:txBody>
          <a:bodyPr wrap="square" rtlCol="0">
            <a:spAutoFit/>
          </a:bodyPr>
          <a:lstStyle/>
          <a:p>
            <a:r>
              <a:rPr lang="en-GB" dirty="0">
                <a:solidFill>
                  <a:prstClr val="black"/>
                </a:solidFill>
                <a:latin typeface="CHICKEN Pie" panose="02000600000000000000" pitchFamily="2" charset="0"/>
              </a:rPr>
              <a:t>Curriculum links</a:t>
            </a:r>
          </a:p>
          <a:p>
            <a:r>
              <a:rPr lang="en-GB" sz="1400" i="1" dirty="0">
                <a:solidFill>
                  <a:prstClr val="black"/>
                </a:solidFill>
                <a:latin typeface="CHICKEN Pie" panose="02000600000000000000" pitchFamily="2" charset="0"/>
              </a:rPr>
              <a:t>Literacy</a:t>
            </a:r>
            <a:r>
              <a:rPr lang="en-GB" sz="1600" dirty="0">
                <a:solidFill>
                  <a:prstClr val="black"/>
                </a:solidFill>
                <a:latin typeface="Calibri" panose="020F0502020204030204"/>
              </a:rPr>
              <a:t> – keywords displayed on the wall and in booklet. Pupils read out information &amp; written descriptions – sharing of spellings.</a:t>
            </a:r>
          </a:p>
          <a:p>
            <a:r>
              <a:rPr lang="en-GB" sz="1400" i="1" dirty="0">
                <a:solidFill>
                  <a:prstClr val="black"/>
                </a:solidFill>
                <a:latin typeface="CHICKEN Pie" panose="02000600000000000000" pitchFamily="2" charset="0"/>
              </a:rPr>
              <a:t>Numeracy</a:t>
            </a:r>
            <a:r>
              <a:rPr lang="en-GB" sz="1600" dirty="0">
                <a:solidFill>
                  <a:prstClr val="black"/>
                </a:solidFill>
                <a:latin typeface="CHICKEN Pie" panose="02000600000000000000" pitchFamily="2" charset="0"/>
              </a:rPr>
              <a:t> – </a:t>
            </a:r>
            <a:r>
              <a:rPr lang="en-GB" sz="1600" dirty="0">
                <a:solidFill>
                  <a:prstClr val="black"/>
                </a:solidFill>
                <a:latin typeface="Calibri" panose="020F0502020204030204"/>
              </a:rPr>
              <a:t>measuring of fabric. Scaling up of fish design (A3). Measurements of tie dye –water to powder. Timing on heat press. Mark 1cm seam allowance. </a:t>
            </a:r>
          </a:p>
        </p:txBody>
      </p:sp>
      <p:sp>
        <p:nvSpPr>
          <p:cNvPr id="14" name="TextBox 13"/>
          <p:cNvSpPr txBox="1"/>
          <p:nvPr/>
        </p:nvSpPr>
        <p:spPr>
          <a:xfrm>
            <a:off x="1271346" y="1596897"/>
            <a:ext cx="6763706" cy="892552"/>
          </a:xfrm>
          <a:prstGeom prst="rect">
            <a:avLst/>
          </a:prstGeom>
          <a:noFill/>
          <a:ln>
            <a:solidFill>
              <a:schemeClr val="tx1"/>
            </a:solidFill>
          </a:ln>
        </p:spPr>
        <p:txBody>
          <a:bodyPr wrap="square" rtlCol="0">
            <a:spAutoFit/>
          </a:bodyPr>
          <a:lstStyle/>
          <a:p>
            <a:r>
              <a:rPr lang="en-GB" dirty="0">
                <a:solidFill>
                  <a:prstClr val="black"/>
                </a:solidFill>
                <a:latin typeface="CHICKEN Pie" panose="02000600000000000000" pitchFamily="2" charset="0"/>
              </a:rPr>
              <a:t>Homework </a:t>
            </a:r>
            <a:r>
              <a:rPr lang="en-GB" dirty="0">
                <a:solidFill>
                  <a:prstClr val="black"/>
                </a:solidFill>
                <a:latin typeface="Calibri" panose="020F0502020204030204"/>
              </a:rPr>
              <a:t>- </a:t>
            </a:r>
            <a:r>
              <a:rPr lang="en-GB" sz="1600" dirty="0">
                <a:solidFill>
                  <a:prstClr val="black"/>
                </a:solidFill>
                <a:latin typeface="Calibri" panose="020F0502020204030204"/>
              </a:rPr>
              <a:t>is set every other week. It will involve pupils further investigating the theme or chosen artists, completing work that hasn’t been finished in class, further development of embellishment techniques.  </a:t>
            </a:r>
            <a:r>
              <a:rPr lang="en-GB" dirty="0">
                <a:solidFill>
                  <a:prstClr val="black"/>
                </a:solidFill>
                <a:latin typeface="CHICKEN Pie" panose="02000600000000000000" pitchFamily="2" charset="0"/>
              </a:rPr>
              <a:t> </a:t>
            </a:r>
            <a:r>
              <a:rPr lang="en-GB" dirty="0">
                <a:solidFill>
                  <a:prstClr val="black"/>
                </a:solidFill>
                <a:latin typeface="Calibri" panose="020F0502020204030204"/>
              </a:rPr>
              <a:t> </a:t>
            </a:r>
          </a:p>
        </p:txBody>
      </p:sp>
      <p:sp>
        <p:nvSpPr>
          <p:cNvPr id="15" name="TextBox 14"/>
          <p:cNvSpPr txBox="1"/>
          <p:nvPr/>
        </p:nvSpPr>
        <p:spPr>
          <a:xfrm>
            <a:off x="1271346" y="2554485"/>
            <a:ext cx="6763706" cy="3385542"/>
          </a:xfrm>
          <a:prstGeom prst="rect">
            <a:avLst/>
          </a:prstGeom>
          <a:noFill/>
          <a:ln>
            <a:solidFill>
              <a:schemeClr val="tx1"/>
            </a:solidFill>
          </a:ln>
        </p:spPr>
        <p:txBody>
          <a:bodyPr wrap="square" rtlCol="0">
            <a:spAutoFit/>
          </a:bodyPr>
          <a:lstStyle/>
          <a:p>
            <a:r>
              <a:rPr lang="en-GB" u="sng" dirty="0">
                <a:solidFill>
                  <a:prstClr val="black"/>
                </a:solidFill>
                <a:latin typeface="CHICKEN Pie" panose="02000600000000000000" pitchFamily="2" charset="0"/>
              </a:rPr>
              <a:t>SMSC/British Values </a:t>
            </a:r>
          </a:p>
          <a:p>
            <a:r>
              <a:rPr lang="en-GB" sz="1400" dirty="0">
                <a:solidFill>
                  <a:prstClr val="black"/>
                </a:solidFill>
                <a:latin typeface="CHICKEN Pie" panose="02000600000000000000" pitchFamily="2" charset="0"/>
              </a:rPr>
              <a:t>Spiritual</a:t>
            </a:r>
            <a:r>
              <a:rPr lang="en-GB" sz="1600" dirty="0">
                <a:solidFill>
                  <a:prstClr val="black"/>
                </a:solidFill>
                <a:latin typeface="Calibri" panose="020F0502020204030204"/>
              </a:rPr>
              <a:t> – explore work by Kate </a:t>
            </a:r>
            <a:r>
              <a:rPr lang="en-GB" sz="1600" dirty="0" err="1">
                <a:solidFill>
                  <a:prstClr val="black"/>
                </a:solidFill>
                <a:latin typeface="Calibri" panose="020F0502020204030204"/>
              </a:rPr>
              <a:t>Tume</a:t>
            </a:r>
            <a:r>
              <a:rPr lang="en-GB" sz="1600" dirty="0">
                <a:solidFill>
                  <a:prstClr val="black"/>
                </a:solidFill>
                <a:latin typeface="Calibri" panose="020F0502020204030204"/>
              </a:rPr>
              <a:t> &amp; Nikki Parmenter, research meanings &amp; feelings behind their textile pieces and links to recycling. </a:t>
            </a:r>
          </a:p>
          <a:p>
            <a:r>
              <a:rPr lang="en-GB" sz="1400" dirty="0">
                <a:solidFill>
                  <a:prstClr val="black"/>
                </a:solidFill>
                <a:latin typeface="CHICKEN Pie" panose="02000600000000000000" pitchFamily="2" charset="0"/>
              </a:rPr>
              <a:t>Moral </a:t>
            </a:r>
            <a:r>
              <a:rPr lang="en-GB" sz="1600" dirty="0">
                <a:solidFill>
                  <a:prstClr val="black"/>
                </a:solidFill>
                <a:latin typeface="Calibri" panose="020F0502020204030204"/>
              </a:rPr>
              <a:t>– look, discuss &amp; evaluate artwork that shows different aspects of fish designs &amp; recycling. Discuss &amp; share ideas about what message is being given.</a:t>
            </a:r>
          </a:p>
          <a:p>
            <a:r>
              <a:rPr lang="en-GB" sz="1400" dirty="0">
                <a:solidFill>
                  <a:prstClr val="black"/>
                </a:solidFill>
                <a:latin typeface="CHICKEN Pie" panose="02000600000000000000" pitchFamily="2" charset="0"/>
              </a:rPr>
              <a:t>Social</a:t>
            </a:r>
            <a:r>
              <a:rPr lang="en-GB" dirty="0">
                <a:solidFill>
                  <a:prstClr val="black"/>
                </a:solidFill>
                <a:latin typeface="Calibri" panose="020F0502020204030204"/>
              </a:rPr>
              <a:t> – l</a:t>
            </a:r>
            <a:r>
              <a:rPr lang="en-GB" sz="1600" dirty="0">
                <a:solidFill>
                  <a:prstClr val="black"/>
                </a:solidFill>
                <a:latin typeface="Calibri" panose="020F0502020204030204"/>
              </a:rPr>
              <a:t>ook at current environmental issues. What are we doing to ensure a sustainable future. Discuss plastic straws and the impact on marine life. </a:t>
            </a:r>
            <a:endParaRPr lang="en-GB" dirty="0">
              <a:solidFill>
                <a:prstClr val="black"/>
              </a:solidFill>
              <a:latin typeface="Calibri" panose="020F0502020204030204"/>
            </a:endParaRPr>
          </a:p>
          <a:p>
            <a:r>
              <a:rPr lang="en-GB" sz="1400" dirty="0">
                <a:solidFill>
                  <a:prstClr val="black"/>
                </a:solidFill>
                <a:latin typeface="CHICKEN Pie" panose="02000600000000000000" pitchFamily="2" charset="0"/>
              </a:rPr>
              <a:t>Cultural</a:t>
            </a:r>
            <a:r>
              <a:rPr lang="en-GB" dirty="0">
                <a:solidFill>
                  <a:prstClr val="black"/>
                </a:solidFill>
                <a:latin typeface="Calibri" panose="020F0502020204030204"/>
              </a:rPr>
              <a:t> – </a:t>
            </a:r>
            <a:r>
              <a:rPr lang="en-GB" sz="1600" dirty="0">
                <a:solidFill>
                  <a:prstClr val="black"/>
                </a:solidFill>
                <a:latin typeface="Calibri" panose="020F0502020204030204"/>
              </a:rPr>
              <a:t>work links with contextual themes that encompass cultures, civilization, beliefs &amp; religions from around the world. </a:t>
            </a:r>
          </a:p>
          <a:p>
            <a:r>
              <a:rPr lang="en-GB" sz="1400" dirty="0">
                <a:solidFill>
                  <a:prstClr val="black"/>
                </a:solidFill>
                <a:latin typeface="CHICKEN Pie" panose="02000600000000000000" pitchFamily="2" charset="0"/>
              </a:rPr>
              <a:t>British Values - </a:t>
            </a:r>
            <a:r>
              <a:rPr lang="en-GB" sz="1600" dirty="0">
                <a:solidFill>
                  <a:prstClr val="black"/>
                </a:solidFill>
                <a:latin typeface="Calibri" panose="020F0502020204030204"/>
              </a:rPr>
              <a:t>take in to account the views of others, follow class rules – safe practice, understand the consequences if rules are not followed, make own choices, talk about artwork from different faiths &amp; cultures from around the world, review each others work respectfully, help &amp; advise others.</a:t>
            </a:r>
            <a:endParaRPr lang="en-GB" sz="1600" dirty="0">
              <a:solidFill>
                <a:prstClr val="black"/>
              </a:solidFill>
              <a:latin typeface="CHICKEN Pie" panose="02000600000000000000" pitchFamily="2" charset="0"/>
            </a:endParaRPr>
          </a:p>
        </p:txBody>
      </p:sp>
      <p:sp>
        <p:nvSpPr>
          <p:cNvPr id="16" name="TextBox 15"/>
          <p:cNvSpPr txBox="1"/>
          <p:nvPr/>
        </p:nvSpPr>
        <p:spPr>
          <a:xfrm>
            <a:off x="8149702" y="3551600"/>
            <a:ext cx="2597456" cy="2339102"/>
          </a:xfrm>
          <a:prstGeom prst="rect">
            <a:avLst/>
          </a:prstGeom>
          <a:noFill/>
          <a:ln>
            <a:solidFill>
              <a:schemeClr val="tx1"/>
            </a:solidFill>
          </a:ln>
        </p:spPr>
        <p:txBody>
          <a:bodyPr wrap="square" rtlCol="0">
            <a:spAutoFit/>
          </a:bodyPr>
          <a:lstStyle/>
          <a:p>
            <a:r>
              <a:rPr lang="en-GB" dirty="0">
                <a:solidFill>
                  <a:prstClr val="black"/>
                </a:solidFill>
                <a:latin typeface="CHICKEN Pie" panose="02000600000000000000" pitchFamily="2" charset="0"/>
              </a:rPr>
              <a:t>SEN/EAL </a:t>
            </a:r>
          </a:p>
          <a:p>
            <a:pPr marL="285750" indent="-285750">
              <a:buFont typeface="Arial" panose="020B0604020202020204" pitchFamily="34" charset="0"/>
              <a:buChar char="•"/>
            </a:pPr>
            <a:r>
              <a:rPr lang="en-GB" sz="1600" dirty="0">
                <a:solidFill>
                  <a:prstClr val="black"/>
                </a:solidFill>
                <a:latin typeface="Calibri" panose="020F0502020204030204"/>
              </a:rPr>
              <a:t>Sentence starters.</a:t>
            </a:r>
          </a:p>
          <a:p>
            <a:pPr marL="285750" indent="-285750">
              <a:buFont typeface="Arial" panose="020B0604020202020204" pitchFamily="34" charset="0"/>
              <a:buChar char="•"/>
            </a:pPr>
            <a:r>
              <a:rPr lang="en-GB" sz="1600" dirty="0">
                <a:solidFill>
                  <a:prstClr val="black"/>
                </a:solidFill>
                <a:latin typeface="Calibri" panose="020F0502020204030204"/>
              </a:rPr>
              <a:t>Keyword descriptors.</a:t>
            </a:r>
          </a:p>
          <a:p>
            <a:pPr marL="285750" indent="-285750">
              <a:buFont typeface="Arial" panose="020B0604020202020204" pitchFamily="34" charset="0"/>
              <a:buChar char="•"/>
            </a:pPr>
            <a:r>
              <a:rPr lang="en-GB" sz="1600" dirty="0">
                <a:solidFill>
                  <a:prstClr val="black"/>
                </a:solidFill>
                <a:latin typeface="Calibri" panose="020F0502020204030204"/>
              </a:rPr>
              <a:t>1-2-1</a:t>
            </a:r>
          </a:p>
          <a:p>
            <a:pPr marL="285750" indent="-285750">
              <a:buFont typeface="Arial" panose="020B0604020202020204" pitchFamily="34" charset="0"/>
              <a:buChar char="•"/>
            </a:pPr>
            <a:r>
              <a:rPr lang="en-GB" sz="1600" dirty="0">
                <a:solidFill>
                  <a:prstClr val="black"/>
                </a:solidFill>
                <a:latin typeface="Calibri" panose="020F0502020204030204"/>
              </a:rPr>
              <a:t>Visual examples</a:t>
            </a:r>
          </a:p>
          <a:p>
            <a:pPr marL="285750" indent="-285750">
              <a:buFont typeface="Arial" panose="020B0604020202020204" pitchFamily="34" charset="0"/>
              <a:buChar char="•"/>
            </a:pPr>
            <a:r>
              <a:rPr lang="en-GB" sz="1600" dirty="0">
                <a:solidFill>
                  <a:prstClr val="black"/>
                </a:solidFill>
                <a:latin typeface="Calibri" panose="020F0502020204030204"/>
              </a:rPr>
              <a:t>Digital research sheets </a:t>
            </a:r>
          </a:p>
          <a:p>
            <a:pPr marL="285750" indent="-285750">
              <a:buFont typeface="Arial" panose="020B0604020202020204" pitchFamily="34" charset="0"/>
              <a:buChar char="•"/>
            </a:pPr>
            <a:r>
              <a:rPr lang="en-GB" sz="1600" dirty="0">
                <a:solidFill>
                  <a:prstClr val="black"/>
                </a:solidFill>
                <a:latin typeface="Calibri" panose="020F0502020204030204"/>
              </a:rPr>
              <a:t>Revisit, review, retrieve</a:t>
            </a:r>
          </a:p>
          <a:p>
            <a:pPr marL="285750" indent="-285750">
              <a:buFont typeface="Arial" panose="020B0604020202020204" pitchFamily="34" charset="0"/>
              <a:buChar char="•"/>
            </a:pPr>
            <a:r>
              <a:rPr lang="en-GB" sz="1600" dirty="0">
                <a:solidFill>
                  <a:prstClr val="black"/>
                </a:solidFill>
                <a:latin typeface="Calibri" panose="020F0502020204030204"/>
              </a:rPr>
              <a:t>New skills in small steps</a:t>
            </a:r>
          </a:p>
          <a:p>
            <a:pPr marL="285750" indent="-285750">
              <a:buFont typeface="Arial" panose="020B0604020202020204" pitchFamily="34" charset="0"/>
              <a:buChar char="•"/>
            </a:pPr>
            <a:r>
              <a:rPr lang="en-GB" sz="1600" dirty="0">
                <a:solidFill>
                  <a:prstClr val="black"/>
                </a:solidFill>
                <a:latin typeface="Calibri" panose="020F0502020204030204"/>
              </a:rPr>
              <a:t>Group work</a:t>
            </a:r>
          </a:p>
        </p:txBody>
      </p:sp>
      <p:sp>
        <p:nvSpPr>
          <p:cNvPr id="12" name="Rectangle 11"/>
          <p:cNvSpPr/>
          <p:nvPr/>
        </p:nvSpPr>
        <p:spPr>
          <a:xfrm>
            <a:off x="1229420" y="12879"/>
            <a:ext cx="9173490" cy="646331"/>
          </a:xfrm>
          <a:prstGeom prst="rect">
            <a:avLst/>
          </a:prstGeom>
        </p:spPr>
        <p:txBody>
          <a:bodyPr wrap="square">
            <a:spAutoFit/>
          </a:bodyPr>
          <a:lstStyle/>
          <a:p>
            <a:r>
              <a:rPr lang="en-GB" sz="3600" b="1" u="sng" dirty="0">
                <a:solidFill>
                  <a:prstClr val="black"/>
                </a:solidFill>
                <a:effectLst>
                  <a:outerShdw blurRad="38100" dist="38100" dir="2700000" algn="tl">
                    <a:srgbClr val="000000">
                      <a:alpha val="43137"/>
                    </a:srgbClr>
                  </a:outerShdw>
                </a:effectLst>
                <a:latin typeface="CHICKEN Pie" panose="02000600000000000000" pitchFamily="2" charset="0"/>
              </a:rPr>
              <a:t>Y9 SOL</a:t>
            </a:r>
            <a:r>
              <a:rPr lang="en-GB" sz="3600" b="1" dirty="0">
                <a:solidFill>
                  <a:prstClr val="black"/>
                </a:solidFill>
                <a:effectLst>
                  <a:outerShdw blurRad="38100" dist="38100" dir="2700000" algn="tl">
                    <a:srgbClr val="000000">
                      <a:alpha val="43137"/>
                    </a:srgbClr>
                  </a:outerShdw>
                </a:effectLst>
                <a:latin typeface="CHICKEN Pie" panose="02000600000000000000" pitchFamily="2" charset="0"/>
              </a:rPr>
              <a:t> – </a:t>
            </a:r>
            <a:r>
              <a:rPr lang="en-GB" sz="2600" i="1" u="sng" dirty="0">
                <a:solidFill>
                  <a:srgbClr val="FF0000"/>
                </a:solidFill>
                <a:latin typeface="CHICKEN Pie" panose="02000600000000000000" pitchFamily="2" charset="0"/>
              </a:rPr>
              <a:t>Recycled 3D Fish     </a:t>
            </a:r>
          </a:p>
        </p:txBody>
      </p:sp>
      <p:sp>
        <p:nvSpPr>
          <p:cNvPr id="11" name="TextBox 10"/>
          <p:cNvSpPr txBox="1"/>
          <p:nvPr/>
        </p:nvSpPr>
        <p:spPr>
          <a:xfrm>
            <a:off x="1264558" y="657597"/>
            <a:ext cx="6770494" cy="861774"/>
          </a:xfrm>
          <a:prstGeom prst="rect">
            <a:avLst/>
          </a:prstGeom>
          <a:noFill/>
          <a:ln>
            <a:solidFill>
              <a:schemeClr val="tx1"/>
            </a:solidFill>
          </a:ln>
        </p:spPr>
        <p:txBody>
          <a:bodyPr wrap="square" rtlCol="0">
            <a:spAutoFit/>
          </a:bodyPr>
          <a:lstStyle/>
          <a:p>
            <a:r>
              <a:rPr lang="en-GB" dirty="0">
                <a:solidFill>
                  <a:prstClr val="black"/>
                </a:solidFill>
                <a:latin typeface="CHICKEN Pie" panose="02000600000000000000" pitchFamily="2" charset="0"/>
              </a:rPr>
              <a:t>Assessment </a:t>
            </a:r>
            <a:r>
              <a:rPr lang="en-GB" sz="1600" dirty="0">
                <a:solidFill>
                  <a:prstClr val="black"/>
                </a:solidFill>
                <a:latin typeface="Calibri" panose="020F0502020204030204"/>
              </a:rPr>
              <a:t>- Pupils work is marked using ‘WIN’. Knowledge and understanding is assessed through Q &amp; A, peer assessment, quizzes, 1-2-1 discussion, weekly reviews, written evaluations.</a:t>
            </a:r>
          </a:p>
        </p:txBody>
      </p:sp>
    </p:spTree>
    <p:extLst>
      <p:ext uri="{BB962C8B-B14F-4D97-AF65-F5344CB8AC3E}">
        <p14:creationId xmlns:p14="http://schemas.microsoft.com/office/powerpoint/2010/main" val="292378925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Widescreen</PresentationFormat>
  <Paragraphs>33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CHICKEN Pie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Richardson</dc:creator>
  <cp:lastModifiedBy>Shona Richardson</cp:lastModifiedBy>
  <cp:revision>1</cp:revision>
  <dcterms:created xsi:type="dcterms:W3CDTF">2022-09-23T10:52:48Z</dcterms:created>
  <dcterms:modified xsi:type="dcterms:W3CDTF">2022-09-23T10:53:17Z</dcterms:modified>
</cp:coreProperties>
</file>