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9EC37-E715-472E-A062-47A6F2D847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B67F71D-9891-451C-A7BC-935AF668FB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21AFE4A-7997-475A-9A0F-FBA3F5FE60C1}"/>
              </a:ext>
            </a:extLst>
          </p:cNvPr>
          <p:cNvSpPr>
            <a:spLocks noGrp="1"/>
          </p:cNvSpPr>
          <p:nvPr>
            <p:ph type="dt" sz="half" idx="10"/>
          </p:nvPr>
        </p:nvSpPr>
        <p:spPr/>
        <p:txBody>
          <a:bodyPr/>
          <a:lstStyle/>
          <a:p>
            <a:fld id="{C671668F-F59B-44B2-BB7E-0487D1B5135E}" type="datetimeFigureOut">
              <a:rPr lang="en-GB" smtClean="0"/>
              <a:t>23/09/2022</a:t>
            </a:fld>
            <a:endParaRPr lang="en-GB"/>
          </a:p>
        </p:txBody>
      </p:sp>
      <p:sp>
        <p:nvSpPr>
          <p:cNvPr id="5" name="Footer Placeholder 4">
            <a:extLst>
              <a:ext uri="{FF2B5EF4-FFF2-40B4-BE49-F238E27FC236}">
                <a16:creationId xmlns:a16="http://schemas.microsoft.com/office/drawing/2014/main" id="{9F172F7F-1F91-48D3-837C-C53C8CAF09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52056D-A7ED-43A4-95BB-B38D891985A5}"/>
              </a:ext>
            </a:extLst>
          </p:cNvPr>
          <p:cNvSpPr>
            <a:spLocks noGrp="1"/>
          </p:cNvSpPr>
          <p:nvPr>
            <p:ph type="sldNum" sz="quarter" idx="12"/>
          </p:nvPr>
        </p:nvSpPr>
        <p:spPr/>
        <p:txBody>
          <a:bodyPr/>
          <a:lstStyle/>
          <a:p>
            <a:fld id="{C392BEE0-1781-4D5F-BAC5-4D60CFA01D73}" type="slidenum">
              <a:rPr lang="en-GB" smtClean="0"/>
              <a:t>‹#›</a:t>
            </a:fld>
            <a:endParaRPr lang="en-GB"/>
          </a:p>
        </p:txBody>
      </p:sp>
    </p:spTree>
    <p:extLst>
      <p:ext uri="{BB962C8B-B14F-4D97-AF65-F5344CB8AC3E}">
        <p14:creationId xmlns:p14="http://schemas.microsoft.com/office/powerpoint/2010/main" val="4106496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B7A1-500B-4359-9C31-023B4EF9FD4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905532-4A04-4FC9-A0F2-B4DD0E2A9F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91A00B-F9D1-48D4-B37D-5561BB89B9A7}"/>
              </a:ext>
            </a:extLst>
          </p:cNvPr>
          <p:cNvSpPr>
            <a:spLocks noGrp="1"/>
          </p:cNvSpPr>
          <p:nvPr>
            <p:ph type="dt" sz="half" idx="10"/>
          </p:nvPr>
        </p:nvSpPr>
        <p:spPr/>
        <p:txBody>
          <a:bodyPr/>
          <a:lstStyle/>
          <a:p>
            <a:fld id="{C671668F-F59B-44B2-BB7E-0487D1B5135E}" type="datetimeFigureOut">
              <a:rPr lang="en-GB" smtClean="0"/>
              <a:t>23/09/2022</a:t>
            </a:fld>
            <a:endParaRPr lang="en-GB"/>
          </a:p>
        </p:txBody>
      </p:sp>
      <p:sp>
        <p:nvSpPr>
          <p:cNvPr id="5" name="Footer Placeholder 4">
            <a:extLst>
              <a:ext uri="{FF2B5EF4-FFF2-40B4-BE49-F238E27FC236}">
                <a16:creationId xmlns:a16="http://schemas.microsoft.com/office/drawing/2014/main" id="{8844BCAC-3506-42B1-84E7-F5F235E721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B7668E-5D01-42CC-92A7-1EF51A4A9A19}"/>
              </a:ext>
            </a:extLst>
          </p:cNvPr>
          <p:cNvSpPr>
            <a:spLocks noGrp="1"/>
          </p:cNvSpPr>
          <p:nvPr>
            <p:ph type="sldNum" sz="quarter" idx="12"/>
          </p:nvPr>
        </p:nvSpPr>
        <p:spPr/>
        <p:txBody>
          <a:bodyPr/>
          <a:lstStyle/>
          <a:p>
            <a:fld id="{C392BEE0-1781-4D5F-BAC5-4D60CFA01D73}" type="slidenum">
              <a:rPr lang="en-GB" smtClean="0"/>
              <a:t>‹#›</a:t>
            </a:fld>
            <a:endParaRPr lang="en-GB"/>
          </a:p>
        </p:txBody>
      </p:sp>
    </p:spTree>
    <p:extLst>
      <p:ext uri="{BB962C8B-B14F-4D97-AF65-F5344CB8AC3E}">
        <p14:creationId xmlns:p14="http://schemas.microsoft.com/office/powerpoint/2010/main" val="2131207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5A271E-E76D-4C95-9D25-3E6120AB0E2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AD8E5FB-88A4-49BB-A724-85F5D99411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BCE393-89E7-4C41-86DC-B2EBE14FA740}"/>
              </a:ext>
            </a:extLst>
          </p:cNvPr>
          <p:cNvSpPr>
            <a:spLocks noGrp="1"/>
          </p:cNvSpPr>
          <p:nvPr>
            <p:ph type="dt" sz="half" idx="10"/>
          </p:nvPr>
        </p:nvSpPr>
        <p:spPr/>
        <p:txBody>
          <a:bodyPr/>
          <a:lstStyle/>
          <a:p>
            <a:fld id="{C671668F-F59B-44B2-BB7E-0487D1B5135E}" type="datetimeFigureOut">
              <a:rPr lang="en-GB" smtClean="0"/>
              <a:t>23/09/2022</a:t>
            </a:fld>
            <a:endParaRPr lang="en-GB"/>
          </a:p>
        </p:txBody>
      </p:sp>
      <p:sp>
        <p:nvSpPr>
          <p:cNvPr id="5" name="Footer Placeholder 4">
            <a:extLst>
              <a:ext uri="{FF2B5EF4-FFF2-40B4-BE49-F238E27FC236}">
                <a16:creationId xmlns:a16="http://schemas.microsoft.com/office/drawing/2014/main" id="{E8A1E3DF-9D1B-4FF7-8A91-80CBE23E6E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E04F78-2616-4BED-A820-61709E8F76B9}"/>
              </a:ext>
            </a:extLst>
          </p:cNvPr>
          <p:cNvSpPr>
            <a:spLocks noGrp="1"/>
          </p:cNvSpPr>
          <p:nvPr>
            <p:ph type="sldNum" sz="quarter" idx="12"/>
          </p:nvPr>
        </p:nvSpPr>
        <p:spPr/>
        <p:txBody>
          <a:bodyPr/>
          <a:lstStyle/>
          <a:p>
            <a:fld id="{C392BEE0-1781-4D5F-BAC5-4D60CFA01D73}" type="slidenum">
              <a:rPr lang="en-GB" smtClean="0"/>
              <a:t>‹#›</a:t>
            </a:fld>
            <a:endParaRPr lang="en-GB"/>
          </a:p>
        </p:txBody>
      </p:sp>
    </p:spTree>
    <p:extLst>
      <p:ext uri="{BB962C8B-B14F-4D97-AF65-F5344CB8AC3E}">
        <p14:creationId xmlns:p14="http://schemas.microsoft.com/office/powerpoint/2010/main" val="787884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D737B-E5BE-4F2D-B349-062A6D4C7C8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2FF931-5238-434C-B42C-46FCB8DA34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FF8A11-05DA-451D-B4F8-02AA2E420B02}"/>
              </a:ext>
            </a:extLst>
          </p:cNvPr>
          <p:cNvSpPr>
            <a:spLocks noGrp="1"/>
          </p:cNvSpPr>
          <p:nvPr>
            <p:ph type="dt" sz="half" idx="10"/>
          </p:nvPr>
        </p:nvSpPr>
        <p:spPr/>
        <p:txBody>
          <a:bodyPr/>
          <a:lstStyle/>
          <a:p>
            <a:fld id="{C671668F-F59B-44B2-BB7E-0487D1B5135E}" type="datetimeFigureOut">
              <a:rPr lang="en-GB" smtClean="0"/>
              <a:t>23/09/2022</a:t>
            </a:fld>
            <a:endParaRPr lang="en-GB"/>
          </a:p>
        </p:txBody>
      </p:sp>
      <p:sp>
        <p:nvSpPr>
          <p:cNvPr id="5" name="Footer Placeholder 4">
            <a:extLst>
              <a:ext uri="{FF2B5EF4-FFF2-40B4-BE49-F238E27FC236}">
                <a16:creationId xmlns:a16="http://schemas.microsoft.com/office/drawing/2014/main" id="{81D66175-D402-4D4F-A3C0-207AAFE2B7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DCE2F9-EDB1-4E79-98E4-00D79C27EBC4}"/>
              </a:ext>
            </a:extLst>
          </p:cNvPr>
          <p:cNvSpPr>
            <a:spLocks noGrp="1"/>
          </p:cNvSpPr>
          <p:nvPr>
            <p:ph type="sldNum" sz="quarter" idx="12"/>
          </p:nvPr>
        </p:nvSpPr>
        <p:spPr/>
        <p:txBody>
          <a:bodyPr/>
          <a:lstStyle/>
          <a:p>
            <a:fld id="{C392BEE0-1781-4D5F-BAC5-4D60CFA01D73}" type="slidenum">
              <a:rPr lang="en-GB" smtClean="0"/>
              <a:t>‹#›</a:t>
            </a:fld>
            <a:endParaRPr lang="en-GB"/>
          </a:p>
        </p:txBody>
      </p:sp>
    </p:spTree>
    <p:extLst>
      <p:ext uri="{BB962C8B-B14F-4D97-AF65-F5344CB8AC3E}">
        <p14:creationId xmlns:p14="http://schemas.microsoft.com/office/powerpoint/2010/main" val="1313220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54B3C-FA15-4EDF-A751-AA71BFD0D4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0F51A6-E6FC-4584-9E3B-C438705DBA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076A22-8B78-4849-9B7B-656B9906F882}"/>
              </a:ext>
            </a:extLst>
          </p:cNvPr>
          <p:cNvSpPr>
            <a:spLocks noGrp="1"/>
          </p:cNvSpPr>
          <p:nvPr>
            <p:ph type="dt" sz="half" idx="10"/>
          </p:nvPr>
        </p:nvSpPr>
        <p:spPr/>
        <p:txBody>
          <a:bodyPr/>
          <a:lstStyle/>
          <a:p>
            <a:fld id="{C671668F-F59B-44B2-BB7E-0487D1B5135E}" type="datetimeFigureOut">
              <a:rPr lang="en-GB" smtClean="0"/>
              <a:t>23/09/2022</a:t>
            </a:fld>
            <a:endParaRPr lang="en-GB"/>
          </a:p>
        </p:txBody>
      </p:sp>
      <p:sp>
        <p:nvSpPr>
          <p:cNvPr id="5" name="Footer Placeholder 4">
            <a:extLst>
              <a:ext uri="{FF2B5EF4-FFF2-40B4-BE49-F238E27FC236}">
                <a16:creationId xmlns:a16="http://schemas.microsoft.com/office/drawing/2014/main" id="{9E2F2731-60F5-4D7F-BCF7-4731ADC879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D3EC9A-D62E-4E53-AB06-878D18BC417B}"/>
              </a:ext>
            </a:extLst>
          </p:cNvPr>
          <p:cNvSpPr>
            <a:spLocks noGrp="1"/>
          </p:cNvSpPr>
          <p:nvPr>
            <p:ph type="sldNum" sz="quarter" idx="12"/>
          </p:nvPr>
        </p:nvSpPr>
        <p:spPr/>
        <p:txBody>
          <a:bodyPr/>
          <a:lstStyle/>
          <a:p>
            <a:fld id="{C392BEE0-1781-4D5F-BAC5-4D60CFA01D73}" type="slidenum">
              <a:rPr lang="en-GB" smtClean="0"/>
              <a:t>‹#›</a:t>
            </a:fld>
            <a:endParaRPr lang="en-GB"/>
          </a:p>
        </p:txBody>
      </p:sp>
    </p:spTree>
    <p:extLst>
      <p:ext uri="{BB962C8B-B14F-4D97-AF65-F5344CB8AC3E}">
        <p14:creationId xmlns:p14="http://schemas.microsoft.com/office/powerpoint/2010/main" val="1563539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78E43-777D-44B6-83B1-C77A3DDB330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D5EB5B-285A-4A4C-A534-AB70CC0B58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3DBEE4-868E-40CC-B94E-0D4A24321F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23F36ED-B7BE-4784-B3D8-094C6505765A}"/>
              </a:ext>
            </a:extLst>
          </p:cNvPr>
          <p:cNvSpPr>
            <a:spLocks noGrp="1"/>
          </p:cNvSpPr>
          <p:nvPr>
            <p:ph type="dt" sz="half" idx="10"/>
          </p:nvPr>
        </p:nvSpPr>
        <p:spPr/>
        <p:txBody>
          <a:bodyPr/>
          <a:lstStyle/>
          <a:p>
            <a:fld id="{C671668F-F59B-44B2-BB7E-0487D1B5135E}" type="datetimeFigureOut">
              <a:rPr lang="en-GB" smtClean="0"/>
              <a:t>23/09/2022</a:t>
            </a:fld>
            <a:endParaRPr lang="en-GB"/>
          </a:p>
        </p:txBody>
      </p:sp>
      <p:sp>
        <p:nvSpPr>
          <p:cNvPr id="6" name="Footer Placeholder 5">
            <a:extLst>
              <a:ext uri="{FF2B5EF4-FFF2-40B4-BE49-F238E27FC236}">
                <a16:creationId xmlns:a16="http://schemas.microsoft.com/office/drawing/2014/main" id="{410375DF-03D7-4847-B75E-EDBEE20A8E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9D0FF8-4A50-4BA6-A05A-4350E675AF21}"/>
              </a:ext>
            </a:extLst>
          </p:cNvPr>
          <p:cNvSpPr>
            <a:spLocks noGrp="1"/>
          </p:cNvSpPr>
          <p:nvPr>
            <p:ph type="sldNum" sz="quarter" idx="12"/>
          </p:nvPr>
        </p:nvSpPr>
        <p:spPr/>
        <p:txBody>
          <a:bodyPr/>
          <a:lstStyle/>
          <a:p>
            <a:fld id="{C392BEE0-1781-4D5F-BAC5-4D60CFA01D73}" type="slidenum">
              <a:rPr lang="en-GB" smtClean="0"/>
              <a:t>‹#›</a:t>
            </a:fld>
            <a:endParaRPr lang="en-GB"/>
          </a:p>
        </p:txBody>
      </p:sp>
    </p:spTree>
    <p:extLst>
      <p:ext uri="{BB962C8B-B14F-4D97-AF65-F5344CB8AC3E}">
        <p14:creationId xmlns:p14="http://schemas.microsoft.com/office/powerpoint/2010/main" val="2802823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41858-4F0E-4DC4-BBA3-0139C294EA0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512016-3B72-411C-B479-6B3F8AB3C6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AED7FB-AF55-4852-A576-14BB23F9F8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A410070-9970-4911-A6CD-D748D28B25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314D61-E323-48CD-9525-01DFF710FD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DD5B9B2-3CF1-45B4-B829-A586BF0F0EF6}"/>
              </a:ext>
            </a:extLst>
          </p:cNvPr>
          <p:cNvSpPr>
            <a:spLocks noGrp="1"/>
          </p:cNvSpPr>
          <p:nvPr>
            <p:ph type="dt" sz="half" idx="10"/>
          </p:nvPr>
        </p:nvSpPr>
        <p:spPr/>
        <p:txBody>
          <a:bodyPr/>
          <a:lstStyle/>
          <a:p>
            <a:fld id="{C671668F-F59B-44B2-BB7E-0487D1B5135E}" type="datetimeFigureOut">
              <a:rPr lang="en-GB" smtClean="0"/>
              <a:t>23/09/2022</a:t>
            </a:fld>
            <a:endParaRPr lang="en-GB"/>
          </a:p>
        </p:txBody>
      </p:sp>
      <p:sp>
        <p:nvSpPr>
          <p:cNvPr id="8" name="Footer Placeholder 7">
            <a:extLst>
              <a:ext uri="{FF2B5EF4-FFF2-40B4-BE49-F238E27FC236}">
                <a16:creationId xmlns:a16="http://schemas.microsoft.com/office/drawing/2014/main" id="{6BE870BC-18BB-4BDE-95E9-BCA1DB6A42F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8B94CB7-E525-480B-91E4-81FACA231A55}"/>
              </a:ext>
            </a:extLst>
          </p:cNvPr>
          <p:cNvSpPr>
            <a:spLocks noGrp="1"/>
          </p:cNvSpPr>
          <p:nvPr>
            <p:ph type="sldNum" sz="quarter" idx="12"/>
          </p:nvPr>
        </p:nvSpPr>
        <p:spPr/>
        <p:txBody>
          <a:bodyPr/>
          <a:lstStyle/>
          <a:p>
            <a:fld id="{C392BEE0-1781-4D5F-BAC5-4D60CFA01D73}" type="slidenum">
              <a:rPr lang="en-GB" smtClean="0"/>
              <a:t>‹#›</a:t>
            </a:fld>
            <a:endParaRPr lang="en-GB"/>
          </a:p>
        </p:txBody>
      </p:sp>
    </p:spTree>
    <p:extLst>
      <p:ext uri="{BB962C8B-B14F-4D97-AF65-F5344CB8AC3E}">
        <p14:creationId xmlns:p14="http://schemas.microsoft.com/office/powerpoint/2010/main" val="183841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D3404-8C41-4994-B784-ECA4B8A64AF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5A153CD-4E8D-4D33-814D-B93364680E0A}"/>
              </a:ext>
            </a:extLst>
          </p:cNvPr>
          <p:cNvSpPr>
            <a:spLocks noGrp="1"/>
          </p:cNvSpPr>
          <p:nvPr>
            <p:ph type="dt" sz="half" idx="10"/>
          </p:nvPr>
        </p:nvSpPr>
        <p:spPr/>
        <p:txBody>
          <a:bodyPr/>
          <a:lstStyle/>
          <a:p>
            <a:fld id="{C671668F-F59B-44B2-BB7E-0487D1B5135E}" type="datetimeFigureOut">
              <a:rPr lang="en-GB" smtClean="0"/>
              <a:t>23/09/2022</a:t>
            </a:fld>
            <a:endParaRPr lang="en-GB"/>
          </a:p>
        </p:txBody>
      </p:sp>
      <p:sp>
        <p:nvSpPr>
          <p:cNvPr id="4" name="Footer Placeholder 3">
            <a:extLst>
              <a:ext uri="{FF2B5EF4-FFF2-40B4-BE49-F238E27FC236}">
                <a16:creationId xmlns:a16="http://schemas.microsoft.com/office/drawing/2014/main" id="{B77A0692-52F9-4D33-9989-74D1082695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8516D37-FB18-468F-B7EF-CD9C78645486}"/>
              </a:ext>
            </a:extLst>
          </p:cNvPr>
          <p:cNvSpPr>
            <a:spLocks noGrp="1"/>
          </p:cNvSpPr>
          <p:nvPr>
            <p:ph type="sldNum" sz="quarter" idx="12"/>
          </p:nvPr>
        </p:nvSpPr>
        <p:spPr/>
        <p:txBody>
          <a:bodyPr/>
          <a:lstStyle/>
          <a:p>
            <a:fld id="{C392BEE0-1781-4D5F-BAC5-4D60CFA01D73}" type="slidenum">
              <a:rPr lang="en-GB" smtClean="0"/>
              <a:t>‹#›</a:t>
            </a:fld>
            <a:endParaRPr lang="en-GB"/>
          </a:p>
        </p:txBody>
      </p:sp>
    </p:spTree>
    <p:extLst>
      <p:ext uri="{BB962C8B-B14F-4D97-AF65-F5344CB8AC3E}">
        <p14:creationId xmlns:p14="http://schemas.microsoft.com/office/powerpoint/2010/main" val="4104580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00A8B1-4FDA-4C18-B6AF-BA3A2A8FCB9D}"/>
              </a:ext>
            </a:extLst>
          </p:cNvPr>
          <p:cNvSpPr>
            <a:spLocks noGrp="1"/>
          </p:cNvSpPr>
          <p:nvPr>
            <p:ph type="dt" sz="half" idx="10"/>
          </p:nvPr>
        </p:nvSpPr>
        <p:spPr/>
        <p:txBody>
          <a:bodyPr/>
          <a:lstStyle/>
          <a:p>
            <a:fld id="{C671668F-F59B-44B2-BB7E-0487D1B5135E}" type="datetimeFigureOut">
              <a:rPr lang="en-GB" smtClean="0"/>
              <a:t>23/09/2022</a:t>
            </a:fld>
            <a:endParaRPr lang="en-GB"/>
          </a:p>
        </p:txBody>
      </p:sp>
      <p:sp>
        <p:nvSpPr>
          <p:cNvPr id="3" name="Footer Placeholder 2">
            <a:extLst>
              <a:ext uri="{FF2B5EF4-FFF2-40B4-BE49-F238E27FC236}">
                <a16:creationId xmlns:a16="http://schemas.microsoft.com/office/drawing/2014/main" id="{476745AD-8F95-4D40-957D-1A6B0A1BC1E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93F7B8D-80A1-45C4-B618-325936FB7B6D}"/>
              </a:ext>
            </a:extLst>
          </p:cNvPr>
          <p:cNvSpPr>
            <a:spLocks noGrp="1"/>
          </p:cNvSpPr>
          <p:nvPr>
            <p:ph type="sldNum" sz="quarter" idx="12"/>
          </p:nvPr>
        </p:nvSpPr>
        <p:spPr/>
        <p:txBody>
          <a:bodyPr/>
          <a:lstStyle/>
          <a:p>
            <a:fld id="{C392BEE0-1781-4D5F-BAC5-4D60CFA01D73}" type="slidenum">
              <a:rPr lang="en-GB" smtClean="0"/>
              <a:t>‹#›</a:t>
            </a:fld>
            <a:endParaRPr lang="en-GB"/>
          </a:p>
        </p:txBody>
      </p:sp>
    </p:spTree>
    <p:extLst>
      <p:ext uri="{BB962C8B-B14F-4D97-AF65-F5344CB8AC3E}">
        <p14:creationId xmlns:p14="http://schemas.microsoft.com/office/powerpoint/2010/main" val="4226116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9EC3B-EBCC-462F-AA90-5465CE2EB3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FF9A37A-4DB2-4DA4-917C-CA3EAAAA47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62E8F74-590A-481D-A089-22154EB398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05A695-2F35-455D-97CA-975BF3415704}"/>
              </a:ext>
            </a:extLst>
          </p:cNvPr>
          <p:cNvSpPr>
            <a:spLocks noGrp="1"/>
          </p:cNvSpPr>
          <p:nvPr>
            <p:ph type="dt" sz="half" idx="10"/>
          </p:nvPr>
        </p:nvSpPr>
        <p:spPr/>
        <p:txBody>
          <a:bodyPr/>
          <a:lstStyle/>
          <a:p>
            <a:fld id="{C671668F-F59B-44B2-BB7E-0487D1B5135E}" type="datetimeFigureOut">
              <a:rPr lang="en-GB" smtClean="0"/>
              <a:t>23/09/2022</a:t>
            </a:fld>
            <a:endParaRPr lang="en-GB"/>
          </a:p>
        </p:txBody>
      </p:sp>
      <p:sp>
        <p:nvSpPr>
          <p:cNvPr id="6" name="Footer Placeholder 5">
            <a:extLst>
              <a:ext uri="{FF2B5EF4-FFF2-40B4-BE49-F238E27FC236}">
                <a16:creationId xmlns:a16="http://schemas.microsoft.com/office/drawing/2014/main" id="{BF2F6D4F-AD9A-47B2-93D3-A778F2B3A2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7648679-9E00-4DE2-8801-CFB08C6492C8}"/>
              </a:ext>
            </a:extLst>
          </p:cNvPr>
          <p:cNvSpPr>
            <a:spLocks noGrp="1"/>
          </p:cNvSpPr>
          <p:nvPr>
            <p:ph type="sldNum" sz="quarter" idx="12"/>
          </p:nvPr>
        </p:nvSpPr>
        <p:spPr/>
        <p:txBody>
          <a:bodyPr/>
          <a:lstStyle/>
          <a:p>
            <a:fld id="{C392BEE0-1781-4D5F-BAC5-4D60CFA01D73}" type="slidenum">
              <a:rPr lang="en-GB" smtClean="0"/>
              <a:t>‹#›</a:t>
            </a:fld>
            <a:endParaRPr lang="en-GB"/>
          </a:p>
        </p:txBody>
      </p:sp>
    </p:spTree>
    <p:extLst>
      <p:ext uri="{BB962C8B-B14F-4D97-AF65-F5344CB8AC3E}">
        <p14:creationId xmlns:p14="http://schemas.microsoft.com/office/powerpoint/2010/main" val="3444166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00345-CE7D-4FA8-8AE7-EBC2027FCB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E8B987E-E908-426E-8B3F-77BAE2C57D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AF905E1-A322-4851-88A6-8BE72982E5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D1C016-B6CB-4980-AC86-248F5B1390AB}"/>
              </a:ext>
            </a:extLst>
          </p:cNvPr>
          <p:cNvSpPr>
            <a:spLocks noGrp="1"/>
          </p:cNvSpPr>
          <p:nvPr>
            <p:ph type="dt" sz="half" idx="10"/>
          </p:nvPr>
        </p:nvSpPr>
        <p:spPr/>
        <p:txBody>
          <a:bodyPr/>
          <a:lstStyle/>
          <a:p>
            <a:fld id="{C671668F-F59B-44B2-BB7E-0487D1B5135E}" type="datetimeFigureOut">
              <a:rPr lang="en-GB" smtClean="0"/>
              <a:t>23/09/2022</a:t>
            </a:fld>
            <a:endParaRPr lang="en-GB"/>
          </a:p>
        </p:txBody>
      </p:sp>
      <p:sp>
        <p:nvSpPr>
          <p:cNvPr id="6" name="Footer Placeholder 5">
            <a:extLst>
              <a:ext uri="{FF2B5EF4-FFF2-40B4-BE49-F238E27FC236}">
                <a16:creationId xmlns:a16="http://schemas.microsoft.com/office/drawing/2014/main" id="{AAF0BB1D-C686-4D14-8622-FC86EE77F4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B12F1B-7042-4EE5-9ACA-590E2A5877B8}"/>
              </a:ext>
            </a:extLst>
          </p:cNvPr>
          <p:cNvSpPr>
            <a:spLocks noGrp="1"/>
          </p:cNvSpPr>
          <p:nvPr>
            <p:ph type="sldNum" sz="quarter" idx="12"/>
          </p:nvPr>
        </p:nvSpPr>
        <p:spPr/>
        <p:txBody>
          <a:bodyPr/>
          <a:lstStyle/>
          <a:p>
            <a:fld id="{C392BEE0-1781-4D5F-BAC5-4D60CFA01D73}" type="slidenum">
              <a:rPr lang="en-GB" smtClean="0"/>
              <a:t>‹#›</a:t>
            </a:fld>
            <a:endParaRPr lang="en-GB"/>
          </a:p>
        </p:txBody>
      </p:sp>
    </p:spTree>
    <p:extLst>
      <p:ext uri="{BB962C8B-B14F-4D97-AF65-F5344CB8AC3E}">
        <p14:creationId xmlns:p14="http://schemas.microsoft.com/office/powerpoint/2010/main" val="1407872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66D9EA-B34C-413C-B533-EB97D82854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8323C7-E749-4F24-A45E-E7F925B410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70B812-1154-4F51-8EDD-CDC112BAC4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1668F-F59B-44B2-BB7E-0487D1B5135E}" type="datetimeFigureOut">
              <a:rPr lang="en-GB" smtClean="0"/>
              <a:t>23/09/2022</a:t>
            </a:fld>
            <a:endParaRPr lang="en-GB"/>
          </a:p>
        </p:txBody>
      </p:sp>
      <p:sp>
        <p:nvSpPr>
          <p:cNvPr id="5" name="Footer Placeholder 4">
            <a:extLst>
              <a:ext uri="{FF2B5EF4-FFF2-40B4-BE49-F238E27FC236}">
                <a16:creationId xmlns:a16="http://schemas.microsoft.com/office/drawing/2014/main" id="{0F449E8D-0133-4E9A-A8DD-D4226B19FD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5C61065-22AC-430B-ABDF-604F9E78D6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2BEE0-1781-4D5F-BAC5-4D60CFA01D73}" type="slidenum">
              <a:rPr lang="en-GB" smtClean="0"/>
              <a:t>‹#›</a:t>
            </a:fld>
            <a:endParaRPr lang="en-GB"/>
          </a:p>
        </p:txBody>
      </p:sp>
    </p:spTree>
    <p:extLst>
      <p:ext uri="{BB962C8B-B14F-4D97-AF65-F5344CB8AC3E}">
        <p14:creationId xmlns:p14="http://schemas.microsoft.com/office/powerpoint/2010/main" val="545046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Orange Paint Splatter transparent PNG - Stick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575491" y="1702287"/>
            <a:ext cx="4390997" cy="482334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330818" y="2136466"/>
            <a:ext cx="7101624" cy="4555093"/>
          </a:xfrm>
          <a:prstGeom prst="rect">
            <a:avLst/>
          </a:prstGeom>
          <a:noFill/>
          <a:ln>
            <a:solidFill>
              <a:schemeClr val="tx1"/>
            </a:solidFill>
          </a:ln>
        </p:spPr>
        <p:txBody>
          <a:bodyPr wrap="square" rtlCol="0">
            <a:spAutoFit/>
          </a:bodyPr>
          <a:lstStyle/>
          <a:p>
            <a:r>
              <a:rPr lang="en-GB" dirty="0">
                <a:latin typeface="CHICKEN Pie" panose="02000600000000000000" pitchFamily="2" charset="0"/>
              </a:rPr>
              <a:t>project context </a:t>
            </a:r>
          </a:p>
          <a:p>
            <a:pPr marL="285750" indent="-285750">
              <a:buFont typeface="Arial" panose="020B0604020202020204" pitchFamily="34" charset="0"/>
              <a:buChar char="•"/>
            </a:pPr>
            <a:r>
              <a:rPr lang="en-GB" sz="1600" b="1" u="sng" dirty="0"/>
              <a:t>Artists research</a:t>
            </a:r>
            <a:r>
              <a:rPr lang="en-GB" sz="1600" dirty="0"/>
              <a:t> – Ian Murphy, Lucy Jones, Roy Francis </a:t>
            </a:r>
            <a:r>
              <a:rPr lang="en-GB" sz="1600" dirty="0" err="1"/>
              <a:t>Kirton</a:t>
            </a:r>
            <a:r>
              <a:rPr lang="en-GB" sz="1600" dirty="0"/>
              <a:t>, Bobbi Baugh, Olivia Uffer, Ettore </a:t>
            </a:r>
            <a:r>
              <a:rPr lang="en-GB" sz="1600" dirty="0" err="1"/>
              <a:t>Sottass</a:t>
            </a:r>
            <a:r>
              <a:rPr lang="en-GB" sz="1600" dirty="0"/>
              <a:t>, Richard Estes, </a:t>
            </a:r>
            <a:r>
              <a:rPr lang="en-GB" sz="1600" dirty="0" err="1"/>
              <a:t>Liesl</a:t>
            </a:r>
            <a:r>
              <a:rPr lang="en-GB" sz="1600" dirty="0"/>
              <a:t> </a:t>
            </a:r>
            <a:r>
              <a:rPr lang="en-GB" sz="1600" dirty="0" err="1"/>
              <a:t>Pfeffer</a:t>
            </a:r>
            <a:r>
              <a:rPr lang="en-GB" sz="1600" dirty="0"/>
              <a:t> and additional artists pupils want to independently research.</a:t>
            </a:r>
          </a:p>
          <a:p>
            <a:pPr marL="285750" indent="-285750">
              <a:buFont typeface="Arial" panose="020B0604020202020204" pitchFamily="34" charset="0"/>
              <a:buChar char="•"/>
            </a:pPr>
            <a:r>
              <a:rPr lang="en-GB" sz="1600" b="1" u="sng" dirty="0"/>
              <a:t>Investigation drawings </a:t>
            </a:r>
            <a:r>
              <a:rPr lang="en-GB" sz="1600" dirty="0"/>
              <a:t>– observe surrounding architecture (houses, sculptures, statues, churches, bridges, doorways). Take own photographs and use to create a series of observational drawings. Pupils will explore different compositions and focus on the variety of surface materials uses. </a:t>
            </a:r>
            <a:endParaRPr lang="en-GB" dirty="0">
              <a:latin typeface="CHICKEN Pie" panose="02000600000000000000" pitchFamily="2" charset="0"/>
            </a:endParaRPr>
          </a:p>
          <a:p>
            <a:pPr marL="285750" indent="-285750">
              <a:buFont typeface="Arial" panose="020B0604020202020204" pitchFamily="34" charset="0"/>
              <a:buChar char="•"/>
            </a:pPr>
            <a:r>
              <a:rPr lang="en-GB" sz="1600" b="1" u="sng" dirty="0"/>
              <a:t>Material experiments </a:t>
            </a:r>
            <a:r>
              <a:rPr lang="en-GB" sz="1600" dirty="0"/>
              <a:t>– pupils will explore surface textures using a range of materials – oil pastels, fabric paint, heat transfer, applique, printing, mark making, hand and machine embroidery, collage. They will take inspiration from the artists they have researched to make personal studies to help make decisions about what will work best on their final piece. They should produce   8-10 A5 samples, presented on card with annotations.</a:t>
            </a:r>
          </a:p>
          <a:p>
            <a:pPr marL="285750" indent="-285750">
              <a:buFont typeface="Arial" panose="020B0604020202020204" pitchFamily="34" charset="0"/>
              <a:buChar char="•"/>
            </a:pPr>
            <a:r>
              <a:rPr lang="en-GB" sz="1600" b="1" u="sng" dirty="0"/>
              <a:t>Planning &amp; designing </a:t>
            </a:r>
            <a:r>
              <a:rPr lang="en-GB" sz="1600" dirty="0"/>
              <a:t>– pupils will create a minimum of 3 ideas based on the research they have already gathered. They will select their favourite design and further develop, explore materials and processes to show the best outcome. This will then be transformed on to an item of clothing. </a:t>
            </a:r>
          </a:p>
        </p:txBody>
      </p:sp>
      <p:sp>
        <p:nvSpPr>
          <p:cNvPr id="10" name="TextBox 9"/>
          <p:cNvSpPr txBox="1"/>
          <p:nvPr/>
        </p:nvSpPr>
        <p:spPr>
          <a:xfrm>
            <a:off x="8620184" y="3357564"/>
            <a:ext cx="2267831" cy="3323987"/>
          </a:xfrm>
          <a:prstGeom prst="rect">
            <a:avLst/>
          </a:prstGeom>
          <a:noFill/>
          <a:ln>
            <a:solidFill>
              <a:schemeClr val="tx1"/>
            </a:solidFill>
          </a:ln>
        </p:spPr>
        <p:txBody>
          <a:bodyPr wrap="square" rtlCol="0">
            <a:spAutoFit/>
          </a:bodyPr>
          <a:lstStyle/>
          <a:p>
            <a:r>
              <a:rPr lang="en-GB" dirty="0">
                <a:latin typeface="CHICKEN Pie" panose="02000600000000000000" pitchFamily="2" charset="0"/>
              </a:rPr>
              <a:t>Resources </a:t>
            </a:r>
          </a:p>
          <a:p>
            <a:r>
              <a:rPr lang="en-GB" sz="1600" dirty="0"/>
              <a:t>A3/A2 cartridge paper, oil pastels, fabric paints, paint brushes, scissors, doubled sided tape, glue, calico, </a:t>
            </a:r>
            <a:r>
              <a:rPr lang="en-GB" sz="1600" dirty="0" err="1"/>
              <a:t>formboard</a:t>
            </a:r>
            <a:r>
              <a:rPr lang="en-GB" sz="1600" dirty="0"/>
              <a:t>, rollers, needles, thread, sewing machines, heat transfer, pins, iron, pencils, fine liners, scrap fabric, mark making tools, bubble wrap, stencils, sponges.  </a:t>
            </a:r>
          </a:p>
        </p:txBody>
      </p:sp>
      <p:sp>
        <p:nvSpPr>
          <p:cNvPr id="11" name="TextBox 10"/>
          <p:cNvSpPr txBox="1"/>
          <p:nvPr/>
        </p:nvSpPr>
        <p:spPr>
          <a:xfrm>
            <a:off x="1330818" y="685589"/>
            <a:ext cx="7101624" cy="1354217"/>
          </a:xfrm>
          <a:prstGeom prst="rect">
            <a:avLst/>
          </a:prstGeom>
          <a:noFill/>
          <a:ln>
            <a:solidFill>
              <a:schemeClr val="tx1"/>
            </a:solidFill>
          </a:ln>
        </p:spPr>
        <p:txBody>
          <a:bodyPr wrap="square" rtlCol="0">
            <a:spAutoFit/>
          </a:bodyPr>
          <a:lstStyle/>
          <a:p>
            <a:r>
              <a:rPr lang="en-GB" dirty="0">
                <a:latin typeface="CHICKEN Pie" panose="02000600000000000000" pitchFamily="2" charset="0"/>
              </a:rPr>
              <a:t>Aim – </a:t>
            </a:r>
            <a:r>
              <a:rPr lang="en-GB" sz="1600" dirty="0"/>
              <a:t>pupils will research a range of artists and designers that use architecture as an inspiration. Pupil will also take own photographs of buildings, sculptures, house features, etc, to influence their ideas. The final piece will be an item of clothing –    t-shirt, that must show hand and machine embroidery, heat transfer and applique. Pupil are encouraged to work with other materials and processes.</a:t>
            </a:r>
            <a:endParaRPr lang="en-GB" dirty="0"/>
          </a:p>
        </p:txBody>
      </p:sp>
      <p:sp>
        <p:nvSpPr>
          <p:cNvPr id="19" name="Rectangle 18"/>
          <p:cNvSpPr/>
          <p:nvPr/>
        </p:nvSpPr>
        <p:spPr>
          <a:xfrm>
            <a:off x="1233152" y="1"/>
            <a:ext cx="9646276" cy="646331"/>
          </a:xfrm>
          <a:prstGeom prst="rect">
            <a:avLst/>
          </a:prstGeom>
        </p:spPr>
        <p:txBody>
          <a:bodyPr wrap="square">
            <a:spAutoFit/>
          </a:bodyPr>
          <a:lstStyle/>
          <a:p>
            <a:pPr lvl="0"/>
            <a:r>
              <a:rPr lang="en-GB" sz="3600" b="1" u="sng" dirty="0">
                <a:solidFill>
                  <a:prstClr val="black"/>
                </a:solidFill>
                <a:effectLst>
                  <a:outerShdw blurRad="38100" dist="38100" dir="2700000" algn="tl">
                    <a:srgbClr val="000000">
                      <a:alpha val="43137"/>
                    </a:srgbClr>
                  </a:outerShdw>
                </a:effectLst>
                <a:latin typeface="CHICKEN Pie" panose="02000600000000000000" pitchFamily="2" charset="0"/>
              </a:rPr>
              <a:t>Y11 SOL</a:t>
            </a:r>
            <a:r>
              <a:rPr lang="en-GB" sz="3600" b="1" dirty="0">
                <a:solidFill>
                  <a:prstClr val="black"/>
                </a:solidFill>
                <a:effectLst>
                  <a:outerShdw blurRad="38100" dist="38100" dir="2700000" algn="tl">
                    <a:srgbClr val="000000">
                      <a:alpha val="43137"/>
                    </a:srgbClr>
                  </a:outerShdw>
                </a:effectLst>
                <a:latin typeface="CHICKEN Pie" panose="02000600000000000000" pitchFamily="2" charset="0"/>
              </a:rPr>
              <a:t> – </a:t>
            </a:r>
            <a:r>
              <a:rPr lang="en-GB" sz="2800" i="1" u="sng" dirty="0">
                <a:solidFill>
                  <a:srgbClr val="FF0000"/>
                </a:solidFill>
                <a:latin typeface="CHICKEN Pie" panose="02000600000000000000" pitchFamily="2" charset="0"/>
              </a:rPr>
              <a:t>architecture t-shirt       </a:t>
            </a:r>
            <a:endParaRPr lang="en-GB" sz="3600" i="1" u="sng" dirty="0">
              <a:solidFill>
                <a:srgbClr val="FF0000"/>
              </a:solidFill>
              <a:latin typeface="CHICKEN Pie" panose="02000600000000000000" pitchFamily="2" charset="0"/>
            </a:endParaRPr>
          </a:p>
        </p:txBody>
      </p:sp>
      <p:pic>
        <p:nvPicPr>
          <p:cNvPr id="2" name="Picture 1"/>
          <p:cNvPicPr>
            <a:picLocks noChangeAspect="1"/>
          </p:cNvPicPr>
          <p:nvPr/>
        </p:nvPicPr>
        <p:blipFill>
          <a:blip r:embed="rId3"/>
          <a:stretch>
            <a:fillRect/>
          </a:stretch>
        </p:blipFill>
        <p:spPr>
          <a:xfrm>
            <a:off x="8646688" y="178287"/>
            <a:ext cx="2181225" cy="304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065764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Orange Paint Splatter transparent PNG - Stick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563871" y="1358975"/>
            <a:ext cx="4390997" cy="48233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91107" y="5928866"/>
            <a:ext cx="6767848" cy="800219"/>
          </a:xfrm>
          <a:prstGeom prst="rect">
            <a:avLst/>
          </a:prstGeom>
          <a:noFill/>
          <a:ln>
            <a:solidFill>
              <a:schemeClr val="tx1"/>
            </a:solidFill>
          </a:ln>
        </p:spPr>
        <p:txBody>
          <a:bodyPr wrap="square" rtlCol="0">
            <a:spAutoFit/>
          </a:bodyPr>
          <a:lstStyle/>
          <a:p>
            <a:r>
              <a:rPr lang="en-GB" dirty="0">
                <a:latin typeface="CHICKEN Pie" panose="02000600000000000000" pitchFamily="2" charset="0"/>
              </a:rPr>
              <a:t>Keywords</a:t>
            </a:r>
            <a:r>
              <a:rPr lang="en-GB" sz="1600" dirty="0"/>
              <a:t> – </a:t>
            </a:r>
            <a:r>
              <a:rPr lang="en-GB" sz="1400" dirty="0"/>
              <a:t>traditional, embroidery, applique, design, fabric, mixed media, collage, symmetrical, architecture, texture, contrast, decorative, rendering, tonal, experiment, abstract, dyes, layers, perspective, repeat pattern, printing.</a:t>
            </a:r>
            <a:endParaRPr lang="en-GB" sz="1400" dirty="0">
              <a:latin typeface="CHICKEN Pie" panose="02000600000000000000" pitchFamily="2" charset="0"/>
            </a:endParaRPr>
          </a:p>
        </p:txBody>
      </p:sp>
      <p:sp>
        <p:nvSpPr>
          <p:cNvPr id="9" name="TextBox 8"/>
          <p:cNvSpPr txBox="1"/>
          <p:nvPr/>
        </p:nvSpPr>
        <p:spPr>
          <a:xfrm>
            <a:off x="1291108" y="637550"/>
            <a:ext cx="6767849" cy="1107996"/>
          </a:xfrm>
          <a:prstGeom prst="rect">
            <a:avLst/>
          </a:prstGeom>
          <a:noFill/>
          <a:ln>
            <a:solidFill>
              <a:schemeClr val="tx1"/>
            </a:solidFill>
          </a:ln>
        </p:spPr>
        <p:txBody>
          <a:bodyPr wrap="square" rtlCol="0">
            <a:spAutoFit/>
          </a:bodyPr>
          <a:lstStyle/>
          <a:p>
            <a:r>
              <a:rPr lang="en-GB" dirty="0">
                <a:latin typeface="CHICKEN Pie" panose="02000600000000000000" pitchFamily="2" charset="0"/>
              </a:rPr>
              <a:t>Assessment</a:t>
            </a:r>
            <a:r>
              <a:rPr lang="en-GB" sz="1600" dirty="0"/>
              <a:t> – pupils receive 1-2-1 every lesson. Research sheets are marked out of 24, plus a working grade. Individual written feedback is provided on the back of each sheet (WIN). Work is remarked when changes/developments have been made.</a:t>
            </a:r>
          </a:p>
        </p:txBody>
      </p:sp>
      <p:sp>
        <p:nvSpPr>
          <p:cNvPr id="14" name="TextBox 13"/>
          <p:cNvSpPr txBox="1"/>
          <p:nvPr/>
        </p:nvSpPr>
        <p:spPr>
          <a:xfrm>
            <a:off x="1298172" y="1786744"/>
            <a:ext cx="6767849" cy="1354217"/>
          </a:xfrm>
          <a:prstGeom prst="rect">
            <a:avLst/>
          </a:prstGeom>
          <a:noFill/>
          <a:ln>
            <a:solidFill>
              <a:schemeClr val="tx1"/>
            </a:solidFill>
          </a:ln>
        </p:spPr>
        <p:txBody>
          <a:bodyPr wrap="square" rtlCol="0">
            <a:spAutoFit/>
          </a:bodyPr>
          <a:lstStyle/>
          <a:p>
            <a:r>
              <a:rPr lang="en-GB" dirty="0">
                <a:latin typeface="CHICKEN Pie" panose="02000600000000000000" pitchFamily="2" charset="0"/>
              </a:rPr>
              <a:t>Homework</a:t>
            </a:r>
            <a:r>
              <a:rPr lang="en-GB" sz="1600" dirty="0"/>
              <a:t> – all research sheets are expected to be completed at home or during afterschool club if deadlines are missed. Pupil should complete 2 hours of homework per week. Pupils are encouraged to explore new artists, techniques, drawings to extend their understanding and produce a diverse portfolio. </a:t>
            </a:r>
            <a:endParaRPr lang="en-GB" dirty="0"/>
          </a:p>
        </p:txBody>
      </p:sp>
      <p:sp>
        <p:nvSpPr>
          <p:cNvPr id="15" name="TextBox 14"/>
          <p:cNvSpPr txBox="1"/>
          <p:nvPr/>
        </p:nvSpPr>
        <p:spPr>
          <a:xfrm>
            <a:off x="1298171" y="3192073"/>
            <a:ext cx="6760785" cy="2689967"/>
          </a:xfrm>
          <a:prstGeom prst="rect">
            <a:avLst/>
          </a:prstGeom>
          <a:noFill/>
          <a:ln>
            <a:solidFill>
              <a:schemeClr val="tx1"/>
            </a:solidFill>
          </a:ln>
        </p:spPr>
        <p:txBody>
          <a:bodyPr wrap="square" rtlCol="0">
            <a:spAutoFit/>
          </a:bodyPr>
          <a:lstStyle/>
          <a:p>
            <a:r>
              <a:rPr lang="en-GB" u="sng" dirty="0">
                <a:latin typeface="CHICKEN Pie" panose="02000600000000000000" pitchFamily="2" charset="0"/>
              </a:rPr>
              <a:t>SMSC/British Values</a:t>
            </a:r>
          </a:p>
          <a:p>
            <a:r>
              <a:rPr lang="en-GB" sz="1600" dirty="0">
                <a:latin typeface="CHICKEN Pie" panose="02000600000000000000" pitchFamily="2" charset="0"/>
              </a:rPr>
              <a:t>Spiritual</a:t>
            </a:r>
            <a:r>
              <a:rPr lang="en-GB" dirty="0"/>
              <a:t> – </a:t>
            </a:r>
            <a:r>
              <a:rPr lang="en-GB" sz="1600" dirty="0"/>
              <a:t>explore different styles of architecture - historic, religious, iconic.  </a:t>
            </a:r>
          </a:p>
          <a:p>
            <a:r>
              <a:rPr lang="en-GB" sz="1600" dirty="0">
                <a:latin typeface="CHICKEN Pie" panose="02000600000000000000" pitchFamily="2" charset="0"/>
              </a:rPr>
              <a:t>Moral </a:t>
            </a:r>
            <a:r>
              <a:rPr lang="en-GB" dirty="0"/>
              <a:t>– </a:t>
            </a:r>
            <a:r>
              <a:rPr lang="en-GB" sz="1580" dirty="0"/>
              <a:t>look, discuss &amp; evaluate your findings from </a:t>
            </a:r>
            <a:r>
              <a:rPr lang="en-GB" sz="1580" dirty="0" err="1"/>
              <a:t>Cragside</a:t>
            </a:r>
            <a:r>
              <a:rPr lang="en-GB" sz="1580" dirty="0"/>
              <a:t> House. What is the meaning of the various sculptures, tiles, collections, architectural influences? </a:t>
            </a:r>
          </a:p>
          <a:p>
            <a:r>
              <a:rPr lang="en-GB" sz="1600" dirty="0">
                <a:latin typeface="CHICKEN Pie" panose="02000600000000000000" pitchFamily="2" charset="0"/>
              </a:rPr>
              <a:t>Social</a:t>
            </a:r>
            <a:r>
              <a:rPr lang="en-GB" dirty="0"/>
              <a:t> – </a:t>
            </a:r>
            <a:r>
              <a:rPr lang="en-GB" sz="1600" dirty="0"/>
              <a:t>research different periods of ‘architecture’. Explore your local area to document traditional &amp; modern styles of architecture. How do they differ?</a:t>
            </a:r>
          </a:p>
          <a:p>
            <a:r>
              <a:rPr lang="en-GB" sz="1600" dirty="0">
                <a:latin typeface="CHICKEN Pie" panose="02000600000000000000" pitchFamily="2" charset="0"/>
              </a:rPr>
              <a:t>Cultural</a:t>
            </a:r>
            <a:r>
              <a:rPr lang="en-GB" dirty="0"/>
              <a:t> – </a:t>
            </a:r>
            <a:r>
              <a:rPr lang="en-GB" sz="1600" dirty="0"/>
              <a:t>make links with contextual themes that encompass cultures, civilization, beliefs &amp; religions from around the world. </a:t>
            </a:r>
          </a:p>
          <a:p>
            <a:r>
              <a:rPr lang="en-GB" sz="1400" dirty="0">
                <a:latin typeface="CHICKEN Pie" panose="02000600000000000000" pitchFamily="2" charset="0"/>
              </a:rPr>
              <a:t>British values – </a:t>
            </a:r>
            <a:r>
              <a:rPr lang="en-GB" sz="1550" dirty="0"/>
              <a:t>respect views of others, follow rules, make own choices, talk about different cultures &amp; faiths from around the world, help &amp; advise other.</a:t>
            </a:r>
          </a:p>
        </p:txBody>
      </p:sp>
      <p:sp>
        <p:nvSpPr>
          <p:cNvPr id="16" name="TextBox 15"/>
          <p:cNvSpPr txBox="1"/>
          <p:nvPr/>
        </p:nvSpPr>
        <p:spPr>
          <a:xfrm>
            <a:off x="8131040" y="4179570"/>
            <a:ext cx="2744313" cy="2092881"/>
          </a:xfrm>
          <a:prstGeom prst="rect">
            <a:avLst/>
          </a:prstGeom>
          <a:noFill/>
          <a:ln>
            <a:solidFill>
              <a:schemeClr val="tx1"/>
            </a:solidFill>
          </a:ln>
        </p:spPr>
        <p:txBody>
          <a:bodyPr wrap="square" rtlCol="0">
            <a:spAutoFit/>
          </a:bodyPr>
          <a:lstStyle/>
          <a:p>
            <a:r>
              <a:rPr lang="en-GB" dirty="0">
                <a:latin typeface="CHICKEN Pie" panose="02000600000000000000" pitchFamily="2" charset="0"/>
              </a:rPr>
              <a:t>SEN/EAL </a:t>
            </a:r>
          </a:p>
          <a:p>
            <a:pPr marL="285750" indent="-285750">
              <a:buFont typeface="Arial" panose="020B0604020202020204" pitchFamily="34" charset="0"/>
              <a:buChar char="•"/>
            </a:pPr>
            <a:r>
              <a:rPr lang="en-GB" sz="1600" dirty="0"/>
              <a:t>Sentence starters.</a:t>
            </a:r>
          </a:p>
          <a:p>
            <a:pPr marL="285750" indent="-285750">
              <a:buFont typeface="Arial" panose="020B0604020202020204" pitchFamily="34" charset="0"/>
              <a:buChar char="•"/>
            </a:pPr>
            <a:r>
              <a:rPr lang="en-GB" sz="1600" dirty="0"/>
              <a:t>Keyword descriptors.</a:t>
            </a:r>
          </a:p>
          <a:p>
            <a:pPr marL="285750" indent="-285750">
              <a:buFont typeface="Arial" panose="020B0604020202020204" pitchFamily="34" charset="0"/>
              <a:buChar char="•"/>
            </a:pPr>
            <a:r>
              <a:rPr lang="en-GB" sz="1600" dirty="0"/>
              <a:t>1-2-1</a:t>
            </a:r>
          </a:p>
          <a:p>
            <a:pPr marL="285750" indent="-285750">
              <a:buFont typeface="Arial" panose="020B0604020202020204" pitchFamily="34" charset="0"/>
              <a:buChar char="•"/>
            </a:pPr>
            <a:r>
              <a:rPr lang="en-GB" sz="1600" dirty="0"/>
              <a:t>Visual examples</a:t>
            </a:r>
          </a:p>
          <a:p>
            <a:pPr marL="285750" indent="-285750">
              <a:buFont typeface="Arial" panose="020B0604020202020204" pitchFamily="34" charset="0"/>
              <a:buChar char="•"/>
            </a:pPr>
            <a:r>
              <a:rPr lang="en-GB" sz="1600" dirty="0"/>
              <a:t>PP research sheets – quicker, alter layout, develop written comments.  </a:t>
            </a:r>
          </a:p>
        </p:txBody>
      </p:sp>
      <p:sp>
        <p:nvSpPr>
          <p:cNvPr id="19" name="Rectangle 18"/>
          <p:cNvSpPr/>
          <p:nvPr/>
        </p:nvSpPr>
        <p:spPr>
          <a:xfrm>
            <a:off x="1233152" y="1"/>
            <a:ext cx="9646276" cy="646331"/>
          </a:xfrm>
          <a:prstGeom prst="rect">
            <a:avLst/>
          </a:prstGeom>
        </p:spPr>
        <p:txBody>
          <a:bodyPr wrap="square">
            <a:spAutoFit/>
          </a:bodyPr>
          <a:lstStyle/>
          <a:p>
            <a:pPr lvl="0"/>
            <a:r>
              <a:rPr lang="en-GB" sz="3600" b="1" u="sng" dirty="0">
                <a:solidFill>
                  <a:prstClr val="black"/>
                </a:solidFill>
                <a:effectLst>
                  <a:outerShdw blurRad="38100" dist="38100" dir="2700000" algn="tl">
                    <a:srgbClr val="000000">
                      <a:alpha val="43137"/>
                    </a:srgbClr>
                  </a:outerShdw>
                </a:effectLst>
                <a:latin typeface="CHICKEN Pie" panose="02000600000000000000" pitchFamily="2" charset="0"/>
              </a:rPr>
              <a:t>Y11 SOL</a:t>
            </a:r>
            <a:r>
              <a:rPr lang="en-GB" sz="3600" b="1" dirty="0">
                <a:solidFill>
                  <a:prstClr val="black"/>
                </a:solidFill>
                <a:effectLst>
                  <a:outerShdw blurRad="38100" dist="38100" dir="2700000" algn="tl">
                    <a:srgbClr val="000000">
                      <a:alpha val="43137"/>
                    </a:srgbClr>
                  </a:outerShdw>
                </a:effectLst>
                <a:latin typeface="CHICKEN Pie" panose="02000600000000000000" pitchFamily="2" charset="0"/>
              </a:rPr>
              <a:t> – </a:t>
            </a:r>
            <a:r>
              <a:rPr lang="en-GB" sz="2800" i="1" u="sng" dirty="0">
                <a:solidFill>
                  <a:srgbClr val="FF0000"/>
                </a:solidFill>
                <a:latin typeface="CHICKEN Pie" panose="02000600000000000000" pitchFamily="2" charset="0"/>
              </a:rPr>
              <a:t>architecture t-shirt      </a:t>
            </a:r>
            <a:endParaRPr lang="en-GB" sz="3600" i="1" u="sng" dirty="0">
              <a:solidFill>
                <a:srgbClr val="FF0000"/>
              </a:solidFill>
              <a:latin typeface="CHICKEN Pie" panose="02000600000000000000" pitchFamily="2" charset="0"/>
            </a:endParaRPr>
          </a:p>
        </p:txBody>
      </p:sp>
      <p:sp>
        <p:nvSpPr>
          <p:cNvPr id="12" name="TextBox 11"/>
          <p:cNvSpPr txBox="1"/>
          <p:nvPr/>
        </p:nvSpPr>
        <p:spPr>
          <a:xfrm>
            <a:off x="8131040" y="258955"/>
            <a:ext cx="2744313" cy="3816429"/>
          </a:xfrm>
          <a:prstGeom prst="rect">
            <a:avLst/>
          </a:prstGeom>
          <a:noFill/>
          <a:ln>
            <a:solidFill>
              <a:schemeClr val="tx1"/>
            </a:solidFill>
          </a:ln>
        </p:spPr>
        <p:txBody>
          <a:bodyPr wrap="square" rtlCol="0">
            <a:spAutoFit/>
          </a:bodyPr>
          <a:lstStyle/>
          <a:p>
            <a:r>
              <a:rPr lang="en-GB" dirty="0">
                <a:latin typeface="CHICKEN Pie" panose="02000600000000000000" pitchFamily="2" charset="0"/>
              </a:rPr>
              <a:t>Curriculum links</a:t>
            </a:r>
          </a:p>
          <a:p>
            <a:r>
              <a:rPr lang="en-GB" sz="1400" i="1" dirty="0">
                <a:latin typeface="CHICKEN Pie" panose="02000600000000000000" pitchFamily="2" charset="0"/>
              </a:rPr>
              <a:t>Literacy</a:t>
            </a:r>
            <a:r>
              <a:rPr lang="en-GB" sz="1600" dirty="0"/>
              <a:t> – keywords displayed on the wall. Make notes from PP, YouTube clips. Write personal comments on the outcome of experiments. Research various artists.</a:t>
            </a:r>
          </a:p>
          <a:p>
            <a:r>
              <a:rPr lang="en-GB" sz="1400" i="1" dirty="0">
                <a:latin typeface="CHICKEN Pie" panose="02000600000000000000" pitchFamily="2" charset="0"/>
              </a:rPr>
              <a:t>Numeracy</a:t>
            </a:r>
            <a:r>
              <a:rPr lang="en-GB" sz="1600" dirty="0">
                <a:latin typeface="CHICKEN Pie" panose="02000600000000000000" pitchFamily="2" charset="0"/>
              </a:rPr>
              <a:t> – </a:t>
            </a:r>
            <a:r>
              <a:rPr lang="en-GB" sz="1600" dirty="0"/>
              <a:t>measuring of fabrics. Scale up drawn ideas to make final wall hanging. Symmetrical designs –stained glass windows. Repeat patterns. Ratios when making colours. Threading the sewing machine &amp; tension.</a:t>
            </a:r>
          </a:p>
        </p:txBody>
      </p:sp>
    </p:spTree>
    <p:extLst>
      <p:ext uri="{BB962C8B-B14F-4D97-AF65-F5344CB8AC3E}">
        <p14:creationId xmlns:p14="http://schemas.microsoft.com/office/powerpoint/2010/main" val="667468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728</Words>
  <Application>Microsoft Office PowerPoint</Application>
  <PresentationFormat>Widescreen</PresentationFormat>
  <Paragraphs>28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CHICKEN Pie</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Shona Richardson</dc:creator>
  <cp:lastModifiedBy>Shona Richardson</cp:lastModifiedBy>
  <cp:revision>1</cp:revision>
  <dcterms:created xsi:type="dcterms:W3CDTF">2022-09-23T10:56:31Z</dcterms:created>
  <dcterms:modified xsi:type="dcterms:W3CDTF">2022-09-23T10:57:07Z</dcterms:modified>
</cp:coreProperties>
</file>