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4"/>
  </p:notesMasterIdLst>
  <p:sldIdLst>
    <p:sldId id="269" r:id="rId2"/>
    <p:sldId id="315" r:id="rId3"/>
    <p:sldId id="272" r:id="rId4"/>
    <p:sldId id="273" r:id="rId5"/>
    <p:sldId id="274" r:id="rId6"/>
    <p:sldId id="317" r:id="rId7"/>
    <p:sldId id="275" r:id="rId8"/>
    <p:sldId id="314" r:id="rId9"/>
    <p:sldId id="277" r:id="rId10"/>
    <p:sldId id="278" r:id="rId11"/>
    <p:sldId id="280" r:id="rId12"/>
    <p:sldId id="279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80" autoAdjust="0"/>
    <p:restoredTop sz="94660"/>
  </p:normalViewPr>
  <p:slideViewPr>
    <p:cSldViewPr snapToGrid="0">
      <p:cViewPr varScale="1">
        <p:scale>
          <a:sx n="162" d="100"/>
          <a:sy n="162" d="100"/>
        </p:scale>
        <p:origin x="100" y="4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6CA37E9-63D5-48B3-9073-295669542EEA}" type="datetimeFigureOut">
              <a:rPr lang="en-GB" smtClean="0"/>
              <a:t>16/09/2022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DF41B6D-2E3B-447F-8293-BB31A6FCD83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690087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21506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Calibri" charset="0"/>
              <a:ea typeface="MS PGothic" charset="0"/>
            </a:endParaRPr>
          </a:p>
        </p:txBody>
      </p:sp>
      <p:sp>
        <p:nvSpPr>
          <p:cNvPr id="21507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fld id="{C2247850-4D37-884E-A7BE-F3EA4FB5B0B3}" type="slidenum">
              <a:rPr lang="en-US" sz="1200"/>
              <a:pPr/>
              <a:t>8</a:t>
            </a:fld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26797543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E61F6F-0A76-4968-81EE-985DAA34DB1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B157A18-B00F-41A8-B0CF-BECFEC07B89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E0BD6F4-1677-43B6-9602-CB0D4F242B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1077EF-6339-4F0F-BBDF-B13609E672DA}" type="datetimeFigureOut">
              <a:rPr lang="en-GB" smtClean="0"/>
              <a:t>16/09/2022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67CD85E-BD52-4DBF-BFD6-5B744914C9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760053F-3101-439B-B9C7-6444270432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821972-82E1-482A-865F-89B6548FC05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31700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64FBA7-BB71-4548-AC44-244154B2CF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5F8F87E-98EB-4092-968A-FC65F434926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095BB31-60CD-4792-BED8-20DF1A2917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1077EF-6339-4F0F-BBDF-B13609E672DA}" type="datetimeFigureOut">
              <a:rPr lang="en-GB" smtClean="0"/>
              <a:t>16/09/2022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3098925-1522-4F57-9BD3-ACACDDD4EA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EFCADE5-2013-4267-B25D-54FC883A58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821972-82E1-482A-865F-89B6548FC05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300304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5FFD74B-8587-4F03-BDD1-9C272DD1993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4297C54-7A13-47DC-954A-9C4B710C04F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8359043-6A6A-4C30-9ADC-6C3CB0EF85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1077EF-6339-4F0F-BBDF-B13609E672DA}" type="datetimeFigureOut">
              <a:rPr lang="en-GB" smtClean="0"/>
              <a:t>16/09/2022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BE75F73-93A5-4DCC-8E78-A8D88501CD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A0893C0-DD34-4B4F-88DF-8436445CFB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821972-82E1-482A-865F-89B6548FC05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661757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KEy terms match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5" descr="WORD DOC IMAGES.jp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777" t="36667" r="3056" b="33750"/>
          <a:stretch/>
        </p:blipFill>
        <p:spPr>
          <a:xfrm>
            <a:off x="222960" y="5750977"/>
            <a:ext cx="1241777" cy="958328"/>
          </a:xfrm>
          <a:prstGeom prst="rect">
            <a:avLst/>
          </a:prstGeom>
        </p:spPr>
      </p:pic>
      <p:sp>
        <p:nvSpPr>
          <p:cNvPr id="27" name="Rectangle 26"/>
          <p:cNvSpPr>
            <a:spLocks noChangeArrowheads="1"/>
          </p:cNvSpPr>
          <p:nvPr userDrawn="1"/>
        </p:nvSpPr>
        <p:spPr bwMode="auto">
          <a:xfrm>
            <a:off x="3070583" y="233359"/>
            <a:ext cx="8807452" cy="590563"/>
          </a:xfrm>
          <a:prstGeom prst="rect">
            <a:avLst/>
          </a:prstGeom>
          <a:gradFill rotWithShape="1">
            <a:gsLst>
              <a:gs pos="0">
                <a:schemeClr val="accent3">
                  <a:lumMod val="60000"/>
                  <a:lumOff val="40000"/>
                </a:schemeClr>
              </a:gs>
              <a:gs pos="35001">
                <a:schemeClr val="accent3">
                  <a:lumMod val="20000"/>
                  <a:lumOff val="80000"/>
                </a:schemeClr>
              </a:gs>
              <a:gs pos="100000">
                <a:schemeClr val="accent3">
                  <a:lumMod val="40000"/>
                  <a:lumOff val="60000"/>
                </a:schemeClr>
              </a:gs>
            </a:gsLst>
            <a:lin ang="16200000" scaled="1"/>
          </a:gradFill>
          <a:ln w="38100">
            <a:solidFill>
              <a:srgbClr val="002060"/>
            </a:solidFill>
            <a:miter lim="800000"/>
            <a:headEnd/>
            <a:tailEnd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</p:spPr>
        <p:txBody>
          <a:bodyPr anchor="ctr"/>
          <a:lstStyle/>
          <a:p>
            <a:pPr algn="ctr" eaLnBrk="1" hangingPunct="1">
              <a:defRPr/>
            </a:pPr>
            <a:r>
              <a:rPr lang="en-GB" sz="2000" dirty="0">
                <a:solidFill>
                  <a:schemeClr val="dk1"/>
                </a:solidFill>
                <a:latin typeface="Calibri"/>
                <a:ea typeface="+mn-ea"/>
                <a:cs typeface="Calibri"/>
              </a:rPr>
              <a:t>Match the key word with its correct meaning</a:t>
            </a:r>
          </a:p>
        </p:txBody>
      </p:sp>
      <p:pic>
        <p:nvPicPr>
          <p:cNvPr id="28" name="Picture 2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691" y="233360"/>
            <a:ext cx="2599265" cy="590563"/>
          </a:xfrm>
          <a:prstGeom prst="rect">
            <a:avLst/>
          </a:prstGeom>
          <a:ln w="19050" cmpd="sng">
            <a:solidFill>
              <a:srgbClr val="0C1B24"/>
            </a:solidFill>
          </a:ln>
        </p:spPr>
      </p:pic>
    </p:spTree>
    <p:extLst>
      <p:ext uri="{BB962C8B-B14F-4D97-AF65-F5344CB8AC3E}">
        <p14:creationId xmlns:p14="http://schemas.microsoft.com/office/powerpoint/2010/main" val="32104087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950610-3672-44C2-B34C-9600445734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B883BD-6CCE-414D-BCAD-DDCE36BE0D7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D0E1A58-9637-48B7-95DE-D9B0233E8B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1077EF-6339-4F0F-BBDF-B13609E672DA}" type="datetimeFigureOut">
              <a:rPr lang="en-GB" smtClean="0"/>
              <a:t>16/09/2022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A388F33-948A-4AEB-84A6-BC96FCC57E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DE23450-39D0-46AE-AFEC-9C3A62CC2C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821972-82E1-482A-865F-89B6548FC05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514869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23C82E-179B-4BA7-8C23-8C1C2E1019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A144AA4-2227-4078-8C23-EDDD3F71291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F03AA11-9A5E-4DC4-98A1-18ABB415CA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1077EF-6339-4F0F-BBDF-B13609E672DA}" type="datetimeFigureOut">
              <a:rPr lang="en-GB" smtClean="0"/>
              <a:t>16/09/2022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324E233-D4C3-4B99-9A9F-A2653EEC14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50A1643-1E42-4508-9B8E-A83EE67E68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821972-82E1-482A-865F-89B6548FC05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73209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17C99A-7274-4C9A-B2A5-1C1037AE65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AA7ACD-E5E8-48A7-A8AB-D76FFBFF487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AA0328F-67D8-4E0D-A8C5-067B4B6AB07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87F01BF-C910-4586-8EF2-0E89A4FD9B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1077EF-6339-4F0F-BBDF-B13609E672DA}" type="datetimeFigureOut">
              <a:rPr lang="en-GB" smtClean="0"/>
              <a:t>16/09/2022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A4DEAD6-A0FC-407F-AEBD-0DF5E6B568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FBE76E8-3312-4CC8-AC1F-5696CF9F5F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821972-82E1-482A-865F-89B6548FC05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026165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80661A-5E85-4A47-BB2D-52D5E9C643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30D8675-1E2F-4644-914E-5A215862E81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3A562E8-802A-4F25-999C-083E8364875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B5D903C-6DF2-47DA-8DA4-7EB22231EB1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5BE6385-E0E4-4B1C-8920-60B33104131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DC1B7EE-0BFC-4DBC-BB8E-A1848184F7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1077EF-6339-4F0F-BBDF-B13609E672DA}" type="datetimeFigureOut">
              <a:rPr lang="en-GB" smtClean="0"/>
              <a:t>16/09/2022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0460615-32EB-46D6-968E-30DF9CF14F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B449F3C-7798-4129-A1DE-FD285FD967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821972-82E1-482A-865F-89B6548FC05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029158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1EBDDE-4473-413E-83E4-347E52E08D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60C4074-5D70-474D-8DB7-3C35CA256D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1077EF-6339-4F0F-BBDF-B13609E672DA}" type="datetimeFigureOut">
              <a:rPr lang="en-GB" smtClean="0"/>
              <a:t>16/09/2022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BBD094F-9999-4102-A952-9C15A0018D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3EC0E2F-BAFA-4A83-B82C-AD5C41E23B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821972-82E1-482A-865F-89B6548FC05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06762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7A8A7A3-539A-4A36-AACB-71BEC5BEC2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1077EF-6339-4F0F-BBDF-B13609E672DA}" type="datetimeFigureOut">
              <a:rPr lang="en-GB" smtClean="0"/>
              <a:t>16/09/2022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BFD1E9F-CDAE-4DE1-B411-B8A8C5A32D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D92DC59-32FA-47C2-94E6-62E1F2819B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821972-82E1-482A-865F-89B6548FC05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829306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273754-915E-4636-890D-C83F071FEA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F69B44-E312-455C-AE78-003952F6BD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05276B9-C069-4C42-9ED7-89E6D7BC6A8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7FABD1E-7F8D-4B81-8115-33F57F0219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1077EF-6339-4F0F-BBDF-B13609E672DA}" type="datetimeFigureOut">
              <a:rPr lang="en-GB" smtClean="0"/>
              <a:t>16/09/2022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38B1F4B-7056-4A82-85B0-F0D4A54AF4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B1B3FE9-7088-4402-A9F6-8C18609365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821972-82E1-482A-865F-89B6548FC05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030352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799748-F97F-4B22-848C-64F051119C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E7E907D-81BE-40C6-A897-33F703B80A8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31DA695-1CFD-4660-A10B-8BD0662606A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506C3E1-A5BE-43A3-BDA9-1A49A2689E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1077EF-6339-4F0F-BBDF-B13609E672DA}" type="datetimeFigureOut">
              <a:rPr lang="en-GB" smtClean="0"/>
              <a:t>16/09/2022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F079B98-1AEF-4F90-883E-D794CEBAC0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F8FAB5C-F413-4B49-B60D-58B5E03835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821972-82E1-482A-865F-89B6548FC05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596773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3937B43-7667-479A-A96C-2D05C131DD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D4C1A67-6DF4-42B1-8861-939832EBEA2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C308131-1390-4DA0-B7FD-EB3A290F694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1077EF-6339-4F0F-BBDF-B13609E672DA}" type="datetimeFigureOut">
              <a:rPr lang="en-GB" smtClean="0"/>
              <a:t>16/09/2022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8EDFF77-22E8-4D03-B853-D562A503D0C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5B0D87-85CE-4B33-B4AA-8E971669C75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821972-82E1-482A-865F-89B6548FC05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312858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833BA9-B668-4692-97E6-81A9F6471CD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44679" y="2592023"/>
            <a:ext cx="9144000" cy="2387600"/>
          </a:xfrm>
        </p:spPr>
        <p:txBody>
          <a:bodyPr>
            <a:normAutofit/>
          </a:bodyPr>
          <a:lstStyle/>
          <a:p>
            <a:pPr algn="l"/>
            <a:br>
              <a:rPr lang="en-GB" dirty="0"/>
            </a:br>
            <a:r>
              <a:rPr lang="en-GB" dirty="0"/>
              <a:t>		</a:t>
            </a:r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5F9A0B37-D80F-4B14-9248-591E9BE62A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204200" y="6356350"/>
            <a:ext cx="3787584" cy="365125"/>
          </a:xfrm>
        </p:spPr>
        <p:txBody>
          <a:bodyPr/>
          <a:lstStyle/>
          <a:p>
            <a:r>
              <a:rPr lang="en-GB" sz="1800" dirty="0" err="1">
                <a:solidFill>
                  <a:srgbClr val="FF0000"/>
                </a:solidFill>
              </a:rPr>
              <a:t>Hebburn</a:t>
            </a:r>
            <a:r>
              <a:rPr lang="en-GB" sz="1800" dirty="0">
                <a:solidFill>
                  <a:srgbClr val="FF0000"/>
                </a:solidFill>
              </a:rPr>
              <a:t> Comprehensive School</a:t>
            </a:r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30A90631-187D-43D5-BF97-BB6E0C9705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B82755-E0FF-4A87-95E2-91DBDB786C5D}" type="slidenum">
              <a:rPr lang="en-GB" smtClean="0"/>
              <a:t>1</a:t>
            </a:fld>
            <a:endParaRPr lang="en-GB"/>
          </a:p>
        </p:txBody>
      </p:sp>
      <p:sp>
        <p:nvSpPr>
          <p:cNvPr id="4" name="Shape 8681">
            <a:extLst>
              <a:ext uri="{FF2B5EF4-FFF2-40B4-BE49-F238E27FC236}">
                <a16:creationId xmlns:a16="http://schemas.microsoft.com/office/drawing/2014/main" id="{4693097F-0E32-4F6C-960B-F940B952A8D4}"/>
              </a:ext>
            </a:extLst>
          </p:cNvPr>
          <p:cNvSpPr/>
          <p:nvPr/>
        </p:nvSpPr>
        <p:spPr>
          <a:xfrm>
            <a:off x="478776" y="183515"/>
            <a:ext cx="215900" cy="6407785"/>
          </a:xfrm>
          <a:custGeom>
            <a:avLst/>
            <a:gdLst/>
            <a:ahLst/>
            <a:cxnLst/>
            <a:rect l="0" t="0" r="0" b="0"/>
            <a:pathLst>
              <a:path w="216408" h="6408421">
                <a:moveTo>
                  <a:pt x="0" y="0"/>
                </a:moveTo>
                <a:lnTo>
                  <a:pt x="216408" y="0"/>
                </a:lnTo>
                <a:lnTo>
                  <a:pt x="216408" y="6408421"/>
                </a:lnTo>
                <a:lnTo>
                  <a:pt x="0" y="6408421"/>
                </a:lnTo>
                <a:lnTo>
                  <a:pt x="0" y="0"/>
                </a:lnTo>
              </a:path>
            </a:pathLst>
          </a:custGeom>
          <a:ln w="0" cap="flat">
            <a:miter lim="127000"/>
          </a:ln>
        </p:spPr>
        <p:style>
          <a:lnRef idx="0">
            <a:srgbClr val="000000">
              <a:alpha val="0"/>
            </a:srgbClr>
          </a:lnRef>
          <a:fillRef idx="1">
            <a:srgbClr val="000000"/>
          </a:fillRef>
          <a:effectRef idx="0">
            <a:scrgbClr r="0" g="0" b="0"/>
          </a:effectRef>
          <a:fontRef idx="none"/>
        </p:style>
        <p:txBody>
          <a:bodyPr/>
          <a:lstStyle/>
          <a:p>
            <a:endParaRPr lang="en-GB"/>
          </a:p>
        </p:txBody>
      </p:sp>
      <p:sp>
        <p:nvSpPr>
          <p:cNvPr id="5" name="Shape 8682">
            <a:extLst>
              <a:ext uri="{FF2B5EF4-FFF2-40B4-BE49-F238E27FC236}">
                <a16:creationId xmlns:a16="http://schemas.microsoft.com/office/drawing/2014/main" id="{A8D01858-D4A9-482C-9BEE-588DC6AE717C}"/>
              </a:ext>
            </a:extLst>
          </p:cNvPr>
          <p:cNvSpPr/>
          <p:nvPr/>
        </p:nvSpPr>
        <p:spPr>
          <a:xfrm>
            <a:off x="630541" y="398145"/>
            <a:ext cx="215900" cy="6407785"/>
          </a:xfrm>
          <a:custGeom>
            <a:avLst/>
            <a:gdLst/>
            <a:ahLst/>
            <a:cxnLst/>
            <a:rect l="0" t="0" r="0" b="0"/>
            <a:pathLst>
              <a:path w="216408" h="6408420">
                <a:moveTo>
                  <a:pt x="0" y="0"/>
                </a:moveTo>
                <a:lnTo>
                  <a:pt x="216408" y="0"/>
                </a:lnTo>
                <a:lnTo>
                  <a:pt x="216408" y="6408420"/>
                </a:lnTo>
                <a:lnTo>
                  <a:pt x="0" y="6408420"/>
                </a:lnTo>
                <a:lnTo>
                  <a:pt x="0" y="0"/>
                </a:lnTo>
              </a:path>
            </a:pathLst>
          </a:custGeom>
          <a:ln w="0" cap="flat">
            <a:round/>
          </a:ln>
        </p:spPr>
        <p:style>
          <a:lnRef idx="0">
            <a:srgbClr val="000000">
              <a:alpha val="0"/>
            </a:srgbClr>
          </a:lnRef>
          <a:fillRef idx="1">
            <a:srgbClr val="CC0000"/>
          </a:fillRef>
          <a:effectRef idx="0">
            <a:scrgbClr r="0" g="0" b="0"/>
          </a:effectRef>
          <a:fontRef idx="none"/>
        </p:style>
        <p:txBody>
          <a:bodyPr/>
          <a:lstStyle/>
          <a:p>
            <a:endParaRPr lang="en-GB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BD86CCE3-3074-41A5-AD85-23B0230F383D}"/>
              </a:ext>
            </a:extLst>
          </p:cNvPr>
          <p:cNvGrpSpPr/>
          <p:nvPr/>
        </p:nvGrpSpPr>
        <p:grpSpPr>
          <a:xfrm>
            <a:off x="998206" y="5945616"/>
            <a:ext cx="10563253" cy="282906"/>
            <a:chOff x="0" y="0"/>
            <a:chExt cx="8927592" cy="214884"/>
          </a:xfrm>
        </p:grpSpPr>
        <p:sp>
          <p:nvSpPr>
            <p:cNvPr id="7" name="Shape 8727">
              <a:extLst>
                <a:ext uri="{FF2B5EF4-FFF2-40B4-BE49-F238E27FC236}">
                  <a16:creationId xmlns:a16="http://schemas.microsoft.com/office/drawing/2014/main" id="{CE5E8175-95B8-4943-9D3F-716E562273B1}"/>
                </a:ext>
              </a:extLst>
            </p:cNvPr>
            <p:cNvSpPr/>
            <p:nvPr/>
          </p:nvSpPr>
          <p:spPr>
            <a:xfrm>
              <a:off x="0" y="0"/>
              <a:ext cx="8927592" cy="214884"/>
            </a:xfrm>
            <a:custGeom>
              <a:avLst/>
              <a:gdLst/>
              <a:ahLst/>
              <a:cxnLst/>
              <a:rect l="0" t="0" r="0" b="0"/>
              <a:pathLst>
                <a:path w="8927592" h="214884">
                  <a:moveTo>
                    <a:pt x="0" y="0"/>
                  </a:moveTo>
                  <a:lnTo>
                    <a:pt x="8927592" y="0"/>
                  </a:lnTo>
                  <a:lnTo>
                    <a:pt x="8927592" y="214884"/>
                  </a:lnTo>
                  <a:lnTo>
                    <a:pt x="0" y="214884"/>
                  </a:lnTo>
                  <a:lnTo>
                    <a:pt x="0" y="0"/>
                  </a:lnTo>
                </a:path>
              </a:pathLst>
            </a:custGeom>
            <a:ln w="0" cap="flat">
              <a:round/>
            </a:ln>
          </p:spPr>
          <p:style>
            <a:lnRef idx="0">
              <a:srgbClr val="000000">
                <a:alpha val="0"/>
              </a:srgbClr>
            </a:lnRef>
            <a:fillRef idx="1">
              <a:srgbClr val="FFFF00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GB"/>
            </a:p>
          </p:txBody>
        </p:sp>
        <p:sp>
          <p:nvSpPr>
            <p:cNvPr id="8" name="Shape 8298">
              <a:extLst>
                <a:ext uri="{FF2B5EF4-FFF2-40B4-BE49-F238E27FC236}">
                  <a16:creationId xmlns:a16="http://schemas.microsoft.com/office/drawing/2014/main" id="{9DDC64E5-A9BE-4E75-B8C3-ACAB44FCD638}"/>
                </a:ext>
              </a:extLst>
            </p:cNvPr>
            <p:cNvSpPr/>
            <p:nvPr/>
          </p:nvSpPr>
          <p:spPr>
            <a:xfrm>
              <a:off x="0" y="0"/>
              <a:ext cx="8927592" cy="214884"/>
            </a:xfrm>
            <a:custGeom>
              <a:avLst/>
              <a:gdLst/>
              <a:ahLst/>
              <a:cxnLst/>
              <a:rect l="0" t="0" r="0" b="0"/>
              <a:pathLst>
                <a:path w="8927592" h="214884">
                  <a:moveTo>
                    <a:pt x="0" y="214884"/>
                  </a:moveTo>
                  <a:lnTo>
                    <a:pt x="8927592" y="214884"/>
                  </a:lnTo>
                  <a:lnTo>
                    <a:pt x="8927592" y="0"/>
                  </a:lnTo>
                  <a:lnTo>
                    <a:pt x="0" y="0"/>
                  </a:lnTo>
                  <a:close/>
                </a:path>
              </a:pathLst>
            </a:custGeom>
            <a:ln w="25908" cap="flat">
              <a:round/>
            </a:ln>
          </p:spPr>
          <p:style>
            <a:lnRef idx="1">
              <a:srgbClr val="FFFF00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GB"/>
            </a:p>
          </p:txBody>
        </p:sp>
      </p:grpSp>
      <p:pic>
        <p:nvPicPr>
          <p:cNvPr id="14" name="Picture 13" descr="Logo&#10;&#10;Description automatically generated">
            <a:extLst>
              <a:ext uri="{FF2B5EF4-FFF2-40B4-BE49-F238E27FC236}">
                <a16:creationId xmlns:a16="http://schemas.microsoft.com/office/drawing/2014/main" id="{AB30B869-7B7D-468E-854E-32940B4C572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2181" y="183514"/>
            <a:ext cx="967240" cy="1245235"/>
          </a:xfrm>
          <a:prstGeom prst="rect">
            <a:avLst/>
          </a:prstGeom>
        </p:spPr>
      </p:pic>
      <p:grpSp>
        <p:nvGrpSpPr>
          <p:cNvPr id="15" name="Group 14">
            <a:extLst>
              <a:ext uri="{FF2B5EF4-FFF2-40B4-BE49-F238E27FC236}">
                <a16:creationId xmlns:a16="http://schemas.microsoft.com/office/drawing/2014/main" id="{05DFB450-B8F2-44DA-A246-223D7E065E81}"/>
              </a:ext>
            </a:extLst>
          </p:cNvPr>
          <p:cNvGrpSpPr/>
          <p:nvPr/>
        </p:nvGrpSpPr>
        <p:grpSpPr>
          <a:xfrm>
            <a:off x="2089467" y="1726882"/>
            <a:ext cx="8013065" cy="3404235"/>
            <a:chOff x="466344" y="1581913"/>
            <a:chExt cx="8013192" cy="3404616"/>
          </a:xfrm>
        </p:grpSpPr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21B92294-2433-441D-8F55-DECA5DC5B620}"/>
                </a:ext>
              </a:extLst>
            </p:cNvPr>
            <p:cNvPicPr/>
            <p:nvPr/>
          </p:nvPicPr>
          <p:blipFill>
            <a:blip r:embed="rId3"/>
            <a:stretch>
              <a:fillRect/>
            </a:stretch>
          </p:blipFill>
          <p:spPr>
            <a:xfrm>
              <a:off x="466344" y="1700785"/>
              <a:ext cx="4224528" cy="3166872"/>
            </a:xfrm>
            <a:prstGeom prst="rect">
              <a:avLst/>
            </a:prstGeom>
          </p:spPr>
        </p:pic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99BECE62-5E9E-4F33-AF35-7A71FA47AB06}"/>
                </a:ext>
              </a:extLst>
            </p:cNvPr>
            <p:cNvPicPr/>
            <p:nvPr/>
          </p:nvPicPr>
          <p:blipFill>
            <a:blip r:embed="rId4"/>
            <a:stretch>
              <a:fillRect/>
            </a:stretch>
          </p:blipFill>
          <p:spPr>
            <a:xfrm>
              <a:off x="5074920" y="1581913"/>
              <a:ext cx="3404616" cy="340461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7748954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5F9A0B37-D80F-4B14-9248-591E9BE62A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204200" y="6356350"/>
            <a:ext cx="3787584" cy="365125"/>
          </a:xfrm>
        </p:spPr>
        <p:txBody>
          <a:bodyPr/>
          <a:lstStyle/>
          <a:p>
            <a:r>
              <a:rPr lang="en-GB" sz="1800" dirty="0" err="1">
                <a:solidFill>
                  <a:srgbClr val="FF0000"/>
                </a:solidFill>
              </a:rPr>
              <a:t>Hebburn</a:t>
            </a:r>
            <a:r>
              <a:rPr lang="en-GB" sz="1800" dirty="0">
                <a:solidFill>
                  <a:srgbClr val="FF0000"/>
                </a:solidFill>
              </a:rPr>
              <a:t> Comprehensive School</a:t>
            </a:r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30A90631-187D-43D5-BF97-BB6E0C9705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B82755-E0FF-4A87-95E2-91DBDB786C5D}" type="slidenum">
              <a:rPr lang="en-GB" smtClean="0"/>
              <a:t>10</a:t>
            </a:fld>
            <a:endParaRPr lang="en-GB"/>
          </a:p>
        </p:txBody>
      </p:sp>
      <p:sp>
        <p:nvSpPr>
          <p:cNvPr id="4" name="Shape 8681">
            <a:extLst>
              <a:ext uri="{FF2B5EF4-FFF2-40B4-BE49-F238E27FC236}">
                <a16:creationId xmlns:a16="http://schemas.microsoft.com/office/drawing/2014/main" id="{4693097F-0E32-4F6C-960B-F940B952A8D4}"/>
              </a:ext>
            </a:extLst>
          </p:cNvPr>
          <p:cNvSpPr/>
          <p:nvPr/>
        </p:nvSpPr>
        <p:spPr>
          <a:xfrm>
            <a:off x="478776" y="183515"/>
            <a:ext cx="215900" cy="6407785"/>
          </a:xfrm>
          <a:custGeom>
            <a:avLst/>
            <a:gdLst/>
            <a:ahLst/>
            <a:cxnLst/>
            <a:rect l="0" t="0" r="0" b="0"/>
            <a:pathLst>
              <a:path w="216408" h="6408421">
                <a:moveTo>
                  <a:pt x="0" y="0"/>
                </a:moveTo>
                <a:lnTo>
                  <a:pt x="216408" y="0"/>
                </a:lnTo>
                <a:lnTo>
                  <a:pt x="216408" y="6408421"/>
                </a:lnTo>
                <a:lnTo>
                  <a:pt x="0" y="6408421"/>
                </a:lnTo>
                <a:lnTo>
                  <a:pt x="0" y="0"/>
                </a:lnTo>
              </a:path>
            </a:pathLst>
          </a:custGeom>
          <a:ln w="0" cap="flat">
            <a:miter lim="127000"/>
          </a:ln>
        </p:spPr>
        <p:style>
          <a:lnRef idx="0">
            <a:srgbClr val="000000">
              <a:alpha val="0"/>
            </a:srgbClr>
          </a:lnRef>
          <a:fillRef idx="1">
            <a:srgbClr val="000000"/>
          </a:fillRef>
          <a:effectRef idx="0">
            <a:scrgbClr r="0" g="0" b="0"/>
          </a:effectRef>
          <a:fontRef idx="none"/>
        </p:style>
        <p:txBody>
          <a:bodyPr/>
          <a:lstStyle/>
          <a:p>
            <a:endParaRPr lang="en-GB"/>
          </a:p>
        </p:txBody>
      </p:sp>
      <p:sp>
        <p:nvSpPr>
          <p:cNvPr id="5" name="Shape 8682">
            <a:extLst>
              <a:ext uri="{FF2B5EF4-FFF2-40B4-BE49-F238E27FC236}">
                <a16:creationId xmlns:a16="http://schemas.microsoft.com/office/drawing/2014/main" id="{A8D01858-D4A9-482C-9BEE-588DC6AE717C}"/>
              </a:ext>
            </a:extLst>
          </p:cNvPr>
          <p:cNvSpPr/>
          <p:nvPr/>
        </p:nvSpPr>
        <p:spPr>
          <a:xfrm>
            <a:off x="630541" y="398145"/>
            <a:ext cx="215900" cy="6407785"/>
          </a:xfrm>
          <a:custGeom>
            <a:avLst/>
            <a:gdLst/>
            <a:ahLst/>
            <a:cxnLst/>
            <a:rect l="0" t="0" r="0" b="0"/>
            <a:pathLst>
              <a:path w="216408" h="6408420">
                <a:moveTo>
                  <a:pt x="0" y="0"/>
                </a:moveTo>
                <a:lnTo>
                  <a:pt x="216408" y="0"/>
                </a:lnTo>
                <a:lnTo>
                  <a:pt x="216408" y="6408420"/>
                </a:lnTo>
                <a:lnTo>
                  <a:pt x="0" y="6408420"/>
                </a:lnTo>
                <a:lnTo>
                  <a:pt x="0" y="0"/>
                </a:lnTo>
              </a:path>
            </a:pathLst>
          </a:custGeom>
          <a:ln w="0" cap="flat">
            <a:round/>
          </a:ln>
        </p:spPr>
        <p:style>
          <a:lnRef idx="0">
            <a:srgbClr val="000000">
              <a:alpha val="0"/>
            </a:srgbClr>
          </a:lnRef>
          <a:fillRef idx="1">
            <a:srgbClr val="CC0000"/>
          </a:fillRef>
          <a:effectRef idx="0">
            <a:scrgbClr r="0" g="0" b="0"/>
          </a:effectRef>
          <a:fontRef idx="none"/>
        </p:style>
        <p:txBody>
          <a:bodyPr/>
          <a:lstStyle/>
          <a:p>
            <a:endParaRPr lang="en-GB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BD86CCE3-3074-41A5-AD85-23B0230F383D}"/>
              </a:ext>
            </a:extLst>
          </p:cNvPr>
          <p:cNvGrpSpPr/>
          <p:nvPr/>
        </p:nvGrpSpPr>
        <p:grpSpPr>
          <a:xfrm>
            <a:off x="998206" y="5945616"/>
            <a:ext cx="10563253" cy="282906"/>
            <a:chOff x="0" y="0"/>
            <a:chExt cx="8927592" cy="214884"/>
          </a:xfrm>
        </p:grpSpPr>
        <p:sp>
          <p:nvSpPr>
            <p:cNvPr id="7" name="Shape 8727">
              <a:extLst>
                <a:ext uri="{FF2B5EF4-FFF2-40B4-BE49-F238E27FC236}">
                  <a16:creationId xmlns:a16="http://schemas.microsoft.com/office/drawing/2014/main" id="{CE5E8175-95B8-4943-9D3F-716E562273B1}"/>
                </a:ext>
              </a:extLst>
            </p:cNvPr>
            <p:cNvSpPr/>
            <p:nvPr/>
          </p:nvSpPr>
          <p:spPr>
            <a:xfrm>
              <a:off x="0" y="0"/>
              <a:ext cx="8927592" cy="214884"/>
            </a:xfrm>
            <a:custGeom>
              <a:avLst/>
              <a:gdLst/>
              <a:ahLst/>
              <a:cxnLst/>
              <a:rect l="0" t="0" r="0" b="0"/>
              <a:pathLst>
                <a:path w="8927592" h="214884">
                  <a:moveTo>
                    <a:pt x="0" y="0"/>
                  </a:moveTo>
                  <a:lnTo>
                    <a:pt x="8927592" y="0"/>
                  </a:lnTo>
                  <a:lnTo>
                    <a:pt x="8927592" y="214884"/>
                  </a:lnTo>
                  <a:lnTo>
                    <a:pt x="0" y="214884"/>
                  </a:lnTo>
                  <a:lnTo>
                    <a:pt x="0" y="0"/>
                  </a:lnTo>
                </a:path>
              </a:pathLst>
            </a:custGeom>
            <a:ln w="0" cap="flat">
              <a:round/>
            </a:ln>
          </p:spPr>
          <p:style>
            <a:lnRef idx="0">
              <a:srgbClr val="000000">
                <a:alpha val="0"/>
              </a:srgbClr>
            </a:lnRef>
            <a:fillRef idx="1">
              <a:srgbClr val="FFFF00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GB"/>
            </a:p>
          </p:txBody>
        </p:sp>
        <p:sp>
          <p:nvSpPr>
            <p:cNvPr id="8" name="Shape 8298">
              <a:extLst>
                <a:ext uri="{FF2B5EF4-FFF2-40B4-BE49-F238E27FC236}">
                  <a16:creationId xmlns:a16="http://schemas.microsoft.com/office/drawing/2014/main" id="{9DDC64E5-A9BE-4E75-B8C3-ACAB44FCD638}"/>
                </a:ext>
              </a:extLst>
            </p:cNvPr>
            <p:cNvSpPr/>
            <p:nvPr/>
          </p:nvSpPr>
          <p:spPr>
            <a:xfrm>
              <a:off x="0" y="0"/>
              <a:ext cx="8927592" cy="214884"/>
            </a:xfrm>
            <a:custGeom>
              <a:avLst/>
              <a:gdLst/>
              <a:ahLst/>
              <a:cxnLst/>
              <a:rect l="0" t="0" r="0" b="0"/>
              <a:pathLst>
                <a:path w="8927592" h="214884">
                  <a:moveTo>
                    <a:pt x="0" y="214884"/>
                  </a:moveTo>
                  <a:lnTo>
                    <a:pt x="8927592" y="214884"/>
                  </a:lnTo>
                  <a:lnTo>
                    <a:pt x="8927592" y="0"/>
                  </a:lnTo>
                  <a:lnTo>
                    <a:pt x="0" y="0"/>
                  </a:lnTo>
                  <a:close/>
                </a:path>
              </a:pathLst>
            </a:custGeom>
            <a:ln w="25908" cap="flat">
              <a:round/>
            </a:ln>
          </p:spPr>
          <p:style>
            <a:lnRef idx="1">
              <a:srgbClr val="FFFF00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GB"/>
            </a:p>
          </p:txBody>
        </p:sp>
      </p:grpSp>
      <p:pic>
        <p:nvPicPr>
          <p:cNvPr id="14" name="Picture 13" descr="Logo&#10;&#10;Description automatically generated">
            <a:extLst>
              <a:ext uri="{FF2B5EF4-FFF2-40B4-BE49-F238E27FC236}">
                <a16:creationId xmlns:a16="http://schemas.microsoft.com/office/drawing/2014/main" id="{AB30B869-7B7D-468E-854E-32940B4C572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2181" y="183514"/>
            <a:ext cx="967240" cy="1245235"/>
          </a:xfrm>
          <a:prstGeom prst="rect">
            <a:avLst/>
          </a:prstGeom>
        </p:spPr>
      </p:pic>
      <p:sp>
        <p:nvSpPr>
          <p:cNvPr id="13" name="Subtitle 2">
            <a:extLst>
              <a:ext uri="{FF2B5EF4-FFF2-40B4-BE49-F238E27FC236}">
                <a16:creationId xmlns:a16="http://schemas.microsoft.com/office/drawing/2014/main" id="{6B110C2A-04F9-4DE4-B6C8-334CC3D9CCF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619416" y="461273"/>
            <a:ext cx="9144000" cy="1327770"/>
          </a:xfrm>
        </p:spPr>
        <p:txBody>
          <a:bodyPr>
            <a:noAutofit/>
          </a:bodyPr>
          <a:lstStyle/>
          <a:p>
            <a:r>
              <a:rPr lang="en-GB" sz="4000" dirty="0"/>
              <a:t>What if this is happening to me or someone I know?</a:t>
            </a:r>
          </a:p>
        </p:txBody>
      </p:sp>
      <p:pic>
        <p:nvPicPr>
          <p:cNvPr id="15" name="Picture 193">
            <a:extLst>
              <a:ext uri="{FF2B5EF4-FFF2-40B4-BE49-F238E27FC236}">
                <a16:creationId xmlns:a16="http://schemas.microsoft.com/office/drawing/2014/main" id="{5BE2656E-3396-4C58-B22B-4BB28DB7A8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6331" y="4896113"/>
            <a:ext cx="1149350" cy="862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54BB3DAD-72C4-40AE-9B86-D91386F717F7}"/>
              </a:ext>
            </a:extLst>
          </p:cNvPr>
          <p:cNvSpPr txBox="1"/>
          <p:nvPr/>
        </p:nvSpPr>
        <p:spPr>
          <a:xfrm>
            <a:off x="1619416" y="1987826"/>
            <a:ext cx="963168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>
                <a:solidFill>
                  <a:srgbClr val="00B050"/>
                </a:solidFill>
              </a:rPr>
              <a:t>Speak out</a:t>
            </a:r>
          </a:p>
          <a:p>
            <a:endParaRPr lang="en-GB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/>
              <a:t>Tell the person/people to stop. Let them know it isn’t acceptable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/>
              <a:t>If it’s happening in school, talk to an adult (example: Head of Learning/Intervention manager/ Form teacher)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/>
              <a:t>If it’s happening outside of school, talk to someone at home or in school (if that’s more comfortable)</a:t>
            </a:r>
          </a:p>
        </p:txBody>
      </p:sp>
    </p:spTree>
    <p:extLst>
      <p:ext uri="{BB962C8B-B14F-4D97-AF65-F5344CB8AC3E}">
        <p14:creationId xmlns:p14="http://schemas.microsoft.com/office/powerpoint/2010/main" val="337970176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5F9A0B37-D80F-4B14-9248-591E9BE62A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204200" y="6356350"/>
            <a:ext cx="3787584" cy="365125"/>
          </a:xfrm>
        </p:spPr>
        <p:txBody>
          <a:bodyPr/>
          <a:lstStyle/>
          <a:p>
            <a:r>
              <a:rPr lang="en-GB" sz="1800" dirty="0" err="1">
                <a:solidFill>
                  <a:srgbClr val="FF0000"/>
                </a:solidFill>
              </a:rPr>
              <a:t>Hebburn</a:t>
            </a:r>
            <a:r>
              <a:rPr lang="en-GB" sz="1800" dirty="0">
                <a:solidFill>
                  <a:srgbClr val="FF0000"/>
                </a:solidFill>
              </a:rPr>
              <a:t> Comprehensive School</a:t>
            </a:r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30A90631-187D-43D5-BF97-BB6E0C9705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B82755-E0FF-4A87-95E2-91DBDB786C5D}" type="slidenum">
              <a:rPr lang="en-GB" smtClean="0"/>
              <a:t>11</a:t>
            </a:fld>
            <a:endParaRPr lang="en-GB"/>
          </a:p>
        </p:txBody>
      </p:sp>
      <p:sp>
        <p:nvSpPr>
          <p:cNvPr id="4" name="Shape 8681">
            <a:extLst>
              <a:ext uri="{FF2B5EF4-FFF2-40B4-BE49-F238E27FC236}">
                <a16:creationId xmlns:a16="http://schemas.microsoft.com/office/drawing/2014/main" id="{4693097F-0E32-4F6C-960B-F940B952A8D4}"/>
              </a:ext>
            </a:extLst>
          </p:cNvPr>
          <p:cNvSpPr/>
          <p:nvPr/>
        </p:nvSpPr>
        <p:spPr>
          <a:xfrm>
            <a:off x="478776" y="183515"/>
            <a:ext cx="215900" cy="6407785"/>
          </a:xfrm>
          <a:custGeom>
            <a:avLst/>
            <a:gdLst/>
            <a:ahLst/>
            <a:cxnLst/>
            <a:rect l="0" t="0" r="0" b="0"/>
            <a:pathLst>
              <a:path w="216408" h="6408421">
                <a:moveTo>
                  <a:pt x="0" y="0"/>
                </a:moveTo>
                <a:lnTo>
                  <a:pt x="216408" y="0"/>
                </a:lnTo>
                <a:lnTo>
                  <a:pt x="216408" y="6408421"/>
                </a:lnTo>
                <a:lnTo>
                  <a:pt x="0" y="6408421"/>
                </a:lnTo>
                <a:lnTo>
                  <a:pt x="0" y="0"/>
                </a:lnTo>
              </a:path>
            </a:pathLst>
          </a:custGeom>
          <a:ln w="0" cap="flat">
            <a:miter lim="127000"/>
          </a:ln>
        </p:spPr>
        <p:style>
          <a:lnRef idx="0">
            <a:srgbClr val="000000">
              <a:alpha val="0"/>
            </a:srgbClr>
          </a:lnRef>
          <a:fillRef idx="1">
            <a:srgbClr val="000000"/>
          </a:fillRef>
          <a:effectRef idx="0">
            <a:scrgbClr r="0" g="0" b="0"/>
          </a:effectRef>
          <a:fontRef idx="none"/>
        </p:style>
        <p:txBody>
          <a:bodyPr/>
          <a:lstStyle/>
          <a:p>
            <a:endParaRPr lang="en-GB"/>
          </a:p>
        </p:txBody>
      </p:sp>
      <p:sp>
        <p:nvSpPr>
          <p:cNvPr id="5" name="Shape 8682">
            <a:extLst>
              <a:ext uri="{FF2B5EF4-FFF2-40B4-BE49-F238E27FC236}">
                <a16:creationId xmlns:a16="http://schemas.microsoft.com/office/drawing/2014/main" id="{A8D01858-D4A9-482C-9BEE-588DC6AE717C}"/>
              </a:ext>
            </a:extLst>
          </p:cNvPr>
          <p:cNvSpPr/>
          <p:nvPr/>
        </p:nvSpPr>
        <p:spPr>
          <a:xfrm>
            <a:off x="630541" y="398145"/>
            <a:ext cx="215900" cy="6407785"/>
          </a:xfrm>
          <a:custGeom>
            <a:avLst/>
            <a:gdLst/>
            <a:ahLst/>
            <a:cxnLst/>
            <a:rect l="0" t="0" r="0" b="0"/>
            <a:pathLst>
              <a:path w="216408" h="6408420">
                <a:moveTo>
                  <a:pt x="0" y="0"/>
                </a:moveTo>
                <a:lnTo>
                  <a:pt x="216408" y="0"/>
                </a:lnTo>
                <a:lnTo>
                  <a:pt x="216408" y="6408420"/>
                </a:lnTo>
                <a:lnTo>
                  <a:pt x="0" y="6408420"/>
                </a:lnTo>
                <a:lnTo>
                  <a:pt x="0" y="0"/>
                </a:lnTo>
              </a:path>
            </a:pathLst>
          </a:custGeom>
          <a:ln w="0" cap="flat">
            <a:round/>
          </a:ln>
        </p:spPr>
        <p:style>
          <a:lnRef idx="0">
            <a:srgbClr val="000000">
              <a:alpha val="0"/>
            </a:srgbClr>
          </a:lnRef>
          <a:fillRef idx="1">
            <a:srgbClr val="CC0000"/>
          </a:fillRef>
          <a:effectRef idx="0">
            <a:scrgbClr r="0" g="0" b="0"/>
          </a:effectRef>
          <a:fontRef idx="none"/>
        </p:style>
        <p:txBody>
          <a:bodyPr/>
          <a:lstStyle/>
          <a:p>
            <a:endParaRPr lang="en-GB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BD86CCE3-3074-41A5-AD85-23B0230F383D}"/>
              </a:ext>
            </a:extLst>
          </p:cNvPr>
          <p:cNvGrpSpPr/>
          <p:nvPr/>
        </p:nvGrpSpPr>
        <p:grpSpPr>
          <a:xfrm>
            <a:off x="998206" y="5945616"/>
            <a:ext cx="10563253" cy="282906"/>
            <a:chOff x="0" y="0"/>
            <a:chExt cx="8927592" cy="214884"/>
          </a:xfrm>
        </p:grpSpPr>
        <p:sp>
          <p:nvSpPr>
            <p:cNvPr id="7" name="Shape 8727">
              <a:extLst>
                <a:ext uri="{FF2B5EF4-FFF2-40B4-BE49-F238E27FC236}">
                  <a16:creationId xmlns:a16="http://schemas.microsoft.com/office/drawing/2014/main" id="{CE5E8175-95B8-4943-9D3F-716E562273B1}"/>
                </a:ext>
              </a:extLst>
            </p:cNvPr>
            <p:cNvSpPr/>
            <p:nvPr/>
          </p:nvSpPr>
          <p:spPr>
            <a:xfrm>
              <a:off x="0" y="0"/>
              <a:ext cx="8927592" cy="214884"/>
            </a:xfrm>
            <a:custGeom>
              <a:avLst/>
              <a:gdLst/>
              <a:ahLst/>
              <a:cxnLst/>
              <a:rect l="0" t="0" r="0" b="0"/>
              <a:pathLst>
                <a:path w="8927592" h="214884">
                  <a:moveTo>
                    <a:pt x="0" y="0"/>
                  </a:moveTo>
                  <a:lnTo>
                    <a:pt x="8927592" y="0"/>
                  </a:lnTo>
                  <a:lnTo>
                    <a:pt x="8927592" y="214884"/>
                  </a:lnTo>
                  <a:lnTo>
                    <a:pt x="0" y="214884"/>
                  </a:lnTo>
                  <a:lnTo>
                    <a:pt x="0" y="0"/>
                  </a:lnTo>
                </a:path>
              </a:pathLst>
            </a:custGeom>
            <a:ln w="0" cap="flat">
              <a:round/>
            </a:ln>
          </p:spPr>
          <p:style>
            <a:lnRef idx="0">
              <a:srgbClr val="000000">
                <a:alpha val="0"/>
              </a:srgbClr>
            </a:lnRef>
            <a:fillRef idx="1">
              <a:srgbClr val="FFFF00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GB"/>
            </a:p>
          </p:txBody>
        </p:sp>
        <p:sp>
          <p:nvSpPr>
            <p:cNvPr id="8" name="Shape 8298">
              <a:extLst>
                <a:ext uri="{FF2B5EF4-FFF2-40B4-BE49-F238E27FC236}">
                  <a16:creationId xmlns:a16="http://schemas.microsoft.com/office/drawing/2014/main" id="{9DDC64E5-A9BE-4E75-B8C3-ACAB44FCD638}"/>
                </a:ext>
              </a:extLst>
            </p:cNvPr>
            <p:cNvSpPr/>
            <p:nvPr/>
          </p:nvSpPr>
          <p:spPr>
            <a:xfrm>
              <a:off x="0" y="0"/>
              <a:ext cx="8927592" cy="214884"/>
            </a:xfrm>
            <a:custGeom>
              <a:avLst/>
              <a:gdLst/>
              <a:ahLst/>
              <a:cxnLst/>
              <a:rect l="0" t="0" r="0" b="0"/>
              <a:pathLst>
                <a:path w="8927592" h="214884">
                  <a:moveTo>
                    <a:pt x="0" y="214884"/>
                  </a:moveTo>
                  <a:lnTo>
                    <a:pt x="8927592" y="214884"/>
                  </a:lnTo>
                  <a:lnTo>
                    <a:pt x="8927592" y="0"/>
                  </a:lnTo>
                  <a:lnTo>
                    <a:pt x="0" y="0"/>
                  </a:lnTo>
                  <a:close/>
                </a:path>
              </a:pathLst>
            </a:custGeom>
            <a:ln w="25908" cap="flat">
              <a:round/>
            </a:ln>
          </p:spPr>
          <p:style>
            <a:lnRef idx="1">
              <a:srgbClr val="FFFF00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GB"/>
            </a:p>
          </p:txBody>
        </p:sp>
      </p:grpSp>
      <p:pic>
        <p:nvPicPr>
          <p:cNvPr id="14" name="Picture 13" descr="Logo&#10;&#10;Description automatically generated">
            <a:extLst>
              <a:ext uri="{FF2B5EF4-FFF2-40B4-BE49-F238E27FC236}">
                <a16:creationId xmlns:a16="http://schemas.microsoft.com/office/drawing/2014/main" id="{AB30B869-7B7D-468E-854E-32940B4C572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2181" y="183514"/>
            <a:ext cx="967240" cy="1245235"/>
          </a:xfrm>
          <a:prstGeom prst="rect">
            <a:avLst/>
          </a:prstGeom>
        </p:spPr>
      </p:pic>
      <p:sp>
        <p:nvSpPr>
          <p:cNvPr id="13" name="Subtitle 2">
            <a:extLst>
              <a:ext uri="{FF2B5EF4-FFF2-40B4-BE49-F238E27FC236}">
                <a16:creationId xmlns:a16="http://schemas.microsoft.com/office/drawing/2014/main" id="{6B110C2A-04F9-4DE4-B6C8-334CC3D9CCF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619416" y="461273"/>
            <a:ext cx="9144000" cy="1327770"/>
          </a:xfrm>
        </p:spPr>
        <p:txBody>
          <a:bodyPr>
            <a:noAutofit/>
          </a:bodyPr>
          <a:lstStyle/>
          <a:p>
            <a:r>
              <a:rPr lang="en-GB" sz="4000" dirty="0"/>
              <a:t>What if this is happening to me or someone I know?</a:t>
            </a:r>
          </a:p>
        </p:txBody>
      </p:sp>
      <p:pic>
        <p:nvPicPr>
          <p:cNvPr id="15" name="Picture 193">
            <a:extLst>
              <a:ext uri="{FF2B5EF4-FFF2-40B4-BE49-F238E27FC236}">
                <a16:creationId xmlns:a16="http://schemas.microsoft.com/office/drawing/2014/main" id="{5BE2656E-3396-4C58-B22B-4BB28DB7A8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6331" y="4896113"/>
            <a:ext cx="1149350" cy="862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54BB3DAD-72C4-40AE-9B86-D91386F717F7}"/>
              </a:ext>
            </a:extLst>
          </p:cNvPr>
          <p:cNvSpPr txBox="1"/>
          <p:nvPr/>
        </p:nvSpPr>
        <p:spPr>
          <a:xfrm>
            <a:off x="1619416" y="1987826"/>
            <a:ext cx="96316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>
                <a:solidFill>
                  <a:srgbClr val="FF0000"/>
                </a:solidFill>
              </a:rPr>
              <a:t>Don’t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1A5030C-1A13-4BAE-83B3-F393B9DCABA3}"/>
              </a:ext>
            </a:extLst>
          </p:cNvPr>
          <p:cNvSpPr txBox="1"/>
          <p:nvPr/>
        </p:nvSpPr>
        <p:spPr>
          <a:xfrm>
            <a:off x="1757238" y="2862470"/>
            <a:ext cx="8150087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800" dirty="0"/>
              <a:t>Don’t keep it to yourself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800" dirty="0"/>
              <a:t>Don’t react physically (get into a fight)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800" dirty="0"/>
              <a:t>Don’t react verbally (being abusive yourself)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8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6369952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833BA9-B668-4692-97E6-81A9F6471CD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07832" y="1630489"/>
            <a:ext cx="9144000" cy="2387600"/>
          </a:xfrm>
        </p:spPr>
        <p:txBody>
          <a:bodyPr>
            <a:normAutofit/>
          </a:bodyPr>
          <a:lstStyle/>
          <a:p>
            <a:pPr algn="l"/>
            <a:br>
              <a:rPr lang="en-GB" dirty="0"/>
            </a:br>
            <a:r>
              <a:rPr lang="en-GB" dirty="0"/>
              <a:t>		</a:t>
            </a:r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5F9A0B37-D80F-4B14-9248-591E9BE62A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204200" y="6356350"/>
            <a:ext cx="3787584" cy="365125"/>
          </a:xfrm>
        </p:spPr>
        <p:txBody>
          <a:bodyPr/>
          <a:lstStyle/>
          <a:p>
            <a:r>
              <a:rPr lang="en-GB" sz="1800" dirty="0" err="1">
                <a:solidFill>
                  <a:srgbClr val="FF0000"/>
                </a:solidFill>
              </a:rPr>
              <a:t>Hebburn</a:t>
            </a:r>
            <a:r>
              <a:rPr lang="en-GB" sz="1800" dirty="0">
                <a:solidFill>
                  <a:srgbClr val="FF0000"/>
                </a:solidFill>
              </a:rPr>
              <a:t> Comprehensive School</a:t>
            </a:r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30A90631-187D-43D5-BF97-BB6E0C9705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B82755-E0FF-4A87-95E2-91DBDB786C5D}" type="slidenum">
              <a:rPr lang="en-GB" smtClean="0"/>
              <a:t>12</a:t>
            </a:fld>
            <a:endParaRPr lang="en-GB"/>
          </a:p>
        </p:txBody>
      </p:sp>
      <p:sp>
        <p:nvSpPr>
          <p:cNvPr id="4" name="Shape 8681">
            <a:extLst>
              <a:ext uri="{FF2B5EF4-FFF2-40B4-BE49-F238E27FC236}">
                <a16:creationId xmlns:a16="http://schemas.microsoft.com/office/drawing/2014/main" id="{4693097F-0E32-4F6C-960B-F940B952A8D4}"/>
              </a:ext>
            </a:extLst>
          </p:cNvPr>
          <p:cNvSpPr/>
          <p:nvPr/>
        </p:nvSpPr>
        <p:spPr>
          <a:xfrm>
            <a:off x="478776" y="183515"/>
            <a:ext cx="215900" cy="6407785"/>
          </a:xfrm>
          <a:custGeom>
            <a:avLst/>
            <a:gdLst/>
            <a:ahLst/>
            <a:cxnLst/>
            <a:rect l="0" t="0" r="0" b="0"/>
            <a:pathLst>
              <a:path w="216408" h="6408421">
                <a:moveTo>
                  <a:pt x="0" y="0"/>
                </a:moveTo>
                <a:lnTo>
                  <a:pt x="216408" y="0"/>
                </a:lnTo>
                <a:lnTo>
                  <a:pt x="216408" y="6408421"/>
                </a:lnTo>
                <a:lnTo>
                  <a:pt x="0" y="6408421"/>
                </a:lnTo>
                <a:lnTo>
                  <a:pt x="0" y="0"/>
                </a:lnTo>
              </a:path>
            </a:pathLst>
          </a:custGeom>
          <a:ln w="0" cap="flat">
            <a:miter lim="127000"/>
          </a:ln>
        </p:spPr>
        <p:style>
          <a:lnRef idx="0">
            <a:srgbClr val="000000">
              <a:alpha val="0"/>
            </a:srgbClr>
          </a:lnRef>
          <a:fillRef idx="1">
            <a:srgbClr val="000000"/>
          </a:fillRef>
          <a:effectRef idx="0">
            <a:scrgbClr r="0" g="0" b="0"/>
          </a:effectRef>
          <a:fontRef idx="none"/>
        </p:style>
        <p:txBody>
          <a:bodyPr/>
          <a:lstStyle/>
          <a:p>
            <a:endParaRPr lang="en-GB"/>
          </a:p>
        </p:txBody>
      </p:sp>
      <p:sp>
        <p:nvSpPr>
          <p:cNvPr id="5" name="Shape 8682">
            <a:extLst>
              <a:ext uri="{FF2B5EF4-FFF2-40B4-BE49-F238E27FC236}">
                <a16:creationId xmlns:a16="http://schemas.microsoft.com/office/drawing/2014/main" id="{A8D01858-D4A9-482C-9BEE-588DC6AE717C}"/>
              </a:ext>
            </a:extLst>
          </p:cNvPr>
          <p:cNvSpPr/>
          <p:nvPr/>
        </p:nvSpPr>
        <p:spPr>
          <a:xfrm>
            <a:off x="630541" y="398145"/>
            <a:ext cx="215900" cy="6407785"/>
          </a:xfrm>
          <a:custGeom>
            <a:avLst/>
            <a:gdLst/>
            <a:ahLst/>
            <a:cxnLst/>
            <a:rect l="0" t="0" r="0" b="0"/>
            <a:pathLst>
              <a:path w="216408" h="6408420">
                <a:moveTo>
                  <a:pt x="0" y="0"/>
                </a:moveTo>
                <a:lnTo>
                  <a:pt x="216408" y="0"/>
                </a:lnTo>
                <a:lnTo>
                  <a:pt x="216408" y="6408420"/>
                </a:lnTo>
                <a:lnTo>
                  <a:pt x="0" y="6408420"/>
                </a:lnTo>
                <a:lnTo>
                  <a:pt x="0" y="0"/>
                </a:lnTo>
              </a:path>
            </a:pathLst>
          </a:custGeom>
          <a:ln w="0" cap="flat">
            <a:round/>
          </a:ln>
        </p:spPr>
        <p:style>
          <a:lnRef idx="0">
            <a:srgbClr val="000000">
              <a:alpha val="0"/>
            </a:srgbClr>
          </a:lnRef>
          <a:fillRef idx="1">
            <a:srgbClr val="CC0000"/>
          </a:fillRef>
          <a:effectRef idx="0">
            <a:scrgbClr r="0" g="0" b="0"/>
          </a:effectRef>
          <a:fontRef idx="none"/>
        </p:style>
        <p:txBody>
          <a:bodyPr/>
          <a:lstStyle/>
          <a:p>
            <a:endParaRPr lang="en-GB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BD86CCE3-3074-41A5-AD85-23B0230F383D}"/>
              </a:ext>
            </a:extLst>
          </p:cNvPr>
          <p:cNvGrpSpPr/>
          <p:nvPr/>
        </p:nvGrpSpPr>
        <p:grpSpPr>
          <a:xfrm>
            <a:off x="998206" y="5945616"/>
            <a:ext cx="10563253" cy="282906"/>
            <a:chOff x="0" y="0"/>
            <a:chExt cx="8927592" cy="214884"/>
          </a:xfrm>
        </p:grpSpPr>
        <p:sp>
          <p:nvSpPr>
            <p:cNvPr id="7" name="Shape 8727">
              <a:extLst>
                <a:ext uri="{FF2B5EF4-FFF2-40B4-BE49-F238E27FC236}">
                  <a16:creationId xmlns:a16="http://schemas.microsoft.com/office/drawing/2014/main" id="{CE5E8175-95B8-4943-9D3F-716E562273B1}"/>
                </a:ext>
              </a:extLst>
            </p:cNvPr>
            <p:cNvSpPr/>
            <p:nvPr/>
          </p:nvSpPr>
          <p:spPr>
            <a:xfrm>
              <a:off x="0" y="0"/>
              <a:ext cx="8927592" cy="214884"/>
            </a:xfrm>
            <a:custGeom>
              <a:avLst/>
              <a:gdLst/>
              <a:ahLst/>
              <a:cxnLst/>
              <a:rect l="0" t="0" r="0" b="0"/>
              <a:pathLst>
                <a:path w="8927592" h="214884">
                  <a:moveTo>
                    <a:pt x="0" y="0"/>
                  </a:moveTo>
                  <a:lnTo>
                    <a:pt x="8927592" y="0"/>
                  </a:lnTo>
                  <a:lnTo>
                    <a:pt x="8927592" y="214884"/>
                  </a:lnTo>
                  <a:lnTo>
                    <a:pt x="0" y="214884"/>
                  </a:lnTo>
                  <a:lnTo>
                    <a:pt x="0" y="0"/>
                  </a:lnTo>
                </a:path>
              </a:pathLst>
            </a:custGeom>
            <a:ln w="0" cap="flat">
              <a:round/>
            </a:ln>
          </p:spPr>
          <p:style>
            <a:lnRef idx="0">
              <a:srgbClr val="000000">
                <a:alpha val="0"/>
              </a:srgbClr>
            </a:lnRef>
            <a:fillRef idx="1">
              <a:srgbClr val="FFFF00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GB"/>
            </a:p>
          </p:txBody>
        </p:sp>
        <p:sp>
          <p:nvSpPr>
            <p:cNvPr id="8" name="Shape 8298">
              <a:extLst>
                <a:ext uri="{FF2B5EF4-FFF2-40B4-BE49-F238E27FC236}">
                  <a16:creationId xmlns:a16="http://schemas.microsoft.com/office/drawing/2014/main" id="{9DDC64E5-A9BE-4E75-B8C3-ACAB44FCD638}"/>
                </a:ext>
              </a:extLst>
            </p:cNvPr>
            <p:cNvSpPr/>
            <p:nvPr/>
          </p:nvSpPr>
          <p:spPr>
            <a:xfrm>
              <a:off x="0" y="0"/>
              <a:ext cx="8927592" cy="214884"/>
            </a:xfrm>
            <a:custGeom>
              <a:avLst/>
              <a:gdLst/>
              <a:ahLst/>
              <a:cxnLst/>
              <a:rect l="0" t="0" r="0" b="0"/>
              <a:pathLst>
                <a:path w="8927592" h="214884">
                  <a:moveTo>
                    <a:pt x="0" y="214884"/>
                  </a:moveTo>
                  <a:lnTo>
                    <a:pt x="8927592" y="214884"/>
                  </a:lnTo>
                  <a:lnTo>
                    <a:pt x="8927592" y="0"/>
                  </a:lnTo>
                  <a:lnTo>
                    <a:pt x="0" y="0"/>
                  </a:lnTo>
                  <a:close/>
                </a:path>
              </a:pathLst>
            </a:custGeom>
            <a:ln w="25908" cap="flat">
              <a:round/>
            </a:ln>
          </p:spPr>
          <p:style>
            <a:lnRef idx="1">
              <a:srgbClr val="FFFF00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GB"/>
            </a:p>
          </p:txBody>
        </p:sp>
      </p:grpSp>
      <p:pic>
        <p:nvPicPr>
          <p:cNvPr id="14" name="Picture 13" descr="Logo&#10;&#10;Description automatically generated">
            <a:extLst>
              <a:ext uri="{FF2B5EF4-FFF2-40B4-BE49-F238E27FC236}">
                <a16:creationId xmlns:a16="http://schemas.microsoft.com/office/drawing/2014/main" id="{AB30B869-7B7D-468E-854E-32940B4C572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2181" y="183514"/>
            <a:ext cx="967240" cy="1245235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C732E0AC-CC0F-45FC-9711-665431931986}"/>
              </a:ext>
            </a:extLst>
          </p:cNvPr>
          <p:cNvSpPr txBox="1"/>
          <p:nvPr/>
        </p:nvSpPr>
        <p:spPr>
          <a:xfrm>
            <a:off x="2109772" y="806131"/>
            <a:ext cx="6094428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3200" b="1" dirty="0"/>
              <a:t>OUR BEHAVIOUR POLICY</a:t>
            </a:r>
            <a:endParaRPr lang="en-GB" sz="3200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7170AC1-7DD0-4AC2-BA4C-FC4CAF87EC26}"/>
              </a:ext>
            </a:extLst>
          </p:cNvPr>
          <p:cNvSpPr txBox="1"/>
          <p:nvPr/>
        </p:nvSpPr>
        <p:spPr>
          <a:xfrm>
            <a:off x="1556066" y="1652627"/>
            <a:ext cx="9797733" cy="298479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635" lvl="0" indent="0" algn="just" rtl="0" fontAlgn="base">
              <a:lnSpc>
                <a:spcPct val="112000"/>
              </a:lnSpc>
              <a:spcAft>
                <a:spcPts val="130"/>
              </a:spcAft>
              <a:buClr>
                <a:srgbClr val="000000"/>
              </a:buClr>
              <a:buSzPts val="1100"/>
              <a:buNone/>
            </a:pPr>
            <a:r>
              <a:rPr lang="en-GB" sz="2800" u="none" strike="noStrike" dirty="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Pupils will:</a:t>
            </a:r>
          </a:p>
          <a:p>
            <a:pPr marL="342900" marR="635" lvl="0" indent="-342900" algn="just" rtl="0" fontAlgn="base">
              <a:lnSpc>
                <a:spcPct val="112000"/>
              </a:lnSpc>
              <a:spcAft>
                <a:spcPts val="130"/>
              </a:spcAft>
              <a:buClr>
                <a:srgbClr val="000000"/>
              </a:buClr>
              <a:buSzPts val="1100"/>
              <a:buFont typeface="Arial" panose="020B0604020202020204" pitchFamily="34" charset="0"/>
              <a:buChar char="•"/>
            </a:pPr>
            <a:r>
              <a:rPr lang="en-GB" sz="2800" u="none" strike="noStrike" dirty="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Treat all members of the school community with kindness and respect; </a:t>
            </a:r>
          </a:p>
          <a:p>
            <a:pPr marL="342900" marR="635" lvl="0" indent="-342900" algn="just" fontAlgn="base">
              <a:lnSpc>
                <a:spcPct val="112000"/>
              </a:lnSpc>
              <a:spcAft>
                <a:spcPts val="260"/>
              </a:spcAft>
              <a:buClr>
                <a:srgbClr val="000000"/>
              </a:buClr>
              <a:buSzPts val="1100"/>
              <a:buFont typeface="Arial" panose="020B0604020202020204" pitchFamily="34" charset="0"/>
              <a:buChar char="•"/>
            </a:pPr>
            <a:r>
              <a:rPr lang="en-GB" sz="2800" u="none" strike="noStrike" dirty="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Show tolerance towards others, regardless of religion or faith, race, sexual orientation, gender, gender identity or disability; </a:t>
            </a:r>
            <a:endParaRPr lang="en-GB" sz="2800" dirty="0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33DC8B1D-9F2A-4D0A-B232-C38F74E7208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0" y="5094404"/>
            <a:ext cx="9144000" cy="851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43517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27EE6A-6F25-414F-AEB5-91E32EE6D3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86248"/>
            <a:ext cx="10515600" cy="1539378"/>
          </a:xfrm>
        </p:spPr>
        <p:txBody>
          <a:bodyPr>
            <a:normAutofit fontScale="90000"/>
          </a:bodyPr>
          <a:lstStyle/>
          <a:p>
            <a:pPr algn="ctr"/>
            <a:br>
              <a:rPr lang="en-GB" sz="44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</a:br>
            <a:r>
              <a:rPr lang="en-GB" sz="44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Respect for Others, Positive Language and Positive Behaviour</a:t>
            </a:r>
            <a:br>
              <a:rPr lang="en-GB" sz="4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</a:b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6200FC-A3F4-4F29-8256-731B051A3AA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GB" dirty="0"/>
              <a:t>In this presentation we are going to look at how our behaviour, the words we use and our actions can affect others</a:t>
            </a:r>
          </a:p>
          <a:p>
            <a:r>
              <a:rPr lang="en-GB" dirty="0"/>
              <a:t>We are going to look at how what we do and what we say can cause upset, even if we didn’t mean it to</a:t>
            </a:r>
          </a:p>
          <a:p>
            <a:r>
              <a:rPr lang="en-GB" dirty="0"/>
              <a:t>We are going to look at the term “child on child abuse” and what it means</a:t>
            </a:r>
          </a:p>
          <a:p>
            <a:endParaRPr lang="en-GB" dirty="0"/>
          </a:p>
          <a:p>
            <a:r>
              <a:rPr lang="en-GB" dirty="0"/>
              <a:t>On the next slide are examples of negative behaviour and language. Think about how they would affect the victim (the person on the receiving end) and discuss why they are wrong</a:t>
            </a:r>
          </a:p>
        </p:txBody>
      </p:sp>
    </p:spTree>
    <p:extLst>
      <p:ext uri="{BB962C8B-B14F-4D97-AF65-F5344CB8AC3E}">
        <p14:creationId xmlns:p14="http://schemas.microsoft.com/office/powerpoint/2010/main" val="7716211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833BA9-B668-4692-97E6-81A9F6471CD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44679" y="2592023"/>
            <a:ext cx="9144000" cy="2387600"/>
          </a:xfrm>
        </p:spPr>
        <p:txBody>
          <a:bodyPr>
            <a:normAutofit/>
          </a:bodyPr>
          <a:lstStyle/>
          <a:p>
            <a:pPr algn="l"/>
            <a:br>
              <a:rPr lang="en-GB" dirty="0"/>
            </a:br>
            <a:r>
              <a:rPr lang="en-GB" dirty="0"/>
              <a:t>		</a:t>
            </a:r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5F9A0B37-D80F-4B14-9248-591E9BE62A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204200" y="6356350"/>
            <a:ext cx="3787584" cy="365125"/>
          </a:xfrm>
        </p:spPr>
        <p:txBody>
          <a:bodyPr/>
          <a:lstStyle/>
          <a:p>
            <a:r>
              <a:rPr lang="en-GB" sz="1800" dirty="0" err="1">
                <a:solidFill>
                  <a:srgbClr val="FF0000"/>
                </a:solidFill>
              </a:rPr>
              <a:t>Hebburn</a:t>
            </a:r>
            <a:r>
              <a:rPr lang="en-GB" sz="1800" dirty="0">
                <a:solidFill>
                  <a:srgbClr val="FF0000"/>
                </a:solidFill>
              </a:rPr>
              <a:t> Comprehensive School</a:t>
            </a:r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30A90631-187D-43D5-BF97-BB6E0C9705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B82755-E0FF-4A87-95E2-91DBDB786C5D}" type="slidenum">
              <a:rPr lang="en-GB" smtClean="0"/>
              <a:t>3</a:t>
            </a:fld>
            <a:endParaRPr lang="en-GB"/>
          </a:p>
        </p:txBody>
      </p:sp>
      <p:sp>
        <p:nvSpPr>
          <p:cNvPr id="4" name="Shape 8681">
            <a:extLst>
              <a:ext uri="{FF2B5EF4-FFF2-40B4-BE49-F238E27FC236}">
                <a16:creationId xmlns:a16="http://schemas.microsoft.com/office/drawing/2014/main" id="{4693097F-0E32-4F6C-960B-F940B952A8D4}"/>
              </a:ext>
            </a:extLst>
          </p:cNvPr>
          <p:cNvSpPr/>
          <p:nvPr/>
        </p:nvSpPr>
        <p:spPr>
          <a:xfrm>
            <a:off x="478776" y="183515"/>
            <a:ext cx="215900" cy="6407785"/>
          </a:xfrm>
          <a:custGeom>
            <a:avLst/>
            <a:gdLst/>
            <a:ahLst/>
            <a:cxnLst/>
            <a:rect l="0" t="0" r="0" b="0"/>
            <a:pathLst>
              <a:path w="216408" h="6408421">
                <a:moveTo>
                  <a:pt x="0" y="0"/>
                </a:moveTo>
                <a:lnTo>
                  <a:pt x="216408" y="0"/>
                </a:lnTo>
                <a:lnTo>
                  <a:pt x="216408" y="6408421"/>
                </a:lnTo>
                <a:lnTo>
                  <a:pt x="0" y="6408421"/>
                </a:lnTo>
                <a:lnTo>
                  <a:pt x="0" y="0"/>
                </a:lnTo>
              </a:path>
            </a:pathLst>
          </a:custGeom>
          <a:ln w="0" cap="flat">
            <a:miter lim="127000"/>
          </a:ln>
        </p:spPr>
        <p:style>
          <a:lnRef idx="0">
            <a:srgbClr val="000000">
              <a:alpha val="0"/>
            </a:srgbClr>
          </a:lnRef>
          <a:fillRef idx="1">
            <a:srgbClr val="000000"/>
          </a:fillRef>
          <a:effectRef idx="0">
            <a:scrgbClr r="0" g="0" b="0"/>
          </a:effectRef>
          <a:fontRef idx="none"/>
        </p:style>
        <p:txBody>
          <a:bodyPr/>
          <a:lstStyle/>
          <a:p>
            <a:endParaRPr lang="en-GB"/>
          </a:p>
        </p:txBody>
      </p:sp>
      <p:sp>
        <p:nvSpPr>
          <p:cNvPr id="5" name="Shape 8682">
            <a:extLst>
              <a:ext uri="{FF2B5EF4-FFF2-40B4-BE49-F238E27FC236}">
                <a16:creationId xmlns:a16="http://schemas.microsoft.com/office/drawing/2014/main" id="{A8D01858-D4A9-482C-9BEE-588DC6AE717C}"/>
              </a:ext>
            </a:extLst>
          </p:cNvPr>
          <p:cNvSpPr/>
          <p:nvPr/>
        </p:nvSpPr>
        <p:spPr>
          <a:xfrm>
            <a:off x="630541" y="398145"/>
            <a:ext cx="215900" cy="6407785"/>
          </a:xfrm>
          <a:custGeom>
            <a:avLst/>
            <a:gdLst/>
            <a:ahLst/>
            <a:cxnLst/>
            <a:rect l="0" t="0" r="0" b="0"/>
            <a:pathLst>
              <a:path w="216408" h="6408420">
                <a:moveTo>
                  <a:pt x="0" y="0"/>
                </a:moveTo>
                <a:lnTo>
                  <a:pt x="216408" y="0"/>
                </a:lnTo>
                <a:lnTo>
                  <a:pt x="216408" y="6408420"/>
                </a:lnTo>
                <a:lnTo>
                  <a:pt x="0" y="6408420"/>
                </a:lnTo>
                <a:lnTo>
                  <a:pt x="0" y="0"/>
                </a:lnTo>
              </a:path>
            </a:pathLst>
          </a:custGeom>
          <a:ln w="0" cap="flat">
            <a:round/>
          </a:ln>
        </p:spPr>
        <p:style>
          <a:lnRef idx="0">
            <a:srgbClr val="000000">
              <a:alpha val="0"/>
            </a:srgbClr>
          </a:lnRef>
          <a:fillRef idx="1">
            <a:srgbClr val="CC0000"/>
          </a:fillRef>
          <a:effectRef idx="0">
            <a:scrgbClr r="0" g="0" b="0"/>
          </a:effectRef>
          <a:fontRef idx="none"/>
        </p:style>
        <p:txBody>
          <a:bodyPr/>
          <a:lstStyle/>
          <a:p>
            <a:endParaRPr lang="en-GB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BD86CCE3-3074-41A5-AD85-23B0230F383D}"/>
              </a:ext>
            </a:extLst>
          </p:cNvPr>
          <p:cNvGrpSpPr/>
          <p:nvPr/>
        </p:nvGrpSpPr>
        <p:grpSpPr>
          <a:xfrm>
            <a:off x="998206" y="5945616"/>
            <a:ext cx="10563253" cy="282906"/>
            <a:chOff x="0" y="0"/>
            <a:chExt cx="8927592" cy="214884"/>
          </a:xfrm>
        </p:grpSpPr>
        <p:sp>
          <p:nvSpPr>
            <p:cNvPr id="7" name="Shape 8727">
              <a:extLst>
                <a:ext uri="{FF2B5EF4-FFF2-40B4-BE49-F238E27FC236}">
                  <a16:creationId xmlns:a16="http://schemas.microsoft.com/office/drawing/2014/main" id="{CE5E8175-95B8-4943-9D3F-716E562273B1}"/>
                </a:ext>
              </a:extLst>
            </p:cNvPr>
            <p:cNvSpPr/>
            <p:nvPr/>
          </p:nvSpPr>
          <p:spPr>
            <a:xfrm>
              <a:off x="0" y="0"/>
              <a:ext cx="8927592" cy="214884"/>
            </a:xfrm>
            <a:custGeom>
              <a:avLst/>
              <a:gdLst/>
              <a:ahLst/>
              <a:cxnLst/>
              <a:rect l="0" t="0" r="0" b="0"/>
              <a:pathLst>
                <a:path w="8927592" h="214884">
                  <a:moveTo>
                    <a:pt x="0" y="0"/>
                  </a:moveTo>
                  <a:lnTo>
                    <a:pt x="8927592" y="0"/>
                  </a:lnTo>
                  <a:lnTo>
                    <a:pt x="8927592" y="214884"/>
                  </a:lnTo>
                  <a:lnTo>
                    <a:pt x="0" y="214884"/>
                  </a:lnTo>
                  <a:lnTo>
                    <a:pt x="0" y="0"/>
                  </a:lnTo>
                </a:path>
              </a:pathLst>
            </a:custGeom>
            <a:ln w="0" cap="flat">
              <a:round/>
            </a:ln>
          </p:spPr>
          <p:style>
            <a:lnRef idx="0">
              <a:srgbClr val="000000">
                <a:alpha val="0"/>
              </a:srgbClr>
            </a:lnRef>
            <a:fillRef idx="1">
              <a:srgbClr val="FFFF00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GB"/>
            </a:p>
          </p:txBody>
        </p:sp>
        <p:sp>
          <p:nvSpPr>
            <p:cNvPr id="8" name="Shape 8298">
              <a:extLst>
                <a:ext uri="{FF2B5EF4-FFF2-40B4-BE49-F238E27FC236}">
                  <a16:creationId xmlns:a16="http://schemas.microsoft.com/office/drawing/2014/main" id="{9DDC64E5-A9BE-4E75-B8C3-ACAB44FCD638}"/>
                </a:ext>
              </a:extLst>
            </p:cNvPr>
            <p:cNvSpPr/>
            <p:nvPr/>
          </p:nvSpPr>
          <p:spPr>
            <a:xfrm>
              <a:off x="0" y="0"/>
              <a:ext cx="8927592" cy="214884"/>
            </a:xfrm>
            <a:custGeom>
              <a:avLst/>
              <a:gdLst/>
              <a:ahLst/>
              <a:cxnLst/>
              <a:rect l="0" t="0" r="0" b="0"/>
              <a:pathLst>
                <a:path w="8927592" h="214884">
                  <a:moveTo>
                    <a:pt x="0" y="214884"/>
                  </a:moveTo>
                  <a:lnTo>
                    <a:pt x="8927592" y="214884"/>
                  </a:lnTo>
                  <a:lnTo>
                    <a:pt x="8927592" y="0"/>
                  </a:lnTo>
                  <a:lnTo>
                    <a:pt x="0" y="0"/>
                  </a:lnTo>
                  <a:close/>
                </a:path>
              </a:pathLst>
            </a:custGeom>
            <a:ln w="25908" cap="flat">
              <a:round/>
            </a:ln>
          </p:spPr>
          <p:style>
            <a:lnRef idx="1">
              <a:srgbClr val="FFFF00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GB"/>
            </a:p>
          </p:txBody>
        </p:sp>
      </p:grpSp>
      <p:pic>
        <p:nvPicPr>
          <p:cNvPr id="14" name="Picture 13" descr="Logo&#10;&#10;Description automatically generated">
            <a:extLst>
              <a:ext uri="{FF2B5EF4-FFF2-40B4-BE49-F238E27FC236}">
                <a16:creationId xmlns:a16="http://schemas.microsoft.com/office/drawing/2014/main" id="{AB30B869-7B7D-468E-854E-32940B4C572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2181" y="183514"/>
            <a:ext cx="967240" cy="1245235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98DC5240-C3DB-4A1B-8A39-214313A7E1E7}"/>
              </a:ext>
            </a:extLst>
          </p:cNvPr>
          <p:cNvSpPr/>
          <p:nvPr/>
        </p:nvSpPr>
        <p:spPr>
          <a:xfrm>
            <a:off x="2121493" y="499426"/>
            <a:ext cx="8095933" cy="1027224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>
            <a:noAutofit/>
          </a:bodyPr>
          <a:lstStyle/>
          <a:p>
            <a:pPr marL="292735" indent="-292735" algn="ctr">
              <a:lnSpc>
                <a:spcPct val="107000"/>
              </a:lnSpc>
              <a:spcAft>
                <a:spcPts val="800"/>
              </a:spcAft>
            </a:pPr>
            <a:r>
              <a:rPr lang="en-GB" sz="24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Respect for Others and Positive Language </a:t>
            </a:r>
            <a:endParaRPr lang="en-GB" sz="2400" dirty="0">
              <a:solidFill>
                <a:srgbClr val="000000"/>
              </a:solidFill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marL="292735" indent="-292735" algn="ctr">
              <a:lnSpc>
                <a:spcPct val="107000"/>
              </a:lnSpc>
              <a:spcAft>
                <a:spcPts val="800"/>
              </a:spcAft>
            </a:pPr>
            <a:r>
              <a:rPr lang="en-GB" sz="24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– unacceptable language and behaviour</a:t>
            </a:r>
            <a:endParaRPr lang="en-GB" sz="2400" dirty="0">
              <a:solidFill>
                <a:srgbClr val="000000"/>
              </a:solidFill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marL="292735" indent="-292735">
              <a:lnSpc>
                <a:spcPct val="107000"/>
              </a:lnSpc>
              <a:spcAft>
                <a:spcPts val="800"/>
              </a:spcAft>
            </a:pPr>
            <a:r>
              <a:rPr lang="en-GB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 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45A5B9F0-166C-41D2-93AB-2500ED04B1E2}"/>
              </a:ext>
            </a:extLst>
          </p:cNvPr>
          <p:cNvGrpSpPr/>
          <p:nvPr/>
        </p:nvGrpSpPr>
        <p:grpSpPr>
          <a:xfrm>
            <a:off x="1917893" y="1801311"/>
            <a:ext cx="8908649" cy="4357690"/>
            <a:chOff x="422149" y="1970345"/>
            <a:chExt cx="8908874" cy="4358201"/>
          </a:xfrm>
        </p:grpSpPr>
        <p:sp>
          <p:nvSpPr>
            <p:cNvPr id="17" name="Shape 92">
              <a:extLst>
                <a:ext uri="{FF2B5EF4-FFF2-40B4-BE49-F238E27FC236}">
                  <a16:creationId xmlns:a16="http://schemas.microsoft.com/office/drawing/2014/main" id="{123CC8CE-7732-477D-B340-4077CD55A1E5}"/>
                </a:ext>
              </a:extLst>
            </p:cNvPr>
            <p:cNvSpPr/>
            <p:nvPr/>
          </p:nvSpPr>
          <p:spPr>
            <a:xfrm>
              <a:off x="422149" y="2143507"/>
              <a:ext cx="2149764" cy="1590455"/>
            </a:xfrm>
            <a:custGeom>
              <a:avLst/>
              <a:gdLst/>
              <a:ahLst/>
              <a:cxnLst/>
              <a:rect l="0" t="0" r="0" b="0"/>
              <a:pathLst>
                <a:path w="2331720" h="2068576">
                  <a:moveTo>
                    <a:pt x="0" y="0"/>
                  </a:moveTo>
                  <a:lnTo>
                    <a:pt x="388620" y="0"/>
                  </a:lnTo>
                  <a:lnTo>
                    <a:pt x="2331720" y="0"/>
                  </a:lnTo>
                  <a:lnTo>
                    <a:pt x="2331720" y="967232"/>
                  </a:lnTo>
                  <a:lnTo>
                    <a:pt x="2331720" y="1658112"/>
                  </a:lnTo>
                  <a:lnTo>
                    <a:pt x="971550" y="1658112"/>
                  </a:lnTo>
                  <a:lnTo>
                    <a:pt x="562407" y="2068576"/>
                  </a:lnTo>
                  <a:lnTo>
                    <a:pt x="388620" y="1658112"/>
                  </a:lnTo>
                  <a:lnTo>
                    <a:pt x="0" y="1658112"/>
                  </a:lnTo>
                  <a:lnTo>
                    <a:pt x="0" y="967232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EEECE1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GB" dirty="0"/>
            </a:p>
          </p:txBody>
        </p:sp>
        <p:sp>
          <p:nvSpPr>
            <p:cNvPr id="18" name="Shape 93">
              <a:extLst>
                <a:ext uri="{FF2B5EF4-FFF2-40B4-BE49-F238E27FC236}">
                  <a16:creationId xmlns:a16="http://schemas.microsoft.com/office/drawing/2014/main" id="{E9866224-1E12-4B1D-A469-5000904C5D16}"/>
                </a:ext>
              </a:extLst>
            </p:cNvPr>
            <p:cNvSpPr/>
            <p:nvPr/>
          </p:nvSpPr>
          <p:spPr>
            <a:xfrm>
              <a:off x="469773" y="2149605"/>
              <a:ext cx="2083633" cy="1543366"/>
            </a:xfrm>
            <a:custGeom>
              <a:avLst/>
              <a:gdLst/>
              <a:ahLst/>
              <a:cxnLst/>
              <a:rect l="0" t="0" r="0" b="0"/>
              <a:pathLst>
                <a:path w="2331720" h="2068576">
                  <a:moveTo>
                    <a:pt x="0" y="0"/>
                  </a:moveTo>
                  <a:lnTo>
                    <a:pt x="388620" y="0"/>
                  </a:lnTo>
                  <a:lnTo>
                    <a:pt x="388620" y="0"/>
                  </a:lnTo>
                  <a:lnTo>
                    <a:pt x="2331720" y="0"/>
                  </a:lnTo>
                  <a:lnTo>
                    <a:pt x="2331720" y="967232"/>
                  </a:lnTo>
                  <a:lnTo>
                    <a:pt x="2331720" y="967232"/>
                  </a:lnTo>
                  <a:lnTo>
                    <a:pt x="2331720" y="1658112"/>
                  </a:lnTo>
                  <a:lnTo>
                    <a:pt x="971550" y="1658112"/>
                  </a:lnTo>
                  <a:lnTo>
                    <a:pt x="562407" y="2068576"/>
                  </a:lnTo>
                  <a:lnTo>
                    <a:pt x="388620" y="1658112"/>
                  </a:lnTo>
                  <a:lnTo>
                    <a:pt x="0" y="1658112"/>
                  </a:lnTo>
                  <a:lnTo>
                    <a:pt x="0" y="967232"/>
                  </a:lnTo>
                  <a:lnTo>
                    <a:pt x="0" y="967232"/>
                  </a:lnTo>
                  <a:close/>
                </a:path>
              </a:pathLst>
            </a:custGeom>
            <a:ln w="24384" cap="flat">
              <a:round/>
            </a:ln>
          </p:spPr>
          <p:style>
            <a:lnRef idx="1">
              <a:srgbClr val="385D8A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GB"/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D56E641F-50FC-462B-962F-A76CA24263F0}"/>
                </a:ext>
              </a:extLst>
            </p:cNvPr>
            <p:cNvSpPr/>
            <p:nvPr/>
          </p:nvSpPr>
          <p:spPr>
            <a:xfrm>
              <a:off x="686483" y="2381767"/>
              <a:ext cx="2198641" cy="253122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marL="292735" indent="-292735">
                <a:lnSpc>
                  <a:spcPct val="107000"/>
                </a:lnSpc>
                <a:spcAft>
                  <a:spcPts val="800"/>
                </a:spcAft>
              </a:pPr>
              <a:r>
                <a:rPr lang="en-GB" sz="135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Arial" panose="020B0604020202020204" pitchFamily="34" charset="0"/>
                </a:rPr>
                <a:t>Jesus Christ/for God’s </a:t>
              </a:r>
              <a:endParaRPr lang="en-GB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endParaRPr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E2BE51C3-8B66-4D95-9784-7AB8E7F38B99}"/>
                </a:ext>
              </a:extLst>
            </p:cNvPr>
            <p:cNvSpPr/>
            <p:nvPr/>
          </p:nvSpPr>
          <p:spPr>
            <a:xfrm>
              <a:off x="669262" y="2636827"/>
              <a:ext cx="2344611" cy="213381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marL="292735" indent="-292735">
                <a:lnSpc>
                  <a:spcPct val="107000"/>
                </a:lnSpc>
                <a:spcAft>
                  <a:spcPts val="800"/>
                </a:spcAft>
              </a:pPr>
              <a:r>
                <a:rPr lang="en-GB" sz="135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Arial" panose="020B0604020202020204" pitchFamily="34" charset="0"/>
                </a:rPr>
                <a:t>sake/Christ’s sake/God </a:t>
              </a:r>
              <a:endParaRPr lang="en-GB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endParaRPr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C42725D1-8D02-414D-8250-5D4268DF2882}"/>
                </a:ext>
              </a:extLst>
            </p:cNvPr>
            <p:cNvSpPr/>
            <p:nvPr/>
          </p:nvSpPr>
          <p:spPr>
            <a:xfrm>
              <a:off x="1232702" y="2880427"/>
              <a:ext cx="812573" cy="253574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marL="292735" indent="-292735">
                <a:lnSpc>
                  <a:spcPct val="107000"/>
                </a:lnSpc>
                <a:spcAft>
                  <a:spcPts val="800"/>
                </a:spcAft>
              </a:pPr>
              <a:r>
                <a:rPr lang="en-GB" sz="135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Arial" panose="020B0604020202020204" pitchFamily="34" charset="0"/>
                </a:rPr>
                <a:t>damn it!</a:t>
              </a:r>
              <a:endParaRPr lang="en-GB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endParaRPr>
            </a:p>
          </p:txBody>
        </p:sp>
        <p:sp>
          <p:nvSpPr>
            <p:cNvPr id="22" name="Shape 97">
              <a:extLst>
                <a:ext uri="{FF2B5EF4-FFF2-40B4-BE49-F238E27FC236}">
                  <a16:creationId xmlns:a16="http://schemas.microsoft.com/office/drawing/2014/main" id="{A098A023-9BA8-4191-BF27-CA36A5AC9BDF}"/>
                </a:ext>
              </a:extLst>
            </p:cNvPr>
            <p:cNvSpPr/>
            <p:nvPr/>
          </p:nvSpPr>
          <p:spPr>
            <a:xfrm>
              <a:off x="451104" y="4194049"/>
              <a:ext cx="2334768" cy="1627365"/>
            </a:xfrm>
            <a:custGeom>
              <a:avLst/>
              <a:gdLst/>
              <a:ahLst/>
              <a:cxnLst/>
              <a:rect l="0" t="0" r="0" b="0"/>
              <a:pathLst>
                <a:path w="2334768" h="1627365">
                  <a:moveTo>
                    <a:pt x="0" y="0"/>
                  </a:moveTo>
                  <a:lnTo>
                    <a:pt x="389128" y="0"/>
                  </a:lnTo>
                  <a:lnTo>
                    <a:pt x="2334768" y="0"/>
                  </a:lnTo>
                  <a:lnTo>
                    <a:pt x="2334768" y="744982"/>
                  </a:lnTo>
                  <a:lnTo>
                    <a:pt x="2334768" y="1277112"/>
                  </a:lnTo>
                  <a:lnTo>
                    <a:pt x="972820" y="1277112"/>
                  </a:lnTo>
                  <a:lnTo>
                    <a:pt x="1052576" y="1627365"/>
                  </a:lnTo>
                  <a:lnTo>
                    <a:pt x="389128" y="1277112"/>
                  </a:lnTo>
                  <a:lnTo>
                    <a:pt x="0" y="1277112"/>
                  </a:lnTo>
                  <a:lnTo>
                    <a:pt x="0" y="744982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round/>
            </a:ln>
          </p:spPr>
          <p:style>
            <a:lnRef idx="0">
              <a:srgbClr val="000000">
                <a:alpha val="0"/>
              </a:srgbClr>
            </a:lnRef>
            <a:fillRef idx="1">
              <a:srgbClr val="8064A2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GB"/>
            </a:p>
          </p:txBody>
        </p:sp>
        <p:sp>
          <p:nvSpPr>
            <p:cNvPr id="23" name="Shape 98">
              <a:extLst>
                <a:ext uri="{FF2B5EF4-FFF2-40B4-BE49-F238E27FC236}">
                  <a16:creationId xmlns:a16="http://schemas.microsoft.com/office/drawing/2014/main" id="{F18CA4D2-B24D-4099-9CA0-4B17C080E72A}"/>
                </a:ext>
              </a:extLst>
            </p:cNvPr>
            <p:cNvSpPr/>
            <p:nvPr/>
          </p:nvSpPr>
          <p:spPr>
            <a:xfrm>
              <a:off x="451104" y="4194049"/>
              <a:ext cx="2334768" cy="1627365"/>
            </a:xfrm>
            <a:custGeom>
              <a:avLst/>
              <a:gdLst/>
              <a:ahLst/>
              <a:cxnLst/>
              <a:rect l="0" t="0" r="0" b="0"/>
              <a:pathLst>
                <a:path w="2334768" h="1627365">
                  <a:moveTo>
                    <a:pt x="0" y="0"/>
                  </a:moveTo>
                  <a:lnTo>
                    <a:pt x="389128" y="0"/>
                  </a:lnTo>
                  <a:lnTo>
                    <a:pt x="389128" y="0"/>
                  </a:lnTo>
                  <a:lnTo>
                    <a:pt x="2334768" y="0"/>
                  </a:lnTo>
                  <a:lnTo>
                    <a:pt x="2334768" y="744982"/>
                  </a:lnTo>
                  <a:lnTo>
                    <a:pt x="2334768" y="744982"/>
                  </a:lnTo>
                  <a:lnTo>
                    <a:pt x="2334768" y="1277112"/>
                  </a:lnTo>
                  <a:lnTo>
                    <a:pt x="972820" y="1277112"/>
                  </a:lnTo>
                  <a:lnTo>
                    <a:pt x="1052576" y="1627365"/>
                  </a:lnTo>
                  <a:lnTo>
                    <a:pt x="389128" y="1277112"/>
                  </a:lnTo>
                  <a:lnTo>
                    <a:pt x="0" y="1277112"/>
                  </a:lnTo>
                  <a:lnTo>
                    <a:pt x="0" y="744982"/>
                  </a:lnTo>
                  <a:lnTo>
                    <a:pt x="0" y="744982"/>
                  </a:lnTo>
                  <a:close/>
                </a:path>
              </a:pathLst>
            </a:custGeom>
            <a:ln w="24384" cap="flat">
              <a:round/>
            </a:ln>
          </p:spPr>
          <p:style>
            <a:lnRef idx="1">
              <a:srgbClr val="385D8A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GB"/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CEC2601D-0DD0-4810-9612-4AD9AB4415D5}"/>
                </a:ext>
              </a:extLst>
            </p:cNvPr>
            <p:cNvSpPr/>
            <p:nvPr/>
          </p:nvSpPr>
          <p:spPr>
            <a:xfrm>
              <a:off x="919886" y="4576319"/>
              <a:ext cx="1942752" cy="339002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marL="292735" indent="-292735">
                <a:lnSpc>
                  <a:spcPct val="107000"/>
                </a:lnSpc>
                <a:spcAft>
                  <a:spcPts val="800"/>
                </a:spcAft>
              </a:pPr>
              <a:r>
                <a:rPr lang="en-GB" sz="1800">
                  <a:solidFill>
                    <a:srgbClr val="FFFFFF"/>
                  </a:solidFill>
                  <a:effectLst/>
                  <a:latin typeface="Arial" panose="020B0604020202020204" pitchFamily="34" charset="0"/>
                  <a:ea typeface="Arial" panose="020B0604020202020204" pitchFamily="34" charset="0"/>
                </a:rPr>
                <a:t>Swearing and </a:t>
              </a:r>
              <a:endParaRPr lang="en-GB" sz="180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endParaRPr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F21C0279-5915-44F3-8890-24A783D29390}"/>
                </a:ext>
              </a:extLst>
            </p:cNvPr>
            <p:cNvSpPr/>
            <p:nvPr/>
          </p:nvSpPr>
          <p:spPr>
            <a:xfrm>
              <a:off x="718414" y="4850639"/>
              <a:ext cx="2386699" cy="339003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marL="292735" indent="-292735">
                <a:lnSpc>
                  <a:spcPct val="107000"/>
                </a:lnSpc>
                <a:spcAft>
                  <a:spcPts val="800"/>
                </a:spcAft>
              </a:pPr>
              <a:r>
                <a:rPr lang="en-GB" sz="1800" dirty="0">
                  <a:solidFill>
                    <a:srgbClr val="FFFFFF"/>
                  </a:solidFill>
                  <a:effectLst/>
                  <a:latin typeface="Arial" panose="020B0604020202020204" pitchFamily="34" charset="0"/>
                  <a:ea typeface="Arial" panose="020B0604020202020204" pitchFamily="34" charset="0"/>
                </a:rPr>
                <a:t>abusive language</a:t>
              </a:r>
              <a:endParaRPr lang="en-GB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endParaRPr>
            </a:p>
          </p:txBody>
        </p:sp>
        <p:sp>
          <p:nvSpPr>
            <p:cNvPr id="26" name="Shape 101">
              <a:extLst>
                <a:ext uri="{FF2B5EF4-FFF2-40B4-BE49-F238E27FC236}">
                  <a16:creationId xmlns:a16="http://schemas.microsoft.com/office/drawing/2014/main" id="{BFF7CEF2-3751-4572-B94D-A7CD662A8B91}"/>
                </a:ext>
              </a:extLst>
            </p:cNvPr>
            <p:cNvSpPr/>
            <p:nvPr/>
          </p:nvSpPr>
          <p:spPr>
            <a:xfrm>
              <a:off x="3260313" y="2115313"/>
              <a:ext cx="2129621" cy="1551365"/>
            </a:xfrm>
            <a:custGeom>
              <a:avLst/>
              <a:gdLst/>
              <a:ahLst/>
              <a:cxnLst/>
              <a:rect l="0" t="0" r="0" b="0"/>
              <a:pathLst>
                <a:path w="2334768" h="2142236">
                  <a:moveTo>
                    <a:pt x="0" y="0"/>
                  </a:moveTo>
                  <a:lnTo>
                    <a:pt x="389128" y="0"/>
                  </a:lnTo>
                  <a:lnTo>
                    <a:pt x="2334768" y="0"/>
                  </a:lnTo>
                  <a:lnTo>
                    <a:pt x="2334768" y="1008126"/>
                  </a:lnTo>
                  <a:lnTo>
                    <a:pt x="2334768" y="1728216"/>
                  </a:lnTo>
                  <a:lnTo>
                    <a:pt x="972820" y="1728216"/>
                  </a:lnTo>
                  <a:lnTo>
                    <a:pt x="805561" y="2142236"/>
                  </a:lnTo>
                  <a:lnTo>
                    <a:pt x="389128" y="1728216"/>
                  </a:lnTo>
                  <a:lnTo>
                    <a:pt x="0" y="1728216"/>
                  </a:lnTo>
                  <a:lnTo>
                    <a:pt x="0" y="1008126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round/>
            </a:ln>
          </p:spPr>
          <p:style>
            <a:lnRef idx="0">
              <a:srgbClr val="000000">
                <a:alpha val="0"/>
              </a:srgbClr>
            </a:lnRef>
            <a:fillRef idx="1">
              <a:srgbClr val="D99694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GB"/>
            </a:p>
          </p:txBody>
        </p:sp>
        <p:sp>
          <p:nvSpPr>
            <p:cNvPr id="27" name="Shape 102">
              <a:extLst>
                <a:ext uri="{FF2B5EF4-FFF2-40B4-BE49-F238E27FC236}">
                  <a16:creationId xmlns:a16="http://schemas.microsoft.com/office/drawing/2014/main" id="{AC55F5D5-64AA-467F-ACAA-33D82EAB4F94}"/>
                </a:ext>
              </a:extLst>
            </p:cNvPr>
            <p:cNvSpPr/>
            <p:nvPr/>
          </p:nvSpPr>
          <p:spPr>
            <a:xfrm>
              <a:off x="3265162" y="2115313"/>
              <a:ext cx="2132494" cy="1501399"/>
            </a:xfrm>
            <a:custGeom>
              <a:avLst/>
              <a:gdLst/>
              <a:ahLst/>
              <a:cxnLst/>
              <a:rect l="0" t="0" r="0" b="0"/>
              <a:pathLst>
                <a:path w="2334768" h="2142236">
                  <a:moveTo>
                    <a:pt x="0" y="0"/>
                  </a:moveTo>
                  <a:lnTo>
                    <a:pt x="389128" y="0"/>
                  </a:lnTo>
                  <a:lnTo>
                    <a:pt x="389128" y="0"/>
                  </a:lnTo>
                  <a:lnTo>
                    <a:pt x="2334768" y="0"/>
                  </a:lnTo>
                  <a:lnTo>
                    <a:pt x="2334768" y="1008126"/>
                  </a:lnTo>
                  <a:lnTo>
                    <a:pt x="2334768" y="1008126"/>
                  </a:lnTo>
                  <a:lnTo>
                    <a:pt x="2334768" y="1728216"/>
                  </a:lnTo>
                  <a:lnTo>
                    <a:pt x="972820" y="1728216"/>
                  </a:lnTo>
                  <a:lnTo>
                    <a:pt x="805561" y="2142236"/>
                  </a:lnTo>
                  <a:lnTo>
                    <a:pt x="389128" y="1728216"/>
                  </a:lnTo>
                  <a:lnTo>
                    <a:pt x="0" y="1728216"/>
                  </a:lnTo>
                  <a:lnTo>
                    <a:pt x="0" y="1008126"/>
                  </a:lnTo>
                  <a:lnTo>
                    <a:pt x="0" y="1008126"/>
                  </a:lnTo>
                  <a:close/>
                </a:path>
              </a:pathLst>
            </a:custGeom>
            <a:ln w="24384" cap="flat">
              <a:round/>
            </a:ln>
          </p:spPr>
          <p:style>
            <a:lnRef idx="1">
              <a:srgbClr val="385D8A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GB"/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E3B6CA26-C1DF-405A-929E-94E812D38EF2}"/>
                </a:ext>
              </a:extLst>
            </p:cNvPr>
            <p:cNvSpPr/>
            <p:nvPr/>
          </p:nvSpPr>
          <p:spPr>
            <a:xfrm>
              <a:off x="3538728" y="2464085"/>
              <a:ext cx="2347426" cy="262162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marL="292735" indent="-292735">
                <a:lnSpc>
                  <a:spcPct val="107000"/>
                </a:lnSpc>
                <a:spcAft>
                  <a:spcPts val="800"/>
                </a:spcAft>
              </a:pPr>
              <a:r>
                <a:rPr lang="en-GB" sz="140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Arial" panose="020B0604020202020204" pitchFamily="34" charset="0"/>
                </a:rPr>
                <a:t>Any use of sexualised </a:t>
              </a:r>
              <a:endParaRPr lang="en-GB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endParaRPr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1438BFAD-C448-4968-A6CA-56C16745BAD9}"/>
                </a:ext>
              </a:extLst>
            </p:cNvPr>
            <p:cNvSpPr/>
            <p:nvPr/>
          </p:nvSpPr>
          <p:spPr>
            <a:xfrm>
              <a:off x="3758184" y="2677170"/>
              <a:ext cx="1764302" cy="262614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marL="292735" indent="-292735">
                <a:lnSpc>
                  <a:spcPct val="107000"/>
                </a:lnSpc>
                <a:spcAft>
                  <a:spcPts val="800"/>
                </a:spcAft>
              </a:pPr>
              <a:r>
                <a:rPr lang="en-GB" sz="140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Arial" panose="020B0604020202020204" pitchFamily="34" charset="0"/>
                </a:rPr>
                <a:t>language/sexual </a:t>
              </a:r>
              <a:endParaRPr lang="en-GB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endParaRPr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AA40CFFD-58C1-44D9-98E6-77ED655261CB}"/>
                </a:ext>
              </a:extLst>
            </p:cNvPr>
            <p:cNvSpPr/>
            <p:nvPr/>
          </p:nvSpPr>
          <p:spPr>
            <a:xfrm>
              <a:off x="3529584" y="2891059"/>
              <a:ext cx="2371683" cy="262162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marL="292735" indent="-292735">
                <a:lnSpc>
                  <a:spcPct val="107000"/>
                </a:lnSpc>
                <a:spcAft>
                  <a:spcPts val="800"/>
                </a:spcAft>
              </a:pPr>
              <a:r>
                <a:rPr lang="en-GB" sz="140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Arial" panose="020B0604020202020204" pitchFamily="34" charset="0"/>
                </a:rPr>
                <a:t>harassment and jokes </a:t>
              </a:r>
              <a:endParaRPr lang="en-GB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endParaRPr>
            </a:p>
          </p:txBody>
        </p:sp>
        <p:sp>
          <p:nvSpPr>
            <p:cNvPr id="31" name="Shape 106">
              <a:extLst>
                <a:ext uri="{FF2B5EF4-FFF2-40B4-BE49-F238E27FC236}">
                  <a16:creationId xmlns:a16="http://schemas.microsoft.com/office/drawing/2014/main" id="{E5D4FEE9-B3DC-4467-A566-F5E1CB9DE85D}"/>
                </a:ext>
              </a:extLst>
            </p:cNvPr>
            <p:cNvSpPr/>
            <p:nvPr/>
          </p:nvSpPr>
          <p:spPr>
            <a:xfrm>
              <a:off x="5426208" y="4596913"/>
              <a:ext cx="2367027" cy="1722920"/>
            </a:xfrm>
            <a:custGeom>
              <a:avLst/>
              <a:gdLst/>
              <a:ahLst/>
              <a:cxnLst/>
              <a:rect l="0" t="0" r="0" b="0"/>
              <a:pathLst>
                <a:path w="2367027" h="1722920">
                  <a:moveTo>
                    <a:pt x="32258" y="0"/>
                  </a:moveTo>
                  <a:lnTo>
                    <a:pt x="421386" y="0"/>
                  </a:lnTo>
                  <a:lnTo>
                    <a:pt x="2367027" y="0"/>
                  </a:lnTo>
                  <a:lnTo>
                    <a:pt x="2367027" y="684530"/>
                  </a:lnTo>
                  <a:lnTo>
                    <a:pt x="2367027" y="1173480"/>
                  </a:lnTo>
                  <a:lnTo>
                    <a:pt x="1005078" y="1173480"/>
                  </a:lnTo>
                  <a:lnTo>
                    <a:pt x="0" y="1722920"/>
                  </a:lnTo>
                  <a:lnTo>
                    <a:pt x="421386" y="1173480"/>
                  </a:lnTo>
                  <a:lnTo>
                    <a:pt x="32258" y="1173480"/>
                  </a:lnTo>
                  <a:lnTo>
                    <a:pt x="32258" y="684530"/>
                  </a:lnTo>
                  <a:lnTo>
                    <a:pt x="32258" y="0"/>
                  </a:lnTo>
                  <a:close/>
                </a:path>
              </a:pathLst>
            </a:custGeom>
            <a:ln w="0" cap="flat">
              <a:round/>
            </a:ln>
          </p:spPr>
          <p:style>
            <a:lnRef idx="0">
              <a:srgbClr val="000000">
                <a:alpha val="0"/>
              </a:srgbClr>
            </a:lnRef>
            <a:fillRef idx="1">
              <a:srgbClr val="B9CDE5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GB"/>
            </a:p>
          </p:txBody>
        </p:sp>
        <p:sp>
          <p:nvSpPr>
            <p:cNvPr id="32" name="Shape 107">
              <a:extLst>
                <a:ext uri="{FF2B5EF4-FFF2-40B4-BE49-F238E27FC236}">
                  <a16:creationId xmlns:a16="http://schemas.microsoft.com/office/drawing/2014/main" id="{DFFA83F8-8E75-4082-9D40-53E9B40EF314}"/>
                </a:ext>
              </a:extLst>
            </p:cNvPr>
            <p:cNvSpPr/>
            <p:nvPr/>
          </p:nvSpPr>
          <p:spPr>
            <a:xfrm>
              <a:off x="5448261" y="4605626"/>
              <a:ext cx="2367027" cy="1722920"/>
            </a:xfrm>
            <a:custGeom>
              <a:avLst/>
              <a:gdLst/>
              <a:ahLst/>
              <a:cxnLst/>
              <a:rect l="0" t="0" r="0" b="0"/>
              <a:pathLst>
                <a:path w="2367027" h="1722920">
                  <a:moveTo>
                    <a:pt x="32258" y="0"/>
                  </a:moveTo>
                  <a:lnTo>
                    <a:pt x="421386" y="0"/>
                  </a:lnTo>
                  <a:lnTo>
                    <a:pt x="421386" y="0"/>
                  </a:lnTo>
                  <a:lnTo>
                    <a:pt x="2367027" y="0"/>
                  </a:lnTo>
                  <a:lnTo>
                    <a:pt x="2367027" y="684530"/>
                  </a:lnTo>
                  <a:lnTo>
                    <a:pt x="2367027" y="684530"/>
                  </a:lnTo>
                  <a:lnTo>
                    <a:pt x="2367027" y="1173480"/>
                  </a:lnTo>
                  <a:lnTo>
                    <a:pt x="1005078" y="1173480"/>
                  </a:lnTo>
                  <a:lnTo>
                    <a:pt x="0" y="1722920"/>
                  </a:lnTo>
                  <a:lnTo>
                    <a:pt x="421386" y="1173480"/>
                  </a:lnTo>
                  <a:lnTo>
                    <a:pt x="32258" y="1173480"/>
                  </a:lnTo>
                  <a:lnTo>
                    <a:pt x="32258" y="684530"/>
                  </a:lnTo>
                  <a:lnTo>
                    <a:pt x="32258" y="684530"/>
                  </a:lnTo>
                  <a:close/>
                </a:path>
              </a:pathLst>
            </a:custGeom>
            <a:ln w="24384" cap="flat">
              <a:round/>
            </a:ln>
          </p:spPr>
          <p:style>
            <a:lnRef idx="1">
              <a:srgbClr val="385D8A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GB"/>
            </a:p>
          </p:txBody>
        </p:sp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C8D2198A-D150-4B2E-AD30-86BC6BF1547A}"/>
                </a:ext>
              </a:extLst>
            </p:cNvPr>
            <p:cNvSpPr/>
            <p:nvPr/>
          </p:nvSpPr>
          <p:spPr>
            <a:xfrm>
              <a:off x="5926328" y="4655698"/>
              <a:ext cx="1594675" cy="339454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marL="292735" indent="-292735">
                <a:lnSpc>
                  <a:spcPct val="107000"/>
                </a:lnSpc>
                <a:spcAft>
                  <a:spcPts val="800"/>
                </a:spcAft>
              </a:pPr>
              <a:r>
                <a:rPr lang="en-GB" sz="180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Arial" panose="020B0604020202020204" pitchFamily="34" charset="0"/>
                </a:rPr>
                <a:t>Aggressive </a:t>
              </a:r>
            </a:p>
          </p:txBody>
        </p: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6AEF81C2-7EF4-453C-BBD0-BD724A64CA36}"/>
                </a:ext>
              </a:extLst>
            </p:cNvPr>
            <p:cNvSpPr/>
            <p:nvPr/>
          </p:nvSpPr>
          <p:spPr>
            <a:xfrm>
              <a:off x="5751908" y="4923881"/>
              <a:ext cx="2577939" cy="339003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marL="292735" indent="-292735">
                <a:lnSpc>
                  <a:spcPct val="107000"/>
                </a:lnSpc>
                <a:spcAft>
                  <a:spcPts val="800"/>
                </a:spcAft>
              </a:pPr>
              <a:r>
                <a:rPr lang="en-GB" sz="180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Arial" panose="020B0604020202020204" pitchFamily="34" charset="0"/>
                </a:rPr>
                <a:t>language/shouting/</a:t>
              </a:r>
            </a:p>
          </p:txBody>
        </p:sp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2BD0160C-D723-415C-B147-5D7A993AAE61}"/>
                </a:ext>
              </a:extLst>
            </p:cNvPr>
            <p:cNvSpPr/>
            <p:nvPr/>
          </p:nvSpPr>
          <p:spPr>
            <a:xfrm>
              <a:off x="6162802" y="5187306"/>
              <a:ext cx="1411400" cy="339455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marL="292735" indent="-292735">
                <a:lnSpc>
                  <a:spcPct val="107000"/>
                </a:lnSpc>
                <a:spcAft>
                  <a:spcPts val="800"/>
                </a:spcAft>
              </a:pPr>
              <a:r>
                <a:rPr lang="en-GB" sz="180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Arial" panose="020B0604020202020204" pitchFamily="34" charset="0"/>
                </a:rPr>
                <a:t>screaming</a:t>
              </a:r>
            </a:p>
          </p:txBody>
        </p:sp>
        <p:sp>
          <p:nvSpPr>
            <p:cNvPr id="36" name="Shape 111">
              <a:extLst>
                <a:ext uri="{FF2B5EF4-FFF2-40B4-BE49-F238E27FC236}">
                  <a16:creationId xmlns:a16="http://schemas.microsoft.com/office/drawing/2014/main" id="{721BEED0-B087-4979-A9B0-FDBB21DA26D2}"/>
                </a:ext>
              </a:extLst>
            </p:cNvPr>
            <p:cNvSpPr/>
            <p:nvPr/>
          </p:nvSpPr>
          <p:spPr>
            <a:xfrm>
              <a:off x="6364030" y="1990650"/>
              <a:ext cx="2929128" cy="1429385"/>
            </a:xfrm>
            <a:custGeom>
              <a:avLst/>
              <a:gdLst/>
              <a:ahLst/>
              <a:cxnLst/>
              <a:rect l="0" t="0" r="0" b="0"/>
              <a:pathLst>
                <a:path w="2929128" h="1429385">
                  <a:moveTo>
                    <a:pt x="0" y="0"/>
                  </a:moveTo>
                  <a:lnTo>
                    <a:pt x="1708658" y="0"/>
                  </a:lnTo>
                  <a:lnTo>
                    <a:pt x="2929128" y="0"/>
                  </a:lnTo>
                  <a:lnTo>
                    <a:pt x="2929128" y="675640"/>
                  </a:lnTo>
                  <a:lnTo>
                    <a:pt x="2929128" y="1158240"/>
                  </a:lnTo>
                  <a:lnTo>
                    <a:pt x="2440940" y="1158240"/>
                  </a:lnTo>
                  <a:lnTo>
                    <a:pt x="1959991" y="1429385"/>
                  </a:lnTo>
                  <a:lnTo>
                    <a:pt x="1708658" y="1158240"/>
                  </a:lnTo>
                  <a:lnTo>
                    <a:pt x="0" y="1158240"/>
                  </a:lnTo>
                  <a:lnTo>
                    <a:pt x="0" y="675640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round/>
            </a:ln>
          </p:spPr>
          <p:style>
            <a:lnRef idx="0">
              <a:srgbClr val="000000">
                <a:alpha val="0"/>
              </a:srgbClr>
            </a:lnRef>
            <a:fillRef idx="1">
              <a:srgbClr val="EEECE1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GB"/>
            </a:p>
          </p:txBody>
        </p:sp>
        <p:sp>
          <p:nvSpPr>
            <p:cNvPr id="37" name="Shape 112">
              <a:extLst>
                <a:ext uri="{FF2B5EF4-FFF2-40B4-BE49-F238E27FC236}">
                  <a16:creationId xmlns:a16="http://schemas.microsoft.com/office/drawing/2014/main" id="{21A6A051-6BF3-42BF-9E75-FD293158EAC6}"/>
                </a:ext>
              </a:extLst>
            </p:cNvPr>
            <p:cNvSpPr/>
            <p:nvPr/>
          </p:nvSpPr>
          <p:spPr>
            <a:xfrm>
              <a:off x="6327394" y="1970345"/>
              <a:ext cx="2929128" cy="1429385"/>
            </a:xfrm>
            <a:custGeom>
              <a:avLst/>
              <a:gdLst/>
              <a:ahLst/>
              <a:cxnLst/>
              <a:rect l="0" t="0" r="0" b="0"/>
              <a:pathLst>
                <a:path w="2929128" h="1429385">
                  <a:moveTo>
                    <a:pt x="0" y="0"/>
                  </a:moveTo>
                  <a:lnTo>
                    <a:pt x="1708658" y="0"/>
                  </a:lnTo>
                  <a:lnTo>
                    <a:pt x="1708658" y="0"/>
                  </a:lnTo>
                  <a:lnTo>
                    <a:pt x="2929128" y="0"/>
                  </a:lnTo>
                  <a:lnTo>
                    <a:pt x="2929128" y="675640"/>
                  </a:lnTo>
                  <a:lnTo>
                    <a:pt x="2929128" y="675640"/>
                  </a:lnTo>
                  <a:lnTo>
                    <a:pt x="2929128" y="1158240"/>
                  </a:lnTo>
                  <a:lnTo>
                    <a:pt x="2440940" y="1158240"/>
                  </a:lnTo>
                  <a:lnTo>
                    <a:pt x="1959991" y="1429385"/>
                  </a:lnTo>
                  <a:lnTo>
                    <a:pt x="1708658" y="1158240"/>
                  </a:lnTo>
                  <a:lnTo>
                    <a:pt x="0" y="1158240"/>
                  </a:lnTo>
                  <a:lnTo>
                    <a:pt x="0" y="675640"/>
                  </a:lnTo>
                  <a:lnTo>
                    <a:pt x="0" y="675640"/>
                  </a:lnTo>
                  <a:close/>
                </a:path>
              </a:pathLst>
            </a:custGeom>
            <a:ln w="24384" cap="flat">
              <a:round/>
            </a:ln>
          </p:spPr>
          <p:style>
            <a:lnRef idx="1">
              <a:srgbClr val="385D8A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GB"/>
            </a:p>
          </p:txBody>
        </p:sp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B613E1E8-B613-47C8-ADA9-6588AA5DF176}"/>
                </a:ext>
              </a:extLst>
            </p:cNvPr>
            <p:cNvSpPr/>
            <p:nvPr/>
          </p:nvSpPr>
          <p:spPr>
            <a:xfrm>
              <a:off x="6734079" y="2112432"/>
              <a:ext cx="2596944" cy="262162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marL="292735" indent="-292735">
                <a:lnSpc>
                  <a:spcPct val="107000"/>
                </a:lnSpc>
                <a:spcAft>
                  <a:spcPts val="800"/>
                </a:spcAft>
              </a:pPr>
              <a:r>
                <a:rPr lang="en-GB" sz="140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Arial" panose="020B0604020202020204" pitchFamily="34" charset="0"/>
                </a:rPr>
                <a:t>T</a:t>
              </a:r>
              <a:endParaRPr lang="en-GB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endParaRPr>
            </a:p>
          </p:txBody>
        </p:sp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A870FAD3-0E56-4F8E-A729-0A0390940856}"/>
                </a:ext>
              </a:extLst>
            </p:cNvPr>
            <p:cNvSpPr/>
            <p:nvPr/>
          </p:nvSpPr>
          <p:spPr>
            <a:xfrm>
              <a:off x="6832432" y="2114024"/>
              <a:ext cx="1168520" cy="262162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marL="292735" indent="-292735">
                <a:lnSpc>
                  <a:spcPct val="107000"/>
                </a:lnSpc>
                <a:spcAft>
                  <a:spcPts val="800"/>
                </a:spcAft>
              </a:pPr>
              <a:r>
                <a:rPr lang="en-GB" sz="1400" dirty="0" err="1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Arial" panose="020B0604020202020204" pitchFamily="34" charset="0"/>
                </a:rPr>
                <a:t>hreatening</a:t>
              </a:r>
              <a:r>
                <a:rPr lang="en-GB" sz="140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Arial" panose="020B0604020202020204" pitchFamily="34" charset="0"/>
                </a:rPr>
                <a:t> </a:t>
              </a:r>
              <a:endParaRPr lang="en-GB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endParaRPr>
            </a:p>
          </p:txBody>
        </p:sp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D50580AB-6072-4E8B-B019-D74AF3680143}"/>
                </a:ext>
              </a:extLst>
            </p:cNvPr>
            <p:cNvSpPr/>
            <p:nvPr/>
          </p:nvSpPr>
          <p:spPr>
            <a:xfrm>
              <a:off x="6723964" y="2341221"/>
              <a:ext cx="1029799" cy="262162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marL="292735" indent="-292735">
                <a:lnSpc>
                  <a:spcPct val="107000"/>
                </a:lnSpc>
                <a:spcAft>
                  <a:spcPts val="800"/>
                </a:spcAft>
              </a:pPr>
              <a:r>
                <a:rPr lang="en-GB" sz="140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Arial" panose="020B0604020202020204" pitchFamily="34" charset="0"/>
                </a:rPr>
                <a:t>language </a:t>
              </a:r>
              <a:endParaRPr lang="en-GB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endParaRPr>
            </a:p>
          </p:txBody>
        </p:sp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74AA6332-5463-478F-9BDA-0E3C2641FED6}"/>
                </a:ext>
              </a:extLst>
            </p:cNvPr>
            <p:cNvSpPr/>
            <p:nvPr/>
          </p:nvSpPr>
          <p:spPr>
            <a:xfrm>
              <a:off x="7521003" y="2327434"/>
              <a:ext cx="272232" cy="262162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marL="292735" indent="-292735">
                <a:lnSpc>
                  <a:spcPct val="107000"/>
                </a:lnSpc>
                <a:spcAft>
                  <a:spcPts val="800"/>
                </a:spcAft>
              </a:pPr>
              <a:r>
                <a:rPr lang="en-GB" sz="140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Arial" panose="020B0604020202020204" pitchFamily="34" charset="0"/>
                </a:rPr>
                <a:t>or </a:t>
              </a:r>
              <a:endParaRPr lang="en-GB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endParaRPr>
            </a:p>
          </p:txBody>
        </p:sp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D91E2B69-16C1-4B05-B1FD-2C506F5E27E1}"/>
                </a:ext>
              </a:extLst>
            </p:cNvPr>
            <p:cNvSpPr/>
            <p:nvPr/>
          </p:nvSpPr>
          <p:spPr>
            <a:xfrm>
              <a:off x="7750846" y="2347739"/>
              <a:ext cx="779627" cy="262162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marL="292735" indent="-292735">
                <a:lnSpc>
                  <a:spcPct val="107000"/>
                </a:lnSpc>
                <a:spcAft>
                  <a:spcPts val="800"/>
                </a:spcAft>
              </a:pPr>
              <a:r>
                <a:rPr lang="en-GB" sz="140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Arial" panose="020B0604020202020204" pitchFamily="34" charset="0"/>
                </a:rPr>
                <a:t>threats </a:t>
              </a:r>
              <a:endParaRPr lang="en-GB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endParaRPr>
            </a:p>
          </p:txBody>
        </p:sp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id="{B1926AF5-407F-43AA-8E46-50E58A18F3DB}"/>
                </a:ext>
              </a:extLst>
            </p:cNvPr>
            <p:cNvSpPr/>
            <p:nvPr/>
          </p:nvSpPr>
          <p:spPr>
            <a:xfrm>
              <a:off x="6723665" y="2560819"/>
              <a:ext cx="2336140" cy="262162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marL="292735" indent="-292735">
                <a:lnSpc>
                  <a:spcPct val="107000"/>
                </a:lnSpc>
                <a:spcAft>
                  <a:spcPts val="800"/>
                </a:spcAft>
              </a:pPr>
              <a:r>
                <a:rPr lang="en-GB" sz="140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Arial" panose="020B0604020202020204" pitchFamily="34" charset="0"/>
                </a:rPr>
                <a:t>being made to others. </a:t>
              </a:r>
              <a:endParaRPr lang="en-GB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endParaRPr>
            </a:p>
          </p:txBody>
        </p:sp>
        <p:sp>
          <p:nvSpPr>
            <p:cNvPr id="44" name="Shape 119">
              <a:extLst>
                <a:ext uri="{FF2B5EF4-FFF2-40B4-BE49-F238E27FC236}">
                  <a16:creationId xmlns:a16="http://schemas.microsoft.com/office/drawing/2014/main" id="{9CABC2FF-0D6D-4FB2-9225-0D9AE53AD33C}"/>
                </a:ext>
              </a:extLst>
            </p:cNvPr>
            <p:cNvSpPr/>
            <p:nvPr/>
          </p:nvSpPr>
          <p:spPr>
            <a:xfrm>
              <a:off x="3245175" y="3827016"/>
              <a:ext cx="1892808" cy="1687132"/>
            </a:xfrm>
            <a:custGeom>
              <a:avLst/>
              <a:gdLst/>
              <a:ahLst/>
              <a:cxnLst/>
              <a:rect l="0" t="0" r="0" b="0"/>
              <a:pathLst>
                <a:path w="1892808" h="1687132">
                  <a:moveTo>
                    <a:pt x="0" y="0"/>
                  </a:moveTo>
                  <a:lnTo>
                    <a:pt x="1104138" y="0"/>
                  </a:lnTo>
                  <a:lnTo>
                    <a:pt x="1892808" y="0"/>
                  </a:lnTo>
                  <a:lnTo>
                    <a:pt x="1892808" y="718312"/>
                  </a:lnTo>
                  <a:lnTo>
                    <a:pt x="1892808" y="1231392"/>
                  </a:lnTo>
                  <a:lnTo>
                    <a:pt x="1577340" y="1231392"/>
                  </a:lnTo>
                  <a:lnTo>
                    <a:pt x="1004697" y="1687132"/>
                  </a:lnTo>
                  <a:lnTo>
                    <a:pt x="1104138" y="1231392"/>
                  </a:lnTo>
                  <a:lnTo>
                    <a:pt x="0" y="1231392"/>
                  </a:lnTo>
                  <a:lnTo>
                    <a:pt x="0" y="718312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round/>
            </a:ln>
          </p:spPr>
          <p:style>
            <a:lnRef idx="0">
              <a:srgbClr val="000000">
                <a:alpha val="0"/>
              </a:srgbClr>
            </a:lnRef>
            <a:fillRef idx="1">
              <a:srgbClr val="4F81B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GB"/>
            </a:p>
          </p:txBody>
        </p:sp>
        <p:sp>
          <p:nvSpPr>
            <p:cNvPr id="45" name="Shape 120">
              <a:extLst>
                <a:ext uri="{FF2B5EF4-FFF2-40B4-BE49-F238E27FC236}">
                  <a16:creationId xmlns:a16="http://schemas.microsoft.com/office/drawing/2014/main" id="{F159350E-BB16-4CB1-8518-666CA9747E1E}"/>
                </a:ext>
              </a:extLst>
            </p:cNvPr>
            <p:cNvSpPr/>
            <p:nvPr/>
          </p:nvSpPr>
          <p:spPr>
            <a:xfrm>
              <a:off x="3245175" y="3833865"/>
              <a:ext cx="1892808" cy="1687132"/>
            </a:xfrm>
            <a:custGeom>
              <a:avLst/>
              <a:gdLst/>
              <a:ahLst/>
              <a:cxnLst/>
              <a:rect l="0" t="0" r="0" b="0"/>
              <a:pathLst>
                <a:path w="1892808" h="1687132">
                  <a:moveTo>
                    <a:pt x="0" y="0"/>
                  </a:moveTo>
                  <a:lnTo>
                    <a:pt x="1104138" y="0"/>
                  </a:lnTo>
                  <a:lnTo>
                    <a:pt x="1104138" y="0"/>
                  </a:lnTo>
                  <a:lnTo>
                    <a:pt x="1892808" y="0"/>
                  </a:lnTo>
                  <a:lnTo>
                    <a:pt x="1892808" y="718312"/>
                  </a:lnTo>
                  <a:lnTo>
                    <a:pt x="1892808" y="718312"/>
                  </a:lnTo>
                  <a:lnTo>
                    <a:pt x="1892808" y="1231392"/>
                  </a:lnTo>
                  <a:lnTo>
                    <a:pt x="1577340" y="1231392"/>
                  </a:lnTo>
                  <a:lnTo>
                    <a:pt x="1004697" y="1687132"/>
                  </a:lnTo>
                  <a:lnTo>
                    <a:pt x="1104138" y="1231392"/>
                  </a:lnTo>
                  <a:lnTo>
                    <a:pt x="0" y="1231392"/>
                  </a:lnTo>
                  <a:lnTo>
                    <a:pt x="0" y="718312"/>
                  </a:lnTo>
                  <a:lnTo>
                    <a:pt x="0" y="718312"/>
                  </a:lnTo>
                  <a:close/>
                </a:path>
              </a:pathLst>
            </a:custGeom>
            <a:ln w="24384" cap="flat">
              <a:round/>
            </a:ln>
          </p:spPr>
          <p:style>
            <a:lnRef idx="1">
              <a:srgbClr val="385D8A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GB"/>
            </a:p>
          </p:txBody>
        </p:sp>
        <p:sp>
          <p:nvSpPr>
            <p:cNvPr id="46" name="Rectangle 45">
              <a:extLst>
                <a:ext uri="{FF2B5EF4-FFF2-40B4-BE49-F238E27FC236}">
                  <a16:creationId xmlns:a16="http://schemas.microsoft.com/office/drawing/2014/main" id="{2A7482DF-BDB7-4786-91CA-91D6537D7FF1}"/>
                </a:ext>
              </a:extLst>
            </p:cNvPr>
            <p:cNvSpPr/>
            <p:nvPr/>
          </p:nvSpPr>
          <p:spPr>
            <a:xfrm>
              <a:off x="3603279" y="3958460"/>
              <a:ext cx="1386989" cy="262162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marL="292735" indent="-292735">
                <a:lnSpc>
                  <a:spcPct val="107000"/>
                </a:lnSpc>
                <a:spcAft>
                  <a:spcPts val="800"/>
                </a:spcAft>
              </a:pPr>
              <a:r>
                <a:rPr lang="en-GB" sz="1400" dirty="0">
                  <a:solidFill>
                    <a:srgbClr val="FFFFFF"/>
                  </a:solidFill>
                  <a:effectLst/>
                  <a:latin typeface="Arial" panose="020B0604020202020204" pitchFamily="34" charset="0"/>
                  <a:ea typeface="Arial" panose="020B0604020202020204" pitchFamily="34" charset="0"/>
                </a:rPr>
                <a:t>Rudeness to </a:t>
              </a:r>
              <a:endParaRPr lang="en-GB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endParaRPr>
            </a:p>
          </p:txBody>
        </p:sp>
        <p:sp>
          <p:nvSpPr>
            <p:cNvPr id="47" name="Rectangle 46">
              <a:extLst>
                <a:ext uri="{FF2B5EF4-FFF2-40B4-BE49-F238E27FC236}">
                  <a16:creationId xmlns:a16="http://schemas.microsoft.com/office/drawing/2014/main" id="{B02CD227-FD86-4375-BE9A-24FA21E16434}"/>
                </a:ext>
              </a:extLst>
            </p:cNvPr>
            <p:cNvSpPr/>
            <p:nvPr/>
          </p:nvSpPr>
          <p:spPr>
            <a:xfrm>
              <a:off x="3529584" y="4203530"/>
              <a:ext cx="1698997" cy="262162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marL="292735" indent="-292735">
                <a:lnSpc>
                  <a:spcPct val="107000"/>
                </a:lnSpc>
                <a:spcAft>
                  <a:spcPts val="800"/>
                </a:spcAft>
              </a:pPr>
              <a:r>
                <a:rPr lang="en-GB" sz="1400" dirty="0">
                  <a:solidFill>
                    <a:srgbClr val="FFFFFF"/>
                  </a:solidFill>
                  <a:effectLst/>
                  <a:latin typeface="Arial" panose="020B0604020202020204" pitchFamily="34" charset="0"/>
                  <a:ea typeface="Arial" panose="020B0604020202020204" pitchFamily="34" charset="0"/>
                </a:rPr>
                <a:t>members of the </a:t>
              </a:r>
              <a:endParaRPr lang="en-GB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endParaRPr>
            </a:p>
          </p:txBody>
        </p:sp>
        <p:sp>
          <p:nvSpPr>
            <p:cNvPr id="48" name="Rectangle 47">
              <a:extLst>
                <a:ext uri="{FF2B5EF4-FFF2-40B4-BE49-F238E27FC236}">
                  <a16:creationId xmlns:a16="http://schemas.microsoft.com/office/drawing/2014/main" id="{F5D6132B-B970-4B4E-B46B-1BA35CF2D1DB}"/>
                </a:ext>
              </a:extLst>
            </p:cNvPr>
            <p:cNvSpPr/>
            <p:nvPr/>
          </p:nvSpPr>
          <p:spPr>
            <a:xfrm>
              <a:off x="3477548" y="4480350"/>
              <a:ext cx="1978907" cy="262614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marL="292735" indent="-292735">
                <a:lnSpc>
                  <a:spcPct val="107000"/>
                </a:lnSpc>
                <a:spcAft>
                  <a:spcPts val="800"/>
                </a:spcAft>
              </a:pPr>
              <a:r>
                <a:rPr lang="en-GB" sz="1400" dirty="0">
                  <a:solidFill>
                    <a:srgbClr val="FFFFFF"/>
                  </a:solidFill>
                  <a:effectLst/>
                  <a:latin typeface="Arial" panose="020B0604020202020204" pitchFamily="34" charset="0"/>
                  <a:ea typeface="Arial" panose="020B0604020202020204" pitchFamily="34" charset="0"/>
                </a:rPr>
                <a:t>public or people in </a:t>
              </a:r>
              <a:endParaRPr lang="en-GB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endParaRPr>
            </a:p>
          </p:txBody>
        </p:sp>
        <p:sp>
          <p:nvSpPr>
            <p:cNvPr id="49" name="Rectangle 48">
              <a:extLst>
                <a:ext uri="{FF2B5EF4-FFF2-40B4-BE49-F238E27FC236}">
                  <a16:creationId xmlns:a16="http://schemas.microsoft.com/office/drawing/2014/main" id="{C71334A8-6514-4C85-AEB7-53D766130E73}"/>
                </a:ext>
              </a:extLst>
            </p:cNvPr>
            <p:cNvSpPr/>
            <p:nvPr/>
          </p:nvSpPr>
          <p:spPr>
            <a:xfrm>
              <a:off x="3674484" y="4719557"/>
              <a:ext cx="1532060" cy="262162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marL="292735" indent="-292735">
                <a:lnSpc>
                  <a:spcPct val="107000"/>
                </a:lnSpc>
                <a:spcAft>
                  <a:spcPts val="800"/>
                </a:spcAft>
              </a:pPr>
              <a:r>
                <a:rPr lang="en-GB" sz="1400" dirty="0">
                  <a:solidFill>
                    <a:srgbClr val="FFFFFF"/>
                  </a:solidFill>
                  <a:effectLst/>
                  <a:latin typeface="Arial" panose="020B0604020202020204" pitchFamily="34" charset="0"/>
                  <a:ea typeface="Arial" panose="020B0604020202020204" pitchFamily="34" charset="0"/>
                </a:rPr>
                <a:t>the community</a:t>
              </a:r>
              <a:endParaRPr lang="en-GB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endParaRPr>
            </a:p>
          </p:txBody>
        </p:sp>
        <p:sp>
          <p:nvSpPr>
            <p:cNvPr id="50" name="Shape 129">
              <a:extLst>
                <a:ext uri="{FF2B5EF4-FFF2-40B4-BE49-F238E27FC236}">
                  <a16:creationId xmlns:a16="http://schemas.microsoft.com/office/drawing/2014/main" id="{387D257D-7AC5-4B3A-A441-4F4D5ACDBE4C}"/>
                </a:ext>
              </a:extLst>
            </p:cNvPr>
            <p:cNvSpPr/>
            <p:nvPr/>
          </p:nvSpPr>
          <p:spPr>
            <a:xfrm>
              <a:off x="5695720" y="3359437"/>
              <a:ext cx="1666748" cy="1205357"/>
            </a:xfrm>
            <a:custGeom>
              <a:avLst/>
              <a:gdLst/>
              <a:ahLst/>
              <a:cxnLst/>
              <a:rect l="0" t="0" r="0" b="0"/>
              <a:pathLst>
                <a:path w="1666748" h="1205357">
                  <a:moveTo>
                    <a:pt x="90932" y="0"/>
                  </a:moveTo>
                  <a:lnTo>
                    <a:pt x="353568" y="0"/>
                  </a:lnTo>
                  <a:lnTo>
                    <a:pt x="1666748" y="0"/>
                  </a:lnTo>
                  <a:lnTo>
                    <a:pt x="1666748" y="490728"/>
                  </a:lnTo>
                  <a:lnTo>
                    <a:pt x="1666748" y="841248"/>
                  </a:lnTo>
                  <a:lnTo>
                    <a:pt x="747522" y="841248"/>
                  </a:lnTo>
                  <a:lnTo>
                    <a:pt x="0" y="1205357"/>
                  </a:lnTo>
                  <a:lnTo>
                    <a:pt x="353568" y="841248"/>
                  </a:lnTo>
                  <a:lnTo>
                    <a:pt x="90932" y="841248"/>
                  </a:lnTo>
                  <a:lnTo>
                    <a:pt x="90932" y="490728"/>
                  </a:lnTo>
                  <a:lnTo>
                    <a:pt x="90932" y="0"/>
                  </a:lnTo>
                  <a:close/>
                </a:path>
              </a:pathLst>
            </a:custGeom>
            <a:ln w="0" cap="flat">
              <a:round/>
            </a:ln>
          </p:spPr>
          <p:style>
            <a:lnRef idx="0">
              <a:srgbClr val="000000">
                <a:alpha val="0"/>
              </a:srgbClr>
            </a:lnRef>
            <a:fillRef idx="1">
              <a:srgbClr val="E6B9B8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GB"/>
            </a:p>
          </p:txBody>
        </p:sp>
        <p:sp>
          <p:nvSpPr>
            <p:cNvPr id="51" name="Shape 130">
              <a:extLst>
                <a:ext uri="{FF2B5EF4-FFF2-40B4-BE49-F238E27FC236}">
                  <a16:creationId xmlns:a16="http://schemas.microsoft.com/office/drawing/2014/main" id="{35B20987-1E11-41DC-A048-80F69BA38974}"/>
                </a:ext>
              </a:extLst>
            </p:cNvPr>
            <p:cNvSpPr/>
            <p:nvPr/>
          </p:nvSpPr>
          <p:spPr>
            <a:xfrm>
              <a:off x="5695720" y="3352592"/>
              <a:ext cx="1666748" cy="1205357"/>
            </a:xfrm>
            <a:custGeom>
              <a:avLst/>
              <a:gdLst/>
              <a:ahLst/>
              <a:cxnLst/>
              <a:rect l="0" t="0" r="0" b="0"/>
              <a:pathLst>
                <a:path w="1666748" h="1205357">
                  <a:moveTo>
                    <a:pt x="90932" y="0"/>
                  </a:moveTo>
                  <a:lnTo>
                    <a:pt x="353568" y="0"/>
                  </a:lnTo>
                  <a:lnTo>
                    <a:pt x="353568" y="0"/>
                  </a:lnTo>
                  <a:lnTo>
                    <a:pt x="1666748" y="0"/>
                  </a:lnTo>
                  <a:lnTo>
                    <a:pt x="1666748" y="490728"/>
                  </a:lnTo>
                  <a:lnTo>
                    <a:pt x="1666748" y="490728"/>
                  </a:lnTo>
                  <a:lnTo>
                    <a:pt x="1666748" y="841248"/>
                  </a:lnTo>
                  <a:lnTo>
                    <a:pt x="747522" y="841248"/>
                  </a:lnTo>
                  <a:lnTo>
                    <a:pt x="0" y="1205357"/>
                  </a:lnTo>
                  <a:lnTo>
                    <a:pt x="353568" y="841248"/>
                  </a:lnTo>
                  <a:lnTo>
                    <a:pt x="90932" y="841248"/>
                  </a:lnTo>
                  <a:lnTo>
                    <a:pt x="90932" y="490728"/>
                  </a:lnTo>
                  <a:lnTo>
                    <a:pt x="90932" y="490728"/>
                  </a:lnTo>
                  <a:close/>
                </a:path>
              </a:pathLst>
            </a:custGeom>
            <a:ln w="24384" cap="flat">
              <a:round/>
            </a:ln>
          </p:spPr>
          <p:style>
            <a:lnRef idx="1">
              <a:srgbClr val="385D8A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GB"/>
            </a:p>
          </p:txBody>
        </p:sp>
        <p:sp>
          <p:nvSpPr>
            <p:cNvPr id="52" name="Rectangle 51">
              <a:extLst>
                <a:ext uri="{FF2B5EF4-FFF2-40B4-BE49-F238E27FC236}">
                  <a16:creationId xmlns:a16="http://schemas.microsoft.com/office/drawing/2014/main" id="{1E74F132-1799-48FB-A1D4-67E917906F84}"/>
                </a:ext>
              </a:extLst>
            </p:cNvPr>
            <p:cNvSpPr/>
            <p:nvPr/>
          </p:nvSpPr>
          <p:spPr>
            <a:xfrm>
              <a:off x="6162802" y="3503115"/>
              <a:ext cx="39063" cy="163563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marL="292735" indent="-292735">
                <a:lnSpc>
                  <a:spcPct val="107000"/>
                </a:lnSpc>
                <a:spcAft>
                  <a:spcPts val="800"/>
                </a:spcAft>
              </a:pPr>
              <a:r>
                <a:rPr lang="en-GB" sz="1050">
                  <a:solidFill>
                    <a:srgbClr val="000000"/>
                  </a:solidFill>
                  <a:effectLst/>
                  <a:latin typeface="Garamond" panose="02020404030301010803" pitchFamily="18" charset="0"/>
                  <a:ea typeface="Garamond" panose="02020404030301010803" pitchFamily="18" charset="0"/>
                  <a:cs typeface="Garamond" panose="02020404030301010803" pitchFamily="18" charset="0"/>
                </a:rPr>
                <a:t>‘</a:t>
              </a:r>
              <a:endParaRPr lang="en-GB" sz="180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endParaRPr>
            </a:p>
          </p:txBody>
        </p:sp>
        <p:sp>
          <p:nvSpPr>
            <p:cNvPr id="53" name="Rectangle 52">
              <a:extLst>
                <a:ext uri="{FF2B5EF4-FFF2-40B4-BE49-F238E27FC236}">
                  <a16:creationId xmlns:a16="http://schemas.microsoft.com/office/drawing/2014/main" id="{599F2616-CCC6-4E2D-896E-E1C94CBA224C}"/>
                </a:ext>
              </a:extLst>
            </p:cNvPr>
            <p:cNvSpPr/>
            <p:nvPr/>
          </p:nvSpPr>
          <p:spPr>
            <a:xfrm>
              <a:off x="5897797" y="3431143"/>
              <a:ext cx="1194854" cy="262162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marL="292735" indent="-292735">
                <a:lnSpc>
                  <a:spcPct val="107000"/>
                </a:lnSpc>
                <a:spcAft>
                  <a:spcPts val="800"/>
                </a:spcAft>
              </a:pPr>
              <a:r>
                <a:rPr lang="en-GB" sz="1400" dirty="0">
                  <a:solidFill>
                    <a:srgbClr val="000000"/>
                  </a:solidFill>
                  <a:latin typeface="Arial" panose="020B0604020202020204" pitchFamily="34" charset="0"/>
                  <a:ea typeface="Arial" panose="020B0604020202020204" pitchFamily="34" charset="0"/>
                </a:rPr>
                <a:t>I’m going to kill you/You should die!</a:t>
              </a:r>
              <a:r>
                <a:rPr lang="en-GB" sz="140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Arial" panose="020B0604020202020204" pitchFamily="34" charset="0"/>
                </a:rPr>
                <a:t> </a:t>
              </a:r>
              <a:endParaRPr lang="en-GB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endParaRPr>
            </a:p>
          </p:txBody>
        </p:sp>
        <p:sp>
          <p:nvSpPr>
            <p:cNvPr id="54" name="Rectangle 53">
              <a:extLst>
                <a:ext uri="{FF2B5EF4-FFF2-40B4-BE49-F238E27FC236}">
                  <a16:creationId xmlns:a16="http://schemas.microsoft.com/office/drawing/2014/main" id="{E279AC0D-26BF-483D-A1B3-17888039AD7B}"/>
                </a:ext>
              </a:extLst>
            </p:cNvPr>
            <p:cNvSpPr/>
            <p:nvPr/>
          </p:nvSpPr>
          <p:spPr>
            <a:xfrm>
              <a:off x="6327394" y="3675233"/>
              <a:ext cx="728724" cy="221383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marL="292735" indent="-292735">
                <a:lnSpc>
                  <a:spcPct val="107000"/>
                </a:lnSpc>
                <a:spcAft>
                  <a:spcPts val="800"/>
                </a:spcAft>
              </a:pPr>
              <a:endParaRPr lang="en-GB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endParaRPr>
            </a:p>
          </p:txBody>
        </p:sp>
      </p:grpSp>
      <p:pic>
        <p:nvPicPr>
          <p:cNvPr id="55" name="Picture 54">
            <a:extLst>
              <a:ext uri="{FF2B5EF4-FFF2-40B4-BE49-F238E27FC236}">
                <a16:creationId xmlns:a16="http://schemas.microsoft.com/office/drawing/2014/main" id="{B78A3E6C-6D62-4570-A1D9-4E2B93E4FF26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10352837" y="5593941"/>
            <a:ext cx="871683" cy="754154"/>
          </a:xfrm>
          <a:prstGeom prst="rect">
            <a:avLst/>
          </a:prstGeom>
        </p:spPr>
      </p:pic>
      <p:pic>
        <p:nvPicPr>
          <p:cNvPr id="56" name="Picture 55">
            <a:extLst>
              <a:ext uri="{FF2B5EF4-FFF2-40B4-BE49-F238E27FC236}">
                <a16:creationId xmlns:a16="http://schemas.microsoft.com/office/drawing/2014/main" id="{8A8DA0D3-9534-4607-A7AC-9F123C08EBBF}"/>
              </a:ext>
            </a:extLst>
          </p:cNvPr>
          <p:cNvPicPr/>
          <p:nvPr/>
        </p:nvPicPr>
        <p:blipFill>
          <a:blip r:embed="rId4"/>
          <a:stretch>
            <a:fillRect/>
          </a:stretch>
        </p:blipFill>
        <p:spPr>
          <a:xfrm>
            <a:off x="1744200" y="5673193"/>
            <a:ext cx="1149036" cy="743606"/>
          </a:xfrm>
          <a:prstGeom prst="rect">
            <a:avLst/>
          </a:prstGeom>
        </p:spPr>
      </p:pic>
      <p:sp>
        <p:nvSpPr>
          <p:cNvPr id="57" name="Shape 102">
            <a:extLst>
              <a:ext uri="{FF2B5EF4-FFF2-40B4-BE49-F238E27FC236}">
                <a16:creationId xmlns:a16="http://schemas.microsoft.com/office/drawing/2014/main" id="{4927B6B3-6774-4973-8D1E-E946E19B24C6}"/>
              </a:ext>
            </a:extLst>
          </p:cNvPr>
          <p:cNvSpPr/>
          <p:nvPr/>
        </p:nvSpPr>
        <p:spPr>
          <a:xfrm>
            <a:off x="9358166" y="3280780"/>
            <a:ext cx="2235182" cy="1400406"/>
          </a:xfrm>
          <a:custGeom>
            <a:avLst/>
            <a:gdLst/>
            <a:ahLst/>
            <a:cxnLst/>
            <a:rect l="0" t="0" r="0" b="0"/>
            <a:pathLst>
              <a:path w="2334768" h="2142236">
                <a:moveTo>
                  <a:pt x="0" y="0"/>
                </a:moveTo>
                <a:lnTo>
                  <a:pt x="389128" y="0"/>
                </a:lnTo>
                <a:lnTo>
                  <a:pt x="389128" y="0"/>
                </a:lnTo>
                <a:lnTo>
                  <a:pt x="2334768" y="0"/>
                </a:lnTo>
                <a:lnTo>
                  <a:pt x="2334768" y="1008126"/>
                </a:lnTo>
                <a:lnTo>
                  <a:pt x="2334768" y="1008126"/>
                </a:lnTo>
                <a:lnTo>
                  <a:pt x="2334768" y="1728216"/>
                </a:lnTo>
                <a:lnTo>
                  <a:pt x="972820" y="1728216"/>
                </a:lnTo>
                <a:lnTo>
                  <a:pt x="805561" y="2142236"/>
                </a:lnTo>
                <a:lnTo>
                  <a:pt x="389128" y="1728216"/>
                </a:lnTo>
                <a:lnTo>
                  <a:pt x="0" y="1728216"/>
                </a:lnTo>
                <a:lnTo>
                  <a:pt x="0" y="1008126"/>
                </a:lnTo>
                <a:lnTo>
                  <a:pt x="0" y="1008126"/>
                </a:ln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 w="24384" cap="flat">
            <a:round/>
          </a:ln>
        </p:spPr>
        <p:style>
          <a:lnRef idx="1">
            <a:srgbClr val="385D8A"/>
          </a:lnRef>
          <a:fillRef idx="0">
            <a:srgbClr val="000000">
              <a:alpha val="0"/>
            </a:srgbClr>
          </a:fillRef>
          <a:effectRef idx="0">
            <a:scrgbClr r="0" g="0" b="0"/>
          </a:effectRef>
          <a:fontRef idx="none"/>
        </p:style>
        <p:txBody>
          <a:bodyPr/>
          <a:lstStyle/>
          <a:p>
            <a:endParaRPr lang="en-GB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2A5A97C-9030-4F99-A307-952D93CB4FDA}"/>
              </a:ext>
            </a:extLst>
          </p:cNvPr>
          <p:cNvSpPr txBox="1"/>
          <p:nvPr/>
        </p:nvSpPr>
        <p:spPr>
          <a:xfrm>
            <a:off x="9379876" y="3337240"/>
            <a:ext cx="2179397" cy="9976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92735" indent="-292735">
              <a:lnSpc>
                <a:spcPct val="107000"/>
              </a:lnSpc>
              <a:spcAft>
                <a:spcPts val="800"/>
              </a:spcAft>
            </a:pPr>
            <a:r>
              <a:rPr lang="en-GB" sz="1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      Any use of racist language/racist harassment and jokes </a:t>
            </a:r>
          </a:p>
        </p:txBody>
      </p:sp>
    </p:spTree>
    <p:extLst>
      <p:ext uri="{BB962C8B-B14F-4D97-AF65-F5344CB8AC3E}">
        <p14:creationId xmlns:p14="http://schemas.microsoft.com/office/powerpoint/2010/main" val="10244137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833BA9-B668-4692-97E6-81A9F6471CD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44679" y="2592023"/>
            <a:ext cx="9144000" cy="2387600"/>
          </a:xfrm>
        </p:spPr>
        <p:txBody>
          <a:bodyPr>
            <a:normAutofit/>
          </a:bodyPr>
          <a:lstStyle/>
          <a:p>
            <a:pPr algn="l"/>
            <a:br>
              <a:rPr lang="en-GB" dirty="0"/>
            </a:br>
            <a:r>
              <a:rPr lang="en-GB" dirty="0"/>
              <a:t>		</a:t>
            </a:r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5F9A0B37-D80F-4B14-9248-591E9BE62A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204200" y="6356350"/>
            <a:ext cx="3787584" cy="365125"/>
          </a:xfrm>
        </p:spPr>
        <p:txBody>
          <a:bodyPr/>
          <a:lstStyle/>
          <a:p>
            <a:r>
              <a:rPr lang="en-GB" sz="1800" dirty="0" err="1">
                <a:solidFill>
                  <a:srgbClr val="FF0000"/>
                </a:solidFill>
              </a:rPr>
              <a:t>Hebburn</a:t>
            </a:r>
            <a:r>
              <a:rPr lang="en-GB" sz="1800" dirty="0">
                <a:solidFill>
                  <a:srgbClr val="FF0000"/>
                </a:solidFill>
              </a:rPr>
              <a:t> Comprehensive School</a:t>
            </a:r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30A90631-187D-43D5-BF97-BB6E0C9705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B82755-E0FF-4A87-95E2-91DBDB786C5D}" type="slidenum">
              <a:rPr lang="en-GB" smtClean="0"/>
              <a:t>4</a:t>
            </a:fld>
            <a:endParaRPr lang="en-GB"/>
          </a:p>
        </p:txBody>
      </p:sp>
      <p:sp>
        <p:nvSpPr>
          <p:cNvPr id="4" name="Shape 8681">
            <a:extLst>
              <a:ext uri="{FF2B5EF4-FFF2-40B4-BE49-F238E27FC236}">
                <a16:creationId xmlns:a16="http://schemas.microsoft.com/office/drawing/2014/main" id="{4693097F-0E32-4F6C-960B-F940B952A8D4}"/>
              </a:ext>
            </a:extLst>
          </p:cNvPr>
          <p:cNvSpPr/>
          <p:nvPr/>
        </p:nvSpPr>
        <p:spPr>
          <a:xfrm>
            <a:off x="478776" y="183515"/>
            <a:ext cx="215900" cy="6407785"/>
          </a:xfrm>
          <a:custGeom>
            <a:avLst/>
            <a:gdLst/>
            <a:ahLst/>
            <a:cxnLst/>
            <a:rect l="0" t="0" r="0" b="0"/>
            <a:pathLst>
              <a:path w="216408" h="6408421">
                <a:moveTo>
                  <a:pt x="0" y="0"/>
                </a:moveTo>
                <a:lnTo>
                  <a:pt x="216408" y="0"/>
                </a:lnTo>
                <a:lnTo>
                  <a:pt x="216408" y="6408421"/>
                </a:lnTo>
                <a:lnTo>
                  <a:pt x="0" y="6408421"/>
                </a:lnTo>
                <a:lnTo>
                  <a:pt x="0" y="0"/>
                </a:lnTo>
              </a:path>
            </a:pathLst>
          </a:custGeom>
          <a:ln w="0" cap="flat">
            <a:miter lim="127000"/>
          </a:ln>
        </p:spPr>
        <p:style>
          <a:lnRef idx="0">
            <a:srgbClr val="000000">
              <a:alpha val="0"/>
            </a:srgbClr>
          </a:lnRef>
          <a:fillRef idx="1">
            <a:srgbClr val="000000"/>
          </a:fillRef>
          <a:effectRef idx="0">
            <a:scrgbClr r="0" g="0" b="0"/>
          </a:effectRef>
          <a:fontRef idx="none"/>
        </p:style>
        <p:txBody>
          <a:bodyPr/>
          <a:lstStyle/>
          <a:p>
            <a:endParaRPr lang="en-GB"/>
          </a:p>
        </p:txBody>
      </p:sp>
      <p:sp>
        <p:nvSpPr>
          <p:cNvPr id="5" name="Shape 8682">
            <a:extLst>
              <a:ext uri="{FF2B5EF4-FFF2-40B4-BE49-F238E27FC236}">
                <a16:creationId xmlns:a16="http://schemas.microsoft.com/office/drawing/2014/main" id="{A8D01858-D4A9-482C-9BEE-588DC6AE717C}"/>
              </a:ext>
            </a:extLst>
          </p:cNvPr>
          <p:cNvSpPr/>
          <p:nvPr/>
        </p:nvSpPr>
        <p:spPr>
          <a:xfrm>
            <a:off x="630541" y="398145"/>
            <a:ext cx="215900" cy="6407785"/>
          </a:xfrm>
          <a:custGeom>
            <a:avLst/>
            <a:gdLst/>
            <a:ahLst/>
            <a:cxnLst/>
            <a:rect l="0" t="0" r="0" b="0"/>
            <a:pathLst>
              <a:path w="216408" h="6408420">
                <a:moveTo>
                  <a:pt x="0" y="0"/>
                </a:moveTo>
                <a:lnTo>
                  <a:pt x="216408" y="0"/>
                </a:lnTo>
                <a:lnTo>
                  <a:pt x="216408" y="6408420"/>
                </a:lnTo>
                <a:lnTo>
                  <a:pt x="0" y="6408420"/>
                </a:lnTo>
                <a:lnTo>
                  <a:pt x="0" y="0"/>
                </a:lnTo>
              </a:path>
            </a:pathLst>
          </a:custGeom>
          <a:ln w="0" cap="flat">
            <a:round/>
          </a:ln>
        </p:spPr>
        <p:style>
          <a:lnRef idx="0">
            <a:srgbClr val="000000">
              <a:alpha val="0"/>
            </a:srgbClr>
          </a:lnRef>
          <a:fillRef idx="1">
            <a:srgbClr val="CC0000"/>
          </a:fillRef>
          <a:effectRef idx="0">
            <a:scrgbClr r="0" g="0" b="0"/>
          </a:effectRef>
          <a:fontRef idx="none"/>
        </p:style>
        <p:txBody>
          <a:bodyPr/>
          <a:lstStyle/>
          <a:p>
            <a:endParaRPr lang="en-GB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BD86CCE3-3074-41A5-AD85-23B0230F383D}"/>
              </a:ext>
            </a:extLst>
          </p:cNvPr>
          <p:cNvGrpSpPr/>
          <p:nvPr/>
        </p:nvGrpSpPr>
        <p:grpSpPr>
          <a:xfrm>
            <a:off x="998206" y="5945616"/>
            <a:ext cx="10563253" cy="282906"/>
            <a:chOff x="0" y="0"/>
            <a:chExt cx="8927592" cy="214884"/>
          </a:xfrm>
        </p:grpSpPr>
        <p:sp>
          <p:nvSpPr>
            <p:cNvPr id="7" name="Shape 8727">
              <a:extLst>
                <a:ext uri="{FF2B5EF4-FFF2-40B4-BE49-F238E27FC236}">
                  <a16:creationId xmlns:a16="http://schemas.microsoft.com/office/drawing/2014/main" id="{CE5E8175-95B8-4943-9D3F-716E562273B1}"/>
                </a:ext>
              </a:extLst>
            </p:cNvPr>
            <p:cNvSpPr/>
            <p:nvPr/>
          </p:nvSpPr>
          <p:spPr>
            <a:xfrm>
              <a:off x="0" y="0"/>
              <a:ext cx="8927592" cy="214884"/>
            </a:xfrm>
            <a:custGeom>
              <a:avLst/>
              <a:gdLst/>
              <a:ahLst/>
              <a:cxnLst/>
              <a:rect l="0" t="0" r="0" b="0"/>
              <a:pathLst>
                <a:path w="8927592" h="214884">
                  <a:moveTo>
                    <a:pt x="0" y="0"/>
                  </a:moveTo>
                  <a:lnTo>
                    <a:pt x="8927592" y="0"/>
                  </a:lnTo>
                  <a:lnTo>
                    <a:pt x="8927592" y="214884"/>
                  </a:lnTo>
                  <a:lnTo>
                    <a:pt x="0" y="214884"/>
                  </a:lnTo>
                  <a:lnTo>
                    <a:pt x="0" y="0"/>
                  </a:lnTo>
                </a:path>
              </a:pathLst>
            </a:custGeom>
            <a:ln w="0" cap="flat">
              <a:round/>
            </a:ln>
          </p:spPr>
          <p:style>
            <a:lnRef idx="0">
              <a:srgbClr val="000000">
                <a:alpha val="0"/>
              </a:srgbClr>
            </a:lnRef>
            <a:fillRef idx="1">
              <a:srgbClr val="FFFF00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GB"/>
            </a:p>
          </p:txBody>
        </p:sp>
        <p:sp>
          <p:nvSpPr>
            <p:cNvPr id="8" name="Shape 8298">
              <a:extLst>
                <a:ext uri="{FF2B5EF4-FFF2-40B4-BE49-F238E27FC236}">
                  <a16:creationId xmlns:a16="http://schemas.microsoft.com/office/drawing/2014/main" id="{9DDC64E5-A9BE-4E75-B8C3-ACAB44FCD638}"/>
                </a:ext>
              </a:extLst>
            </p:cNvPr>
            <p:cNvSpPr/>
            <p:nvPr/>
          </p:nvSpPr>
          <p:spPr>
            <a:xfrm>
              <a:off x="0" y="0"/>
              <a:ext cx="8927592" cy="214884"/>
            </a:xfrm>
            <a:custGeom>
              <a:avLst/>
              <a:gdLst/>
              <a:ahLst/>
              <a:cxnLst/>
              <a:rect l="0" t="0" r="0" b="0"/>
              <a:pathLst>
                <a:path w="8927592" h="214884">
                  <a:moveTo>
                    <a:pt x="0" y="214884"/>
                  </a:moveTo>
                  <a:lnTo>
                    <a:pt x="8927592" y="214884"/>
                  </a:lnTo>
                  <a:lnTo>
                    <a:pt x="8927592" y="0"/>
                  </a:lnTo>
                  <a:lnTo>
                    <a:pt x="0" y="0"/>
                  </a:lnTo>
                  <a:close/>
                </a:path>
              </a:pathLst>
            </a:custGeom>
            <a:ln w="25908" cap="flat">
              <a:round/>
            </a:ln>
          </p:spPr>
          <p:style>
            <a:lnRef idx="1">
              <a:srgbClr val="FFFF00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GB"/>
            </a:p>
          </p:txBody>
        </p:sp>
      </p:grpSp>
      <p:pic>
        <p:nvPicPr>
          <p:cNvPr id="14" name="Picture 13" descr="Logo&#10;&#10;Description automatically generated">
            <a:extLst>
              <a:ext uri="{FF2B5EF4-FFF2-40B4-BE49-F238E27FC236}">
                <a16:creationId xmlns:a16="http://schemas.microsoft.com/office/drawing/2014/main" id="{AB30B869-7B7D-468E-854E-32940B4C572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2181" y="183514"/>
            <a:ext cx="967240" cy="1245235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F242DB37-A19C-4B31-9C23-60D236F1FCFD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3983990" y="1845628"/>
            <a:ext cx="4224020" cy="31667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74065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833BA9-B668-4692-97E6-81A9F6471CD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44679" y="2592023"/>
            <a:ext cx="9144000" cy="2387600"/>
          </a:xfrm>
        </p:spPr>
        <p:txBody>
          <a:bodyPr>
            <a:normAutofit/>
          </a:bodyPr>
          <a:lstStyle/>
          <a:p>
            <a:pPr algn="l"/>
            <a:br>
              <a:rPr lang="en-GB" dirty="0"/>
            </a:br>
            <a:r>
              <a:rPr lang="en-GB" dirty="0"/>
              <a:t>		</a:t>
            </a:r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5F9A0B37-D80F-4B14-9248-591E9BE62A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204200" y="6356350"/>
            <a:ext cx="3787584" cy="365125"/>
          </a:xfrm>
        </p:spPr>
        <p:txBody>
          <a:bodyPr/>
          <a:lstStyle/>
          <a:p>
            <a:r>
              <a:rPr lang="en-GB" sz="1800" dirty="0" err="1">
                <a:solidFill>
                  <a:srgbClr val="FF0000"/>
                </a:solidFill>
              </a:rPr>
              <a:t>Hebburn</a:t>
            </a:r>
            <a:r>
              <a:rPr lang="en-GB" sz="1800" dirty="0">
                <a:solidFill>
                  <a:srgbClr val="FF0000"/>
                </a:solidFill>
              </a:rPr>
              <a:t> Comprehensive School</a:t>
            </a:r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30A90631-187D-43D5-BF97-BB6E0C9705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B82755-E0FF-4A87-95E2-91DBDB786C5D}" type="slidenum">
              <a:rPr lang="en-GB" smtClean="0"/>
              <a:t>5</a:t>
            </a:fld>
            <a:endParaRPr lang="en-GB"/>
          </a:p>
        </p:txBody>
      </p:sp>
      <p:sp>
        <p:nvSpPr>
          <p:cNvPr id="4" name="Shape 8681">
            <a:extLst>
              <a:ext uri="{FF2B5EF4-FFF2-40B4-BE49-F238E27FC236}">
                <a16:creationId xmlns:a16="http://schemas.microsoft.com/office/drawing/2014/main" id="{4693097F-0E32-4F6C-960B-F940B952A8D4}"/>
              </a:ext>
            </a:extLst>
          </p:cNvPr>
          <p:cNvSpPr/>
          <p:nvPr/>
        </p:nvSpPr>
        <p:spPr>
          <a:xfrm>
            <a:off x="478776" y="183515"/>
            <a:ext cx="215900" cy="6407785"/>
          </a:xfrm>
          <a:custGeom>
            <a:avLst/>
            <a:gdLst/>
            <a:ahLst/>
            <a:cxnLst/>
            <a:rect l="0" t="0" r="0" b="0"/>
            <a:pathLst>
              <a:path w="216408" h="6408421">
                <a:moveTo>
                  <a:pt x="0" y="0"/>
                </a:moveTo>
                <a:lnTo>
                  <a:pt x="216408" y="0"/>
                </a:lnTo>
                <a:lnTo>
                  <a:pt x="216408" y="6408421"/>
                </a:lnTo>
                <a:lnTo>
                  <a:pt x="0" y="6408421"/>
                </a:lnTo>
                <a:lnTo>
                  <a:pt x="0" y="0"/>
                </a:lnTo>
              </a:path>
            </a:pathLst>
          </a:custGeom>
          <a:ln w="0" cap="flat">
            <a:miter lim="127000"/>
          </a:ln>
        </p:spPr>
        <p:style>
          <a:lnRef idx="0">
            <a:srgbClr val="000000">
              <a:alpha val="0"/>
            </a:srgbClr>
          </a:lnRef>
          <a:fillRef idx="1">
            <a:srgbClr val="000000"/>
          </a:fillRef>
          <a:effectRef idx="0">
            <a:scrgbClr r="0" g="0" b="0"/>
          </a:effectRef>
          <a:fontRef idx="none"/>
        </p:style>
        <p:txBody>
          <a:bodyPr/>
          <a:lstStyle/>
          <a:p>
            <a:endParaRPr lang="en-GB"/>
          </a:p>
        </p:txBody>
      </p:sp>
      <p:sp>
        <p:nvSpPr>
          <p:cNvPr id="5" name="Shape 8682">
            <a:extLst>
              <a:ext uri="{FF2B5EF4-FFF2-40B4-BE49-F238E27FC236}">
                <a16:creationId xmlns:a16="http://schemas.microsoft.com/office/drawing/2014/main" id="{A8D01858-D4A9-482C-9BEE-588DC6AE717C}"/>
              </a:ext>
            </a:extLst>
          </p:cNvPr>
          <p:cNvSpPr/>
          <p:nvPr/>
        </p:nvSpPr>
        <p:spPr>
          <a:xfrm>
            <a:off x="630541" y="398145"/>
            <a:ext cx="215900" cy="6407785"/>
          </a:xfrm>
          <a:custGeom>
            <a:avLst/>
            <a:gdLst/>
            <a:ahLst/>
            <a:cxnLst/>
            <a:rect l="0" t="0" r="0" b="0"/>
            <a:pathLst>
              <a:path w="216408" h="6408420">
                <a:moveTo>
                  <a:pt x="0" y="0"/>
                </a:moveTo>
                <a:lnTo>
                  <a:pt x="216408" y="0"/>
                </a:lnTo>
                <a:lnTo>
                  <a:pt x="216408" y="6408420"/>
                </a:lnTo>
                <a:lnTo>
                  <a:pt x="0" y="6408420"/>
                </a:lnTo>
                <a:lnTo>
                  <a:pt x="0" y="0"/>
                </a:lnTo>
              </a:path>
            </a:pathLst>
          </a:custGeom>
          <a:ln w="0" cap="flat">
            <a:round/>
          </a:ln>
        </p:spPr>
        <p:style>
          <a:lnRef idx="0">
            <a:srgbClr val="000000">
              <a:alpha val="0"/>
            </a:srgbClr>
          </a:lnRef>
          <a:fillRef idx="1">
            <a:srgbClr val="CC0000"/>
          </a:fillRef>
          <a:effectRef idx="0">
            <a:scrgbClr r="0" g="0" b="0"/>
          </a:effectRef>
          <a:fontRef idx="none"/>
        </p:style>
        <p:txBody>
          <a:bodyPr/>
          <a:lstStyle/>
          <a:p>
            <a:endParaRPr lang="en-GB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BD86CCE3-3074-41A5-AD85-23B0230F383D}"/>
              </a:ext>
            </a:extLst>
          </p:cNvPr>
          <p:cNvGrpSpPr/>
          <p:nvPr/>
        </p:nvGrpSpPr>
        <p:grpSpPr>
          <a:xfrm>
            <a:off x="998206" y="5945616"/>
            <a:ext cx="10563253" cy="282906"/>
            <a:chOff x="0" y="0"/>
            <a:chExt cx="8927592" cy="214884"/>
          </a:xfrm>
        </p:grpSpPr>
        <p:sp>
          <p:nvSpPr>
            <p:cNvPr id="7" name="Shape 8727">
              <a:extLst>
                <a:ext uri="{FF2B5EF4-FFF2-40B4-BE49-F238E27FC236}">
                  <a16:creationId xmlns:a16="http://schemas.microsoft.com/office/drawing/2014/main" id="{CE5E8175-95B8-4943-9D3F-716E562273B1}"/>
                </a:ext>
              </a:extLst>
            </p:cNvPr>
            <p:cNvSpPr/>
            <p:nvPr/>
          </p:nvSpPr>
          <p:spPr>
            <a:xfrm>
              <a:off x="0" y="0"/>
              <a:ext cx="8927592" cy="214884"/>
            </a:xfrm>
            <a:custGeom>
              <a:avLst/>
              <a:gdLst/>
              <a:ahLst/>
              <a:cxnLst/>
              <a:rect l="0" t="0" r="0" b="0"/>
              <a:pathLst>
                <a:path w="8927592" h="214884">
                  <a:moveTo>
                    <a:pt x="0" y="0"/>
                  </a:moveTo>
                  <a:lnTo>
                    <a:pt x="8927592" y="0"/>
                  </a:lnTo>
                  <a:lnTo>
                    <a:pt x="8927592" y="214884"/>
                  </a:lnTo>
                  <a:lnTo>
                    <a:pt x="0" y="214884"/>
                  </a:lnTo>
                  <a:lnTo>
                    <a:pt x="0" y="0"/>
                  </a:lnTo>
                </a:path>
              </a:pathLst>
            </a:custGeom>
            <a:ln w="0" cap="flat">
              <a:round/>
            </a:ln>
          </p:spPr>
          <p:style>
            <a:lnRef idx="0">
              <a:srgbClr val="000000">
                <a:alpha val="0"/>
              </a:srgbClr>
            </a:lnRef>
            <a:fillRef idx="1">
              <a:srgbClr val="FFFF00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GB"/>
            </a:p>
          </p:txBody>
        </p:sp>
        <p:sp>
          <p:nvSpPr>
            <p:cNvPr id="8" name="Shape 8298">
              <a:extLst>
                <a:ext uri="{FF2B5EF4-FFF2-40B4-BE49-F238E27FC236}">
                  <a16:creationId xmlns:a16="http://schemas.microsoft.com/office/drawing/2014/main" id="{9DDC64E5-A9BE-4E75-B8C3-ACAB44FCD638}"/>
                </a:ext>
              </a:extLst>
            </p:cNvPr>
            <p:cNvSpPr/>
            <p:nvPr/>
          </p:nvSpPr>
          <p:spPr>
            <a:xfrm>
              <a:off x="0" y="0"/>
              <a:ext cx="8927592" cy="214884"/>
            </a:xfrm>
            <a:custGeom>
              <a:avLst/>
              <a:gdLst/>
              <a:ahLst/>
              <a:cxnLst/>
              <a:rect l="0" t="0" r="0" b="0"/>
              <a:pathLst>
                <a:path w="8927592" h="214884">
                  <a:moveTo>
                    <a:pt x="0" y="214884"/>
                  </a:moveTo>
                  <a:lnTo>
                    <a:pt x="8927592" y="214884"/>
                  </a:lnTo>
                  <a:lnTo>
                    <a:pt x="8927592" y="0"/>
                  </a:lnTo>
                  <a:lnTo>
                    <a:pt x="0" y="0"/>
                  </a:lnTo>
                  <a:close/>
                </a:path>
              </a:pathLst>
            </a:custGeom>
            <a:ln w="25908" cap="flat">
              <a:round/>
            </a:ln>
          </p:spPr>
          <p:style>
            <a:lnRef idx="1">
              <a:srgbClr val="FFFF00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GB"/>
            </a:p>
          </p:txBody>
        </p:sp>
      </p:grpSp>
      <p:pic>
        <p:nvPicPr>
          <p:cNvPr id="14" name="Picture 13" descr="Logo&#10;&#10;Description automatically generated">
            <a:extLst>
              <a:ext uri="{FF2B5EF4-FFF2-40B4-BE49-F238E27FC236}">
                <a16:creationId xmlns:a16="http://schemas.microsoft.com/office/drawing/2014/main" id="{AB30B869-7B7D-468E-854E-32940B4C572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2181" y="183514"/>
            <a:ext cx="967240" cy="1245235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7E88B8A8-7D9B-4630-AD70-E05FD67D4DB9}"/>
              </a:ext>
            </a:extLst>
          </p:cNvPr>
          <p:cNvSpPr/>
          <p:nvPr/>
        </p:nvSpPr>
        <p:spPr>
          <a:xfrm>
            <a:off x="1948070" y="550861"/>
            <a:ext cx="8734111" cy="1040808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>
            <a:noAutofit/>
          </a:bodyPr>
          <a:lstStyle/>
          <a:p>
            <a:pPr marL="292735" indent="-292735">
              <a:lnSpc>
                <a:spcPct val="107000"/>
              </a:lnSpc>
              <a:spcAft>
                <a:spcPts val="800"/>
              </a:spcAft>
            </a:pPr>
            <a:r>
              <a:rPr lang="en-GB" sz="3200" dirty="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C</a:t>
            </a:r>
            <a:r>
              <a:rPr lang="en-GB" sz="3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hild on </a:t>
            </a:r>
            <a:r>
              <a:rPr lang="en-GB" sz="3200" dirty="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C</a:t>
            </a:r>
            <a:r>
              <a:rPr lang="en-GB" sz="3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hild Abuse – What is it? </a:t>
            </a: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F07B345A-F8B5-471E-A224-31C56B2D80C0}"/>
              </a:ext>
            </a:extLst>
          </p:cNvPr>
          <p:cNvGrpSpPr/>
          <p:nvPr/>
        </p:nvGrpSpPr>
        <p:grpSpPr>
          <a:xfrm>
            <a:off x="1554885" y="1403162"/>
            <a:ext cx="10158339" cy="4370194"/>
            <a:chOff x="-781320" y="1822197"/>
            <a:chExt cx="10158388" cy="4370484"/>
          </a:xfrm>
        </p:grpSpPr>
        <p:sp>
          <p:nvSpPr>
            <p:cNvPr id="18" name="Shape 153">
              <a:extLst>
                <a:ext uri="{FF2B5EF4-FFF2-40B4-BE49-F238E27FC236}">
                  <a16:creationId xmlns:a16="http://schemas.microsoft.com/office/drawing/2014/main" id="{767180A1-3246-47E1-9159-0D73A0ACCD8D}"/>
                </a:ext>
              </a:extLst>
            </p:cNvPr>
            <p:cNvSpPr/>
            <p:nvPr/>
          </p:nvSpPr>
          <p:spPr>
            <a:xfrm>
              <a:off x="233024" y="3895346"/>
              <a:ext cx="2651760" cy="1200912"/>
            </a:xfrm>
            <a:custGeom>
              <a:avLst/>
              <a:gdLst/>
              <a:ahLst/>
              <a:cxnLst/>
              <a:rect l="0" t="0" r="0" b="0"/>
              <a:pathLst>
                <a:path w="2651760" h="1200912">
                  <a:moveTo>
                    <a:pt x="0" y="1200912"/>
                  </a:moveTo>
                  <a:lnTo>
                    <a:pt x="2651760" y="1200912"/>
                  </a:lnTo>
                  <a:lnTo>
                    <a:pt x="2651760" y="0"/>
                  </a:lnTo>
                  <a:lnTo>
                    <a:pt x="0" y="0"/>
                  </a:lnTo>
                  <a:close/>
                </a:path>
              </a:pathLst>
            </a:custGeom>
            <a:ln w="57912" cap="flat">
              <a:round/>
            </a:ln>
          </p:spPr>
          <p:style>
            <a:lnRef idx="1">
              <a:srgbClr val="4F81BD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GB"/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3CC1D709-4580-4685-AF3C-EC3A3B58F4A2}"/>
                </a:ext>
              </a:extLst>
            </p:cNvPr>
            <p:cNvSpPr/>
            <p:nvPr/>
          </p:nvSpPr>
          <p:spPr>
            <a:xfrm>
              <a:off x="317552" y="3980255"/>
              <a:ext cx="3254449" cy="1056329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marL="292735" indent="-292735">
                <a:lnSpc>
                  <a:spcPct val="107000"/>
                </a:lnSpc>
                <a:spcAft>
                  <a:spcPts val="800"/>
                </a:spcAft>
              </a:pPr>
              <a:r>
                <a:rPr lang="en-GB" sz="180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Arial" panose="020B0604020202020204" pitchFamily="34" charset="0"/>
                </a:rPr>
                <a:t>Can occur between two </a:t>
              </a:r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056771C9-D58A-4809-AB0B-7E1283B91C1C}"/>
                </a:ext>
              </a:extLst>
            </p:cNvPr>
            <p:cNvSpPr/>
            <p:nvPr/>
          </p:nvSpPr>
          <p:spPr>
            <a:xfrm>
              <a:off x="367776" y="4224996"/>
              <a:ext cx="3091711" cy="945968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marL="292735" indent="-292735">
                <a:lnSpc>
                  <a:spcPct val="107000"/>
                </a:lnSpc>
                <a:spcAft>
                  <a:spcPts val="800"/>
                </a:spcAft>
              </a:pPr>
              <a:r>
                <a:rPr lang="en-GB" sz="180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Arial" panose="020B0604020202020204" pitchFamily="34" charset="0"/>
                </a:rPr>
                <a:t>children of any gender </a:t>
              </a:r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103549DA-110D-46FE-82BD-1B2BEE288F5C}"/>
                </a:ext>
              </a:extLst>
            </p:cNvPr>
            <p:cNvSpPr/>
            <p:nvPr/>
          </p:nvSpPr>
          <p:spPr>
            <a:xfrm>
              <a:off x="478064" y="4447486"/>
              <a:ext cx="2638442" cy="339002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marL="292735" indent="-292735">
                <a:lnSpc>
                  <a:spcPct val="107000"/>
                </a:lnSpc>
                <a:spcAft>
                  <a:spcPts val="800"/>
                </a:spcAft>
              </a:pPr>
              <a:r>
                <a:rPr lang="en-GB" sz="180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Arial" panose="020B0604020202020204" pitchFamily="34" charset="0"/>
                </a:rPr>
                <a:t>or can occur with a </a:t>
              </a:r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F6271CFC-969A-489A-84C5-D0D4A8620290}"/>
                </a:ext>
              </a:extLst>
            </p:cNvPr>
            <p:cNvSpPr/>
            <p:nvPr/>
          </p:nvSpPr>
          <p:spPr>
            <a:xfrm>
              <a:off x="526411" y="4679674"/>
              <a:ext cx="2438897" cy="339454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marL="292735" indent="-292735">
                <a:lnSpc>
                  <a:spcPct val="107000"/>
                </a:lnSpc>
                <a:spcAft>
                  <a:spcPts val="800"/>
                </a:spcAft>
              </a:pPr>
              <a:r>
                <a:rPr lang="en-GB" sz="180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Arial" panose="020B0604020202020204" pitchFamily="34" charset="0"/>
                </a:rPr>
                <a:t>group of children. </a:t>
              </a:r>
            </a:p>
          </p:txBody>
        </p:sp>
        <p:sp>
          <p:nvSpPr>
            <p:cNvPr id="23" name="Shape 158">
              <a:extLst>
                <a:ext uri="{FF2B5EF4-FFF2-40B4-BE49-F238E27FC236}">
                  <a16:creationId xmlns:a16="http://schemas.microsoft.com/office/drawing/2014/main" id="{A20D0C8C-66F2-4921-B7FF-5FAE1735AAC9}"/>
                </a:ext>
              </a:extLst>
            </p:cNvPr>
            <p:cNvSpPr/>
            <p:nvPr/>
          </p:nvSpPr>
          <p:spPr>
            <a:xfrm>
              <a:off x="6506771" y="4798898"/>
              <a:ext cx="2292096" cy="1127033"/>
            </a:xfrm>
            <a:custGeom>
              <a:avLst/>
              <a:gdLst/>
              <a:ahLst/>
              <a:cxnLst/>
              <a:rect l="0" t="0" r="0" b="0"/>
              <a:pathLst>
                <a:path w="2292096" h="1408176">
                  <a:moveTo>
                    <a:pt x="0" y="1408176"/>
                  </a:moveTo>
                  <a:lnTo>
                    <a:pt x="2292096" y="1408176"/>
                  </a:lnTo>
                  <a:lnTo>
                    <a:pt x="2292096" y="0"/>
                  </a:lnTo>
                  <a:lnTo>
                    <a:pt x="0" y="0"/>
                  </a:lnTo>
                  <a:close/>
                </a:path>
              </a:pathLst>
            </a:custGeom>
            <a:ln w="57912" cap="flat">
              <a:round/>
            </a:ln>
          </p:spPr>
          <p:style>
            <a:lnRef idx="1">
              <a:srgbClr val="C0504D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GB" dirty="0"/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4200233C-4E7B-4558-8E6E-21FF7DB5DC02}"/>
                </a:ext>
              </a:extLst>
            </p:cNvPr>
            <p:cNvSpPr/>
            <p:nvPr/>
          </p:nvSpPr>
          <p:spPr>
            <a:xfrm>
              <a:off x="6614275" y="4958229"/>
              <a:ext cx="2762793" cy="339003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marL="292735" indent="-292735">
                <a:lnSpc>
                  <a:spcPct val="107000"/>
                </a:lnSpc>
                <a:spcAft>
                  <a:spcPts val="800"/>
                </a:spcAft>
              </a:pPr>
              <a:r>
                <a:rPr lang="en-GB" sz="180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Arial" panose="020B0604020202020204" pitchFamily="34" charset="0"/>
                </a:rPr>
                <a:t>child on child abuse </a:t>
              </a:r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23A75F49-264F-4B89-880A-7B9CCEA07400}"/>
                </a:ext>
              </a:extLst>
            </p:cNvPr>
            <p:cNvSpPr/>
            <p:nvPr/>
          </p:nvSpPr>
          <p:spPr>
            <a:xfrm>
              <a:off x="6707998" y="5287463"/>
              <a:ext cx="2302784" cy="339002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marL="292735" indent="-292735">
                <a:lnSpc>
                  <a:spcPct val="107000"/>
                </a:lnSpc>
                <a:spcAft>
                  <a:spcPts val="800"/>
                </a:spcAft>
              </a:pPr>
              <a:r>
                <a:rPr lang="en-GB" sz="180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Arial" panose="020B0604020202020204" pitchFamily="34" charset="0"/>
                </a:rPr>
                <a:t>can occur online </a:t>
              </a:r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1A185643-5797-4C2F-A845-1BAD8D30C45D}"/>
                </a:ext>
              </a:extLst>
            </p:cNvPr>
            <p:cNvSpPr/>
            <p:nvPr/>
          </p:nvSpPr>
          <p:spPr>
            <a:xfrm>
              <a:off x="7024454" y="5572074"/>
              <a:ext cx="1572703" cy="339454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marL="292735" indent="-292735">
                <a:lnSpc>
                  <a:spcPct val="107000"/>
                </a:lnSpc>
                <a:spcAft>
                  <a:spcPts val="800"/>
                </a:spcAft>
              </a:pPr>
              <a:r>
                <a:rPr lang="en-GB" sz="180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Arial" panose="020B0604020202020204" pitchFamily="34" charset="0"/>
                </a:rPr>
                <a:t>and offline. </a:t>
              </a:r>
            </a:p>
          </p:txBody>
        </p:sp>
        <p:sp>
          <p:nvSpPr>
            <p:cNvPr id="27" name="Shape 162">
              <a:extLst>
                <a:ext uri="{FF2B5EF4-FFF2-40B4-BE49-F238E27FC236}">
                  <a16:creationId xmlns:a16="http://schemas.microsoft.com/office/drawing/2014/main" id="{205F8859-C3D4-42CC-9C93-460D929981C9}"/>
                </a:ext>
              </a:extLst>
            </p:cNvPr>
            <p:cNvSpPr/>
            <p:nvPr/>
          </p:nvSpPr>
          <p:spPr>
            <a:xfrm>
              <a:off x="3348228" y="3064765"/>
              <a:ext cx="2615184" cy="2862072"/>
            </a:xfrm>
            <a:custGeom>
              <a:avLst/>
              <a:gdLst/>
              <a:ahLst/>
              <a:cxnLst/>
              <a:rect l="0" t="0" r="0" b="0"/>
              <a:pathLst>
                <a:path w="2615184" h="2862072">
                  <a:moveTo>
                    <a:pt x="0" y="2862072"/>
                  </a:moveTo>
                  <a:lnTo>
                    <a:pt x="2615184" y="2862072"/>
                  </a:lnTo>
                  <a:lnTo>
                    <a:pt x="2615184" y="0"/>
                  </a:lnTo>
                  <a:lnTo>
                    <a:pt x="0" y="0"/>
                  </a:lnTo>
                  <a:close/>
                </a:path>
              </a:pathLst>
            </a:custGeom>
            <a:ln w="76200" cap="flat">
              <a:round/>
            </a:ln>
          </p:spPr>
          <p:style>
            <a:lnRef idx="1">
              <a:srgbClr val="6B6C6D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GB"/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9FADD2FB-1778-4706-9A97-07A09E9C70A3}"/>
                </a:ext>
              </a:extLst>
            </p:cNvPr>
            <p:cNvSpPr/>
            <p:nvPr/>
          </p:nvSpPr>
          <p:spPr>
            <a:xfrm>
              <a:off x="4004818" y="3125217"/>
              <a:ext cx="1809026" cy="339003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marL="292735" indent="-292735">
                <a:lnSpc>
                  <a:spcPct val="107000"/>
                </a:lnSpc>
                <a:spcAft>
                  <a:spcPts val="800"/>
                </a:spcAft>
              </a:pPr>
              <a:r>
                <a:rPr lang="en-GB" sz="180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Arial" panose="020B0604020202020204" pitchFamily="34" charset="0"/>
                </a:rPr>
                <a:t>Children and </a:t>
              </a:r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2D382DB1-91C9-4C76-81CB-74B88F85DCE6}"/>
                </a:ext>
              </a:extLst>
            </p:cNvPr>
            <p:cNvSpPr/>
            <p:nvPr/>
          </p:nvSpPr>
          <p:spPr>
            <a:xfrm>
              <a:off x="3483610" y="3399537"/>
              <a:ext cx="3197264" cy="339003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marL="292735" indent="-292735">
                <a:lnSpc>
                  <a:spcPct val="107000"/>
                </a:lnSpc>
                <a:spcAft>
                  <a:spcPts val="800"/>
                </a:spcAft>
              </a:pPr>
              <a:r>
                <a:rPr lang="en-GB" sz="180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Arial" panose="020B0604020202020204" pitchFamily="34" charset="0"/>
                </a:rPr>
                <a:t>adolescents can abuse </a:t>
              </a:r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982B3E73-6872-401F-A8CE-125058E99D41}"/>
                </a:ext>
              </a:extLst>
            </p:cNvPr>
            <p:cNvSpPr/>
            <p:nvPr/>
          </p:nvSpPr>
          <p:spPr>
            <a:xfrm>
              <a:off x="3593338" y="3673581"/>
              <a:ext cx="2905556" cy="339454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marL="292735" indent="-292735">
                <a:lnSpc>
                  <a:spcPct val="107000"/>
                </a:lnSpc>
                <a:spcAft>
                  <a:spcPts val="800"/>
                </a:spcAft>
              </a:pPr>
              <a:r>
                <a:rPr lang="en-GB" sz="180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Arial" panose="020B0604020202020204" pitchFamily="34" charset="0"/>
                </a:rPr>
                <a:t>other young, this can </a:t>
              </a:r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E816ED81-1D0A-4C45-B915-D58DF5780125}"/>
                </a:ext>
              </a:extLst>
            </p:cNvPr>
            <p:cNvSpPr/>
            <p:nvPr/>
          </p:nvSpPr>
          <p:spPr>
            <a:xfrm>
              <a:off x="3550666" y="3948431"/>
              <a:ext cx="3014841" cy="339002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marL="292735" indent="-292735">
                <a:lnSpc>
                  <a:spcPct val="107000"/>
                </a:lnSpc>
                <a:spcAft>
                  <a:spcPts val="800"/>
                </a:spcAft>
              </a:pPr>
              <a:r>
                <a:rPr lang="en-GB" sz="180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Arial" panose="020B0604020202020204" pitchFamily="34" charset="0"/>
                </a:rPr>
                <a:t>include hate incidents </a:t>
              </a:r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29A7AABE-DED9-4039-AB75-52F48BD28FBC}"/>
                </a:ext>
              </a:extLst>
            </p:cNvPr>
            <p:cNvSpPr/>
            <p:nvPr/>
          </p:nvSpPr>
          <p:spPr>
            <a:xfrm>
              <a:off x="4010914" y="4222475"/>
              <a:ext cx="1794998" cy="339454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marL="292735" indent="-292735">
                <a:lnSpc>
                  <a:spcPct val="107000"/>
                </a:lnSpc>
                <a:spcAft>
                  <a:spcPts val="800"/>
                </a:spcAft>
              </a:pPr>
              <a:r>
                <a:rPr lang="en-GB" sz="180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Arial" panose="020B0604020202020204" pitchFamily="34" charset="0"/>
                </a:rPr>
                <a:t>and bullying, </a:t>
              </a:r>
            </a:p>
          </p:txBody>
        </p:sp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3A34E70C-1D4C-4C94-BBBA-35FF3DF5AAE8}"/>
                </a:ext>
              </a:extLst>
            </p:cNvPr>
            <p:cNvSpPr/>
            <p:nvPr/>
          </p:nvSpPr>
          <p:spPr>
            <a:xfrm>
              <a:off x="4020058" y="4497452"/>
              <a:ext cx="1768285" cy="339003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marL="292735" indent="-292735">
                <a:lnSpc>
                  <a:spcPct val="107000"/>
                </a:lnSpc>
                <a:spcAft>
                  <a:spcPts val="800"/>
                </a:spcAft>
              </a:pPr>
              <a:r>
                <a:rPr lang="en-GB" sz="180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Arial" panose="020B0604020202020204" pitchFamily="34" charset="0"/>
                </a:rPr>
                <a:t>harassment, </a:t>
              </a:r>
            </a:p>
          </p:txBody>
        </p: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52FFF5E3-AEBB-4FFD-986B-117F1E76A5C1}"/>
                </a:ext>
              </a:extLst>
            </p:cNvPr>
            <p:cNvSpPr/>
            <p:nvPr/>
          </p:nvSpPr>
          <p:spPr>
            <a:xfrm>
              <a:off x="3453130" y="4771772"/>
              <a:ext cx="3278087" cy="339002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marL="292735" indent="-292735">
                <a:lnSpc>
                  <a:spcPct val="107000"/>
                </a:lnSpc>
                <a:spcAft>
                  <a:spcPts val="800"/>
                </a:spcAft>
              </a:pPr>
              <a:r>
                <a:rPr lang="en-GB" sz="180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Arial" panose="020B0604020202020204" pitchFamily="34" charset="0"/>
                </a:rPr>
                <a:t>inappropriate touch and </a:t>
              </a:r>
            </a:p>
          </p:txBody>
        </p:sp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76D01DAB-16E2-47C1-A6CB-24EB0E0FEADE}"/>
                </a:ext>
              </a:extLst>
            </p:cNvPr>
            <p:cNvSpPr/>
            <p:nvPr/>
          </p:nvSpPr>
          <p:spPr>
            <a:xfrm>
              <a:off x="3870706" y="5045816"/>
              <a:ext cx="1581888" cy="339454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marL="292735" indent="-292735">
                <a:lnSpc>
                  <a:spcPct val="107000"/>
                </a:lnSpc>
                <a:spcAft>
                  <a:spcPts val="800"/>
                </a:spcAft>
              </a:pPr>
              <a:r>
                <a:rPr lang="en-GB" sz="180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Arial" panose="020B0604020202020204" pitchFamily="34" charset="0"/>
                </a:rPr>
                <a:t>comments, </a:t>
              </a:r>
            </a:p>
          </p:txBody>
        </p:sp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7BD42043-3332-4BD9-8C4E-C10B206FBB8B}"/>
                </a:ext>
              </a:extLst>
            </p:cNvPr>
            <p:cNvSpPr/>
            <p:nvPr/>
          </p:nvSpPr>
          <p:spPr>
            <a:xfrm>
              <a:off x="5053584" y="5045816"/>
              <a:ext cx="595370" cy="339454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marL="292735" indent="-292735">
                <a:lnSpc>
                  <a:spcPct val="107000"/>
                </a:lnSpc>
                <a:spcAft>
                  <a:spcPts val="800"/>
                </a:spcAft>
              </a:pPr>
              <a:r>
                <a:rPr lang="en-GB" sz="180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Arial" panose="020B0604020202020204" pitchFamily="34" charset="0"/>
                </a:rPr>
                <a:t>and </a:t>
              </a:r>
            </a:p>
          </p:txBody>
        </p:sp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B729AC04-5261-4151-BEF0-05A929DA465C}"/>
                </a:ext>
              </a:extLst>
            </p:cNvPr>
            <p:cNvSpPr/>
            <p:nvPr/>
          </p:nvSpPr>
          <p:spPr>
            <a:xfrm>
              <a:off x="3895090" y="5320666"/>
              <a:ext cx="2014556" cy="339002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marL="292735" indent="-292735">
                <a:lnSpc>
                  <a:spcPct val="107000"/>
                </a:lnSpc>
                <a:spcAft>
                  <a:spcPts val="800"/>
                </a:spcAft>
              </a:pPr>
              <a:r>
                <a:rPr lang="en-GB" sz="180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Arial" panose="020B0604020202020204" pitchFamily="34" charset="0"/>
                </a:rPr>
                <a:t>physical abuse</a:t>
              </a:r>
            </a:p>
          </p:txBody>
        </p:sp>
        <p:pic>
          <p:nvPicPr>
            <p:cNvPr id="38" name="Picture 37">
              <a:extLst>
                <a:ext uri="{FF2B5EF4-FFF2-40B4-BE49-F238E27FC236}">
                  <a16:creationId xmlns:a16="http://schemas.microsoft.com/office/drawing/2014/main" id="{AB92722B-04B7-4B09-81BE-22685426F38E}"/>
                </a:ext>
              </a:extLst>
            </p:cNvPr>
            <p:cNvPicPr/>
            <p:nvPr/>
          </p:nvPicPr>
          <p:blipFill>
            <a:blip r:embed="rId3"/>
            <a:stretch>
              <a:fillRect/>
            </a:stretch>
          </p:blipFill>
          <p:spPr>
            <a:xfrm>
              <a:off x="-781320" y="5330097"/>
              <a:ext cx="1149096" cy="862584"/>
            </a:xfrm>
            <a:prstGeom prst="rect">
              <a:avLst/>
            </a:prstGeom>
          </p:spPr>
        </p:pic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D8D06441-5963-4698-9EAF-C761AF99F056}"/>
                </a:ext>
              </a:extLst>
            </p:cNvPr>
            <p:cNvSpPr/>
            <p:nvPr/>
          </p:nvSpPr>
          <p:spPr>
            <a:xfrm>
              <a:off x="552907" y="1822197"/>
              <a:ext cx="3719601" cy="339003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marL="292735" indent="-292735">
                <a:lnSpc>
                  <a:spcPct val="107000"/>
                </a:lnSpc>
                <a:spcAft>
                  <a:spcPts val="800"/>
                </a:spcAft>
              </a:pPr>
              <a:endParaRPr lang="en-GB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endParaRPr>
            </a:p>
          </p:txBody>
        </p:sp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4DF16391-C2B7-4871-B7DB-68FBB58B68A3}"/>
                </a:ext>
              </a:extLst>
            </p:cNvPr>
            <p:cNvSpPr/>
            <p:nvPr/>
          </p:nvSpPr>
          <p:spPr>
            <a:xfrm>
              <a:off x="2510282" y="2096517"/>
              <a:ext cx="1106039" cy="339003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marL="292735" indent="-292735">
                <a:lnSpc>
                  <a:spcPct val="107000"/>
                </a:lnSpc>
                <a:spcAft>
                  <a:spcPts val="800"/>
                </a:spcAft>
              </a:pPr>
              <a:r>
                <a:rPr lang="en-GB" sz="180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Arial" panose="020B0604020202020204" pitchFamily="34" charset="0"/>
                </a:rPr>
                <a:t> </a:t>
              </a:r>
            </a:p>
          </p:txBody>
        </p:sp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id="{950BA988-57A1-46BF-8D1D-D73F6B4D8375}"/>
                </a:ext>
              </a:extLst>
            </p:cNvPr>
            <p:cNvSpPr/>
            <p:nvPr/>
          </p:nvSpPr>
          <p:spPr>
            <a:xfrm>
              <a:off x="3336671" y="2096517"/>
              <a:ext cx="4800807" cy="339003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marL="292735" indent="-292735">
                <a:lnSpc>
                  <a:spcPct val="107000"/>
                </a:lnSpc>
                <a:spcAft>
                  <a:spcPts val="800"/>
                </a:spcAft>
              </a:pPr>
              <a:endParaRPr lang="en-GB" sz="1800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endParaRPr>
            </a:p>
          </p:txBody>
        </p:sp>
        <p:sp>
          <p:nvSpPr>
            <p:cNvPr id="48" name="Rectangle 47">
              <a:extLst>
                <a:ext uri="{FF2B5EF4-FFF2-40B4-BE49-F238E27FC236}">
                  <a16:creationId xmlns:a16="http://schemas.microsoft.com/office/drawing/2014/main" id="{5BA0D674-09C2-460F-9C44-D00CB4164151}"/>
                </a:ext>
              </a:extLst>
            </p:cNvPr>
            <p:cNvSpPr/>
            <p:nvPr/>
          </p:nvSpPr>
          <p:spPr>
            <a:xfrm>
              <a:off x="8257668" y="2370561"/>
              <a:ext cx="165655" cy="339454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marL="292735" indent="-292735">
                <a:lnSpc>
                  <a:spcPct val="107000"/>
                </a:lnSpc>
                <a:spcAft>
                  <a:spcPts val="800"/>
                </a:spcAft>
              </a:pPr>
              <a:r>
                <a:rPr lang="en-GB" sz="180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Arial" panose="020B0604020202020204" pitchFamily="34" charset="0"/>
                </a:rPr>
                <a:t> </a:t>
              </a:r>
            </a:p>
          </p:txBody>
        </p: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16D84FB3-98BD-42DF-9964-69550EAA8E03}"/>
              </a:ext>
            </a:extLst>
          </p:cNvPr>
          <p:cNvSpPr txBox="1"/>
          <p:nvPr/>
        </p:nvSpPr>
        <p:spPr>
          <a:xfrm>
            <a:off x="1516492" y="5811385"/>
            <a:ext cx="36257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The next slide explains them. 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54B6AABE-D609-470C-8F24-E0943DF2F105}"/>
              </a:ext>
            </a:extLst>
          </p:cNvPr>
          <p:cNvSpPr txBox="1"/>
          <p:nvPr/>
        </p:nvSpPr>
        <p:spPr>
          <a:xfrm>
            <a:off x="2007397" y="1143408"/>
            <a:ext cx="748645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/>
              <a:t>Sometimes we think that the word abuse is something that involves adult to adult or adult to child but abuse can and does happen child to child </a:t>
            </a:r>
          </a:p>
        </p:txBody>
      </p:sp>
    </p:spTree>
    <p:extLst>
      <p:ext uri="{BB962C8B-B14F-4D97-AF65-F5344CB8AC3E}">
        <p14:creationId xmlns:p14="http://schemas.microsoft.com/office/powerpoint/2010/main" val="39567364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833BA9-B668-4692-97E6-81A9F6471CD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44679" y="2592023"/>
            <a:ext cx="9144000" cy="2387600"/>
          </a:xfrm>
        </p:spPr>
        <p:txBody>
          <a:bodyPr>
            <a:normAutofit/>
          </a:bodyPr>
          <a:lstStyle/>
          <a:p>
            <a:pPr algn="l"/>
            <a:br>
              <a:rPr lang="en-GB" dirty="0"/>
            </a:br>
            <a:r>
              <a:rPr lang="en-GB" dirty="0"/>
              <a:t>		</a:t>
            </a:r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5F9A0B37-D80F-4B14-9248-591E9BE62A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204200" y="6356350"/>
            <a:ext cx="3787584" cy="365125"/>
          </a:xfrm>
        </p:spPr>
        <p:txBody>
          <a:bodyPr/>
          <a:lstStyle/>
          <a:p>
            <a:r>
              <a:rPr lang="en-GB" sz="1800" dirty="0" err="1">
                <a:solidFill>
                  <a:srgbClr val="FF0000"/>
                </a:solidFill>
              </a:rPr>
              <a:t>Hebburn</a:t>
            </a:r>
            <a:r>
              <a:rPr lang="en-GB" sz="1800" dirty="0">
                <a:solidFill>
                  <a:srgbClr val="FF0000"/>
                </a:solidFill>
              </a:rPr>
              <a:t> Comprehensive School</a:t>
            </a:r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30A90631-187D-43D5-BF97-BB6E0C9705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B82755-E0FF-4A87-95E2-91DBDB786C5D}" type="slidenum">
              <a:rPr lang="en-GB" smtClean="0"/>
              <a:t>6</a:t>
            </a:fld>
            <a:endParaRPr lang="en-GB"/>
          </a:p>
        </p:txBody>
      </p:sp>
      <p:sp>
        <p:nvSpPr>
          <p:cNvPr id="4" name="Shape 8681">
            <a:extLst>
              <a:ext uri="{FF2B5EF4-FFF2-40B4-BE49-F238E27FC236}">
                <a16:creationId xmlns:a16="http://schemas.microsoft.com/office/drawing/2014/main" id="{4693097F-0E32-4F6C-960B-F940B952A8D4}"/>
              </a:ext>
            </a:extLst>
          </p:cNvPr>
          <p:cNvSpPr/>
          <p:nvPr/>
        </p:nvSpPr>
        <p:spPr>
          <a:xfrm>
            <a:off x="478776" y="183515"/>
            <a:ext cx="215900" cy="6407785"/>
          </a:xfrm>
          <a:custGeom>
            <a:avLst/>
            <a:gdLst/>
            <a:ahLst/>
            <a:cxnLst/>
            <a:rect l="0" t="0" r="0" b="0"/>
            <a:pathLst>
              <a:path w="216408" h="6408421">
                <a:moveTo>
                  <a:pt x="0" y="0"/>
                </a:moveTo>
                <a:lnTo>
                  <a:pt x="216408" y="0"/>
                </a:lnTo>
                <a:lnTo>
                  <a:pt x="216408" y="6408421"/>
                </a:lnTo>
                <a:lnTo>
                  <a:pt x="0" y="6408421"/>
                </a:lnTo>
                <a:lnTo>
                  <a:pt x="0" y="0"/>
                </a:lnTo>
              </a:path>
            </a:pathLst>
          </a:custGeom>
          <a:ln w="0" cap="flat">
            <a:miter lim="127000"/>
          </a:ln>
        </p:spPr>
        <p:style>
          <a:lnRef idx="0">
            <a:srgbClr val="000000">
              <a:alpha val="0"/>
            </a:srgbClr>
          </a:lnRef>
          <a:fillRef idx="1">
            <a:srgbClr val="000000"/>
          </a:fillRef>
          <a:effectRef idx="0">
            <a:scrgbClr r="0" g="0" b="0"/>
          </a:effectRef>
          <a:fontRef idx="none"/>
        </p:style>
        <p:txBody>
          <a:bodyPr/>
          <a:lstStyle/>
          <a:p>
            <a:endParaRPr lang="en-GB"/>
          </a:p>
        </p:txBody>
      </p:sp>
      <p:sp>
        <p:nvSpPr>
          <p:cNvPr id="5" name="Shape 8682">
            <a:extLst>
              <a:ext uri="{FF2B5EF4-FFF2-40B4-BE49-F238E27FC236}">
                <a16:creationId xmlns:a16="http://schemas.microsoft.com/office/drawing/2014/main" id="{A8D01858-D4A9-482C-9BEE-588DC6AE717C}"/>
              </a:ext>
            </a:extLst>
          </p:cNvPr>
          <p:cNvSpPr/>
          <p:nvPr/>
        </p:nvSpPr>
        <p:spPr>
          <a:xfrm>
            <a:off x="630541" y="398145"/>
            <a:ext cx="215900" cy="6407785"/>
          </a:xfrm>
          <a:custGeom>
            <a:avLst/>
            <a:gdLst/>
            <a:ahLst/>
            <a:cxnLst/>
            <a:rect l="0" t="0" r="0" b="0"/>
            <a:pathLst>
              <a:path w="216408" h="6408420">
                <a:moveTo>
                  <a:pt x="0" y="0"/>
                </a:moveTo>
                <a:lnTo>
                  <a:pt x="216408" y="0"/>
                </a:lnTo>
                <a:lnTo>
                  <a:pt x="216408" y="6408420"/>
                </a:lnTo>
                <a:lnTo>
                  <a:pt x="0" y="6408420"/>
                </a:lnTo>
                <a:lnTo>
                  <a:pt x="0" y="0"/>
                </a:lnTo>
              </a:path>
            </a:pathLst>
          </a:custGeom>
          <a:ln w="0" cap="flat">
            <a:round/>
          </a:ln>
        </p:spPr>
        <p:style>
          <a:lnRef idx="0">
            <a:srgbClr val="000000">
              <a:alpha val="0"/>
            </a:srgbClr>
          </a:lnRef>
          <a:fillRef idx="1">
            <a:srgbClr val="CC0000"/>
          </a:fillRef>
          <a:effectRef idx="0">
            <a:scrgbClr r="0" g="0" b="0"/>
          </a:effectRef>
          <a:fontRef idx="none"/>
        </p:style>
        <p:txBody>
          <a:bodyPr/>
          <a:lstStyle/>
          <a:p>
            <a:endParaRPr lang="en-GB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BD86CCE3-3074-41A5-AD85-23B0230F383D}"/>
              </a:ext>
            </a:extLst>
          </p:cNvPr>
          <p:cNvGrpSpPr/>
          <p:nvPr/>
        </p:nvGrpSpPr>
        <p:grpSpPr>
          <a:xfrm>
            <a:off x="998206" y="5945616"/>
            <a:ext cx="10563253" cy="282906"/>
            <a:chOff x="0" y="0"/>
            <a:chExt cx="8927592" cy="214884"/>
          </a:xfrm>
        </p:grpSpPr>
        <p:sp>
          <p:nvSpPr>
            <p:cNvPr id="7" name="Shape 8727">
              <a:extLst>
                <a:ext uri="{FF2B5EF4-FFF2-40B4-BE49-F238E27FC236}">
                  <a16:creationId xmlns:a16="http://schemas.microsoft.com/office/drawing/2014/main" id="{CE5E8175-95B8-4943-9D3F-716E562273B1}"/>
                </a:ext>
              </a:extLst>
            </p:cNvPr>
            <p:cNvSpPr/>
            <p:nvPr/>
          </p:nvSpPr>
          <p:spPr>
            <a:xfrm>
              <a:off x="0" y="0"/>
              <a:ext cx="8927592" cy="214884"/>
            </a:xfrm>
            <a:custGeom>
              <a:avLst/>
              <a:gdLst/>
              <a:ahLst/>
              <a:cxnLst/>
              <a:rect l="0" t="0" r="0" b="0"/>
              <a:pathLst>
                <a:path w="8927592" h="214884">
                  <a:moveTo>
                    <a:pt x="0" y="0"/>
                  </a:moveTo>
                  <a:lnTo>
                    <a:pt x="8927592" y="0"/>
                  </a:lnTo>
                  <a:lnTo>
                    <a:pt x="8927592" y="214884"/>
                  </a:lnTo>
                  <a:lnTo>
                    <a:pt x="0" y="214884"/>
                  </a:lnTo>
                  <a:lnTo>
                    <a:pt x="0" y="0"/>
                  </a:lnTo>
                </a:path>
              </a:pathLst>
            </a:custGeom>
            <a:ln w="0" cap="flat">
              <a:round/>
            </a:ln>
          </p:spPr>
          <p:style>
            <a:lnRef idx="0">
              <a:srgbClr val="000000">
                <a:alpha val="0"/>
              </a:srgbClr>
            </a:lnRef>
            <a:fillRef idx="1">
              <a:srgbClr val="FFFF00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GB"/>
            </a:p>
          </p:txBody>
        </p:sp>
        <p:sp>
          <p:nvSpPr>
            <p:cNvPr id="8" name="Shape 8298">
              <a:extLst>
                <a:ext uri="{FF2B5EF4-FFF2-40B4-BE49-F238E27FC236}">
                  <a16:creationId xmlns:a16="http://schemas.microsoft.com/office/drawing/2014/main" id="{9DDC64E5-A9BE-4E75-B8C3-ACAB44FCD638}"/>
                </a:ext>
              </a:extLst>
            </p:cNvPr>
            <p:cNvSpPr/>
            <p:nvPr/>
          </p:nvSpPr>
          <p:spPr>
            <a:xfrm>
              <a:off x="0" y="0"/>
              <a:ext cx="8927592" cy="214884"/>
            </a:xfrm>
            <a:custGeom>
              <a:avLst/>
              <a:gdLst/>
              <a:ahLst/>
              <a:cxnLst/>
              <a:rect l="0" t="0" r="0" b="0"/>
              <a:pathLst>
                <a:path w="8927592" h="214884">
                  <a:moveTo>
                    <a:pt x="0" y="214884"/>
                  </a:moveTo>
                  <a:lnTo>
                    <a:pt x="8927592" y="214884"/>
                  </a:lnTo>
                  <a:lnTo>
                    <a:pt x="8927592" y="0"/>
                  </a:lnTo>
                  <a:lnTo>
                    <a:pt x="0" y="0"/>
                  </a:lnTo>
                  <a:close/>
                </a:path>
              </a:pathLst>
            </a:custGeom>
            <a:ln w="25908" cap="flat">
              <a:round/>
            </a:ln>
          </p:spPr>
          <p:style>
            <a:lnRef idx="1">
              <a:srgbClr val="FFFF00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GB"/>
            </a:p>
          </p:txBody>
        </p:sp>
      </p:grpSp>
      <p:pic>
        <p:nvPicPr>
          <p:cNvPr id="14" name="Picture 13" descr="Logo&#10;&#10;Description automatically generated">
            <a:extLst>
              <a:ext uri="{FF2B5EF4-FFF2-40B4-BE49-F238E27FC236}">
                <a16:creationId xmlns:a16="http://schemas.microsoft.com/office/drawing/2014/main" id="{AB30B869-7B7D-468E-854E-32940B4C572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2181" y="183514"/>
            <a:ext cx="967240" cy="1245235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7E88B8A8-7D9B-4630-AD70-E05FD67D4DB9}"/>
              </a:ext>
            </a:extLst>
          </p:cNvPr>
          <p:cNvSpPr/>
          <p:nvPr/>
        </p:nvSpPr>
        <p:spPr>
          <a:xfrm>
            <a:off x="1948070" y="550861"/>
            <a:ext cx="8022866" cy="510540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>
            <a:noAutofit/>
          </a:bodyPr>
          <a:lstStyle/>
          <a:p>
            <a:pPr marL="292735" indent="-292735">
              <a:lnSpc>
                <a:spcPct val="107000"/>
              </a:lnSpc>
              <a:spcAft>
                <a:spcPts val="800"/>
              </a:spcAft>
            </a:pPr>
            <a:r>
              <a:rPr lang="en-GB" sz="3200" dirty="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C</a:t>
            </a:r>
            <a:r>
              <a:rPr lang="en-GB" sz="3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hild on </a:t>
            </a:r>
            <a:r>
              <a:rPr lang="en-GB" sz="3200" dirty="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C</a:t>
            </a:r>
            <a:r>
              <a:rPr lang="en-GB" sz="3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hild Abuse – </a:t>
            </a:r>
            <a:r>
              <a:rPr lang="en-GB" sz="3200" dirty="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Have you heard of some of the examples?</a:t>
            </a:r>
            <a:endParaRPr lang="en-GB" sz="3200" dirty="0">
              <a:solidFill>
                <a:srgbClr val="000000"/>
              </a:solidFill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F07B345A-F8B5-471E-A224-31C56B2D80C0}"/>
              </a:ext>
            </a:extLst>
          </p:cNvPr>
          <p:cNvGrpSpPr/>
          <p:nvPr/>
        </p:nvGrpSpPr>
        <p:grpSpPr>
          <a:xfrm>
            <a:off x="1978621" y="2027394"/>
            <a:ext cx="9546007" cy="4157308"/>
            <a:chOff x="351739" y="1822197"/>
            <a:chExt cx="9546052" cy="4157584"/>
          </a:xfrm>
        </p:grpSpPr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23A75F49-264F-4B89-880A-7B9CCEA07400}"/>
                </a:ext>
              </a:extLst>
            </p:cNvPr>
            <p:cNvSpPr/>
            <p:nvPr/>
          </p:nvSpPr>
          <p:spPr>
            <a:xfrm>
              <a:off x="6898513" y="3866770"/>
              <a:ext cx="2302784" cy="339002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marL="292735" indent="-292735">
                <a:lnSpc>
                  <a:spcPct val="107000"/>
                </a:lnSpc>
                <a:spcAft>
                  <a:spcPts val="800"/>
                </a:spcAft>
              </a:pPr>
              <a:endParaRPr lang="en-GB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endParaRPr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1A185643-5797-4C2F-A845-1BAD8D30C45D}"/>
                </a:ext>
              </a:extLst>
            </p:cNvPr>
            <p:cNvSpPr/>
            <p:nvPr/>
          </p:nvSpPr>
          <p:spPr>
            <a:xfrm>
              <a:off x="7172833" y="4140814"/>
              <a:ext cx="1572703" cy="339454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marL="292735" indent="-292735">
                <a:lnSpc>
                  <a:spcPct val="107000"/>
                </a:lnSpc>
                <a:spcAft>
                  <a:spcPts val="800"/>
                </a:spcAft>
              </a:pPr>
              <a:endParaRPr lang="en-GB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endParaRPr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9FADD2FB-1778-4706-9A97-07A09E9C70A3}"/>
                </a:ext>
              </a:extLst>
            </p:cNvPr>
            <p:cNvSpPr/>
            <p:nvPr/>
          </p:nvSpPr>
          <p:spPr>
            <a:xfrm>
              <a:off x="4004818" y="3125217"/>
              <a:ext cx="1809026" cy="339003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marL="292735" indent="-292735">
                <a:lnSpc>
                  <a:spcPct val="107000"/>
                </a:lnSpc>
                <a:spcAft>
                  <a:spcPts val="800"/>
                </a:spcAft>
              </a:pPr>
              <a:endParaRPr lang="en-GB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endParaRPr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2D382DB1-91C9-4C76-81CB-74B88F85DCE6}"/>
                </a:ext>
              </a:extLst>
            </p:cNvPr>
            <p:cNvSpPr/>
            <p:nvPr/>
          </p:nvSpPr>
          <p:spPr>
            <a:xfrm>
              <a:off x="3483610" y="3399537"/>
              <a:ext cx="3197264" cy="339003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marL="292735" indent="-292735">
                <a:lnSpc>
                  <a:spcPct val="107000"/>
                </a:lnSpc>
                <a:spcAft>
                  <a:spcPts val="800"/>
                </a:spcAft>
              </a:pPr>
              <a:endParaRPr lang="en-GB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endParaRPr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982B3E73-6872-401F-A8CE-125058E99D41}"/>
                </a:ext>
              </a:extLst>
            </p:cNvPr>
            <p:cNvSpPr/>
            <p:nvPr/>
          </p:nvSpPr>
          <p:spPr>
            <a:xfrm>
              <a:off x="3593338" y="3673581"/>
              <a:ext cx="2905556" cy="339454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marL="292735" indent="-292735">
                <a:lnSpc>
                  <a:spcPct val="107000"/>
                </a:lnSpc>
                <a:spcAft>
                  <a:spcPts val="800"/>
                </a:spcAft>
              </a:pPr>
              <a:endParaRPr lang="en-GB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endParaRPr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E816ED81-1D0A-4C45-B915-D58DF5780125}"/>
                </a:ext>
              </a:extLst>
            </p:cNvPr>
            <p:cNvSpPr/>
            <p:nvPr/>
          </p:nvSpPr>
          <p:spPr>
            <a:xfrm>
              <a:off x="3550666" y="3948431"/>
              <a:ext cx="3014841" cy="339002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marL="292735" indent="-292735">
                <a:lnSpc>
                  <a:spcPct val="107000"/>
                </a:lnSpc>
                <a:spcAft>
                  <a:spcPts val="800"/>
                </a:spcAft>
              </a:pPr>
              <a:endParaRPr lang="en-GB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endParaRPr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29A7AABE-DED9-4039-AB75-52F48BD28FBC}"/>
                </a:ext>
              </a:extLst>
            </p:cNvPr>
            <p:cNvSpPr/>
            <p:nvPr/>
          </p:nvSpPr>
          <p:spPr>
            <a:xfrm>
              <a:off x="4010914" y="4222475"/>
              <a:ext cx="1794998" cy="339454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marL="292735" indent="-292735">
                <a:lnSpc>
                  <a:spcPct val="107000"/>
                </a:lnSpc>
                <a:spcAft>
                  <a:spcPts val="800"/>
                </a:spcAft>
              </a:pPr>
              <a:endParaRPr lang="en-GB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endParaRPr>
            </a:p>
          </p:txBody>
        </p:sp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3A34E70C-1D4C-4C94-BBBA-35FF3DF5AAE8}"/>
                </a:ext>
              </a:extLst>
            </p:cNvPr>
            <p:cNvSpPr/>
            <p:nvPr/>
          </p:nvSpPr>
          <p:spPr>
            <a:xfrm>
              <a:off x="4020058" y="4497452"/>
              <a:ext cx="1768285" cy="339003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marL="292735" indent="-292735">
                <a:lnSpc>
                  <a:spcPct val="107000"/>
                </a:lnSpc>
                <a:spcAft>
                  <a:spcPts val="800"/>
                </a:spcAft>
              </a:pPr>
              <a:endParaRPr lang="en-GB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endParaRPr>
            </a:p>
          </p:txBody>
        </p: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52FFF5E3-AEBB-4FFD-986B-117F1E76A5C1}"/>
                </a:ext>
              </a:extLst>
            </p:cNvPr>
            <p:cNvSpPr/>
            <p:nvPr/>
          </p:nvSpPr>
          <p:spPr>
            <a:xfrm>
              <a:off x="3453130" y="4771772"/>
              <a:ext cx="3278087" cy="339002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marL="292735" indent="-292735">
                <a:lnSpc>
                  <a:spcPct val="107000"/>
                </a:lnSpc>
                <a:spcAft>
                  <a:spcPts val="800"/>
                </a:spcAft>
              </a:pPr>
              <a:endParaRPr lang="en-GB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endParaRPr>
            </a:p>
          </p:txBody>
        </p:sp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76D01DAB-16E2-47C1-A6CB-24EB0E0FEADE}"/>
                </a:ext>
              </a:extLst>
            </p:cNvPr>
            <p:cNvSpPr/>
            <p:nvPr/>
          </p:nvSpPr>
          <p:spPr>
            <a:xfrm>
              <a:off x="3870706" y="5045816"/>
              <a:ext cx="1581888" cy="339454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marL="292735" indent="-292735">
                <a:lnSpc>
                  <a:spcPct val="107000"/>
                </a:lnSpc>
                <a:spcAft>
                  <a:spcPts val="800"/>
                </a:spcAft>
              </a:pPr>
              <a:endParaRPr lang="en-GB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endParaRPr>
            </a:p>
          </p:txBody>
        </p:sp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7BD42043-3332-4BD9-8C4E-C10B206FBB8B}"/>
                </a:ext>
              </a:extLst>
            </p:cNvPr>
            <p:cNvSpPr/>
            <p:nvPr/>
          </p:nvSpPr>
          <p:spPr>
            <a:xfrm>
              <a:off x="5053584" y="5045816"/>
              <a:ext cx="595370" cy="339454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marL="292735" indent="-292735">
                <a:lnSpc>
                  <a:spcPct val="107000"/>
                </a:lnSpc>
                <a:spcAft>
                  <a:spcPts val="800"/>
                </a:spcAft>
              </a:pPr>
              <a:r>
                <a:rPr lang="en-GB" sz="180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Arial" panose="020B0604020202020204" pitchFamily="34" charset="0"/>
                </a:rPr>
                <a:t> </a:t>
              </a:r>
            </a:p>
          </p:txBody>
        </p:sp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B729AC04-5261-4151-BEF0-05A929DA465C}"/>
                </a:ext>
              </a:extLst>
            </p:cNvPr>
            <p:cNvSpPr/>
            <p:nvPr/>
          </p:nvSpPr>
          <p:spPr>
            <a:xfrm>
              <a:off x="3895090" y="5320666"/>
              <a:ext cx="2014556" cy="339002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marL="292735" indent="-292735">
                <a:lnSpc>
                  <a:spcPct val="107000"/>
                </a:lnSpc>
                <a:spcAft>
                  <a:spcPts val="800"/>
                </a:spcAft>
              </a:pPr>
              <a:endParaRPr lang="en-GB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endParaRPr>
            </a:p>
          </p:txBody>
        </p:sp>
        <p:pic>
          <p:nvPicPr>
            <p:cNvPr id="38" name="Picture 37">
              <a:extLst>
                <a:ext uri="{FF2B5EF4-FFF2-40B4-BE49-F238E27FC236}">
                  <a16:creationId xmlns:a16="http://schemas.microsoft.com/office/drawing/2014/main" id="{AB92722B-04B7-4B09-81BE-22685426F38E}"/>
                </a:ext>
              </a:extLst>
            </p:cNvPr>
            <p:cNvPicPr/>
            <p:nvPr/>
          </p:nvPicPr>
          <p:blipFill>
            <a:blip r:embed="rId3"/>
            <a:stretch>
              <a:fillRect/>
            </a:stretch>
          </p:blipFill>
          <p:spPr>
            <a:xfrm>
              <a:off x="351739" y="5117197"/>
              <a:ext cx="1149096" cy="862584"/>
            </a:xfrm>
            <a:prstGeom prst="rect">
              <a:avLst/>
            </a:prstGeom>
          </p:spPr>
        </p:pic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D8D06441-5963-4698-9EAF-C761AF99F056}"/>
                </a:ext>
              </a:extLst>
            </p:cNvPr>
            <p:cNvSpPr/>
            <p:nvPr/>
          </p:nvSpPr>
          <p:spPr>
            <a:xfrm>
              <a:off x="552907" y="1822197"/>
              <a:ext cx="3719601" cy="339003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marL="292735" indent="-292735">
                <a:lnSpc>
                  <a:spcPct val="107000"/>
                </a:lnSpc>
                <a:spcAft>
                  <a:spcPts val="800"/>
                </a:spcAft>
              </a:pPr>
              <a:r>
                <a:rPr lang="en-GB" sz="180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Arial" panose="020B0604020202020204" pitchFamily="34" charset="0"/>
                </a:rPr>
                <a:t>Children and young people </a:t>
              </a:r>
            </a:p>
          </p:txBody>
        </p:sp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463D2F1D-1FC5-4934-8340-AE6A5AF5877E}"/>
                </a:ext>
              </a:extLst>
            </p:cNvPr>
            <p:cNvSpPr/>
            <p:nvPr/>
          </p:nvSpPr>
          <p:spPr>
            <a:xfrm>
              <a:off x="3348863" y="1822197"/>
              <a:ext cx="6548928" cy="339003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marL="292735" indent="-292735">
                <a:lnSpc>
                  <a:spcPct val="107000"/>
                </a:lnSpc>
                <a:spcAft>
                  <a:spcPts val="800"/>
                </a:spcAft>
              </a:pPr>
              <a:r>
                <a:rPr lang="en-GB" sz="180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Arial" panose="020B0604020202020204" pitchFamily="34" charset="0"/>
                </a:rPr>
                <a:t>are capable of abusing their </a:t>
              </a:r>
              <a:r>
                <a:rPr lang="en-GB" sz="1800" dirty="0" err="1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Arial" panose="020B0604020202020204" pitchFamily="34" charset="0"/>
                </a:rPr>
                <a:t>childs</a:t>
              </a:r>
              <a:r>
                <a:rPr lang="en-GB" sz="180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Arial" panose="020B0604020202020204" pitchFamily="34" charset="0"/>
                </a:rPr>
                <a:t> and that child </a:t>
              </a:r>
            </a:p>
          </p:txBody>
        </p:sp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9DF49D63-64E7-4BA4-897A-772D89A62EAA}"/>
                </a:ext>
              </a:extLst>
            </p:cNvPr>
            <p:cNvSpPr/>
            <p:nvPr/>
          </p:nvSpPr>
          <p:spPr>
            <a:xfrm>
              <a:off x="552907" y="2096517"/>
              <a:ext cx="2602210" cy="339003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marL="292735" indent="-292735">
                <a:lnSpc>
                  <a:spcPct val="107000"/>
                </a:lnSpc>
                <a:spcAft>
                  <a:spcPts val="800"/>
                </a:spcAft>
              </a:pPr>
              <a:r>
                <a:rPr lang="en-GB" sz="180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Arial" panose="020B0604020202020204" pitchFamily="34" charset="0"/>
                </a:rPr>
                <a:t>on child abuse can </a:t>
              </a:r>
            </a:p>
          </p:txBody>
        </p:sp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4DF16391-C2B7-4871-B7DB-68FBB58B68A3}"/>
                </a:ext>
              </a:extLst>
            </p:cNvPr>
            <p:cNvSpPr/>
            <p:nvPr/>
          </p:nvSpPr>
          <p:spPr>
            <a:xfrm>
              <a:off x="2510282" y="2096517"/>
              <a:ext cx="1106039" cy="339003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marL="292735" indent="-292735">
                <a:lnSpc>
                  <a:spcPct val="107000"/>
                </a:lnSpc>
                <a:spcAft>
                  <a:spcPts val="800"/>
                </a:spcAft>
              </a:pPr>
              <a:r>
                <a:rPr lang="en-GB" sz="180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Arial" panose="020B0604020202020204" pitchFamily="34" charset="0"/>
                </a:rPr>
                <a:t>happen </a:t>
              </a:r>
            </a:p>
          </p:txBody>
        </p:sp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id="{950BA988-57A1-46BF-8D1D-D73F6B4D8375}"/>
                </a:ext>
              </a:extLst>
            </p:cNvPr>
            <p:cNvSpPr/>
            <p:nvPr/>
          </p:nvSpPr>
          <p:spPr>
            <a:xfrm>
              <a:off x="3336671" y="2096517"/>
              <a:ext cx="4800807" cy="339003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marL="292735" indent="-292735">
                <a:lnSpc>
                  <a:spcPct val="107000"/>
                </a:lnSpc>
                <a:spcAft>
                  <a:spcPts val="800"/>
                </a:spcAft>
              </a:pPr>
              <a:r>
                <a:rPr lang="en-GB" sz="180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Arial" panose="020B0604020202020204" pitchFamily="34" charset="0"/>
                </a:rPr>
                <a:t>in many different ways, including </a:t>
              </a:r>
              <a:r>
                <a:rPr lang="en-GB" sz="1800" dirty="0">
                  <a:solidFill>
                    <a:srgbClr val="FF0000"/>
                  </a:solidFill>
                  <a:effectLst/>
                  <a:latin typeface="Arial" panose="020B0604020202020204" pitchFamily="34" charset="0"/>
                  <a:ea typeface="Arial" panose="020B0604020202020204" pitchFamily="34" charset="0"/>
                </a:rPr>
                <a:t>on</a:t>
              </a:r>
            </a:p>
          </p:txBody>
        </p:sp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04B92D79-1B7A-4074-BFB3-42B789A97EAD}"/>
                </a:ext>
              </a:extLst>
            </p:cNvPr>
            <p:cNvSpPr/>
            <p:nvPr/>
          </p:nvSpPr>
          <p:spPr>
            <a:xfrm>
              <a:off x="6952743" y="2096517"/>
              <a:ext cx="101247" cy="339003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marL="292735" indent="-292735">
                <a:lnSpc>
                  <a:spcPct val="107000"/>
                </a:lnSpc>
                <a:spcAft>
                  <a:spcPts val="800"/>
                </a:spcAft>
              </a:pPr>
              <a:r>
                <a:rPr lang="en-GB" sz="180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Arial" panose="020B0604020202020204" pitchFamily="34" charset="0"/>
                </a:rPr>
                <a:t>-</a:t>
              </a:r>
            </a:p>
          </p:txBody>
        </p:sp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id="{6249D9A6-4BE7-406A-A30F-0C1DE5D281E7}"/>
                </a:ext>
              </a:extLst>
            </p:cNvPr>
            <p:cNvSpPr/>
            <p:nvPr/>
          </p:nvSpPr>
          <p:spPr>
            <a:xfrm>
              <a:off x="7028943" y="2096517"/>
              <a:ext cx="1759164" cy="339003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marL="292735" indent="-292735">
                <a:lnSpc>
                  <a:spcPct val="107000"/>
                </a:lnSpc>
                <a:spcAft>
                  <a:spcPts val="800"/>
                </a:spcAft>
              </a:pPr>
              <a:r>
                <a:rPr lang="en-GB" sz="1800" dirty="0">
                  <a:solidFill>
                    <a:srgbClr val="FF0000"/>
                  </a:solidFill>
                  <a:effectLst/>
                  <a:latin typeface="Arial" panose="020B0604020202020204" pitchFamily="34" charset="0"/>
                  <a:ea typeface="Arial" panose="020B0604020202020204" pitchFamily="34" charset="0"/>
                </a:rPr>
                <a:t>line bullying, </a:t>
              </a:r>
            </a:p>
          </p:txBody>
        </p:sp>
        <p:sp>
          <p:nvSpPr>
            <p:cNvPr id="46" name="Rectangle 45">
              <a:extLst>
                <a:ext uri="{FF2B5EF4-FFF2-40B4-BE49-F238E27FC236}">
                  <a16:creationId xmlns:a16="http://schemas.microsoft.com/office/drawing/2014/main" id="{7B60FD51-C252-40FB-9618-C9C101BEE54E}"/>
                </a:ext>
              </a:extLst>
            </p:cNvPr>
            <p:cNvSpPr/>
            <p:nvPr/>
          </p:nvSpPr>
          <p:spPr>
            <a:xfrm>
              <a:off x="552907" y="2370561"/>
              <a:ext cx="8921662" cy="339454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marL="292735" indent="-292735">
                <a:lnSpc>
                  <a:spcPct val="107000"/>
                </a:lnSpc>
                <a:spcAft>
                  <a:spcPts val="800"/>
                </a:spcAft>
              </a:pPr>
              <a:r>
                <a:rPr lang="en-GB" sz="1800" dirty="0">
                  <a:solidFill>
                    <a:srgbClr val="FF0000"/>
                  </a:solidFill>
                  <a:effectLst/>
                  <a:latin typeface="Arial" panose="020B0604020202020204" pitchFamily="34" charset="0"/>
                  <a:ea typeface="Arial" panose="020B0604020202020204" pitchFamily="34" charset="0"/>
                </a:rPr>
                <a:t>youth produced imagery, sexting, criminal and sexual exploitation, </a:t>
              </a:r>
            </a:p>
          </p:txBody>
        </p:sp>
        <p:sp>
          <p:nvSpPr>
            <p:cNvPr id="47" name="Rectangle 46">
              <a:extLst>
                <a:ext uri="{FF2B5EF4-FFF2-40B4-BE49-F238E27FC236}">
                  <a16:creationId xmlns:a16="http://schemas.microsoft.com/office/drawing/2014/main" id="{463D3440-C408-4043-B252-75A1A8BD827C}"/>
                </a:ext>
              </a:extLst>
            </p:cNvPr>
            <p:cNvSpPr/>
            <p:nvPr/>
          </p:nvSpPr>
          <p:spPr>
            <a:xfrm>
              <a:off x="7269734" y="2370561"/>
              <a:ext cx="1310020" cy="339454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marL="292735" indent="-292735">
                <a:lnSpc>
                  <a:spcPct val="107000"/>
                </a:lnSpc>
                <a:spcAft>
                  <a:spcPts val="800"/>
                </a:spcAft>
              </a:pPr>
              <a:r>
                <a:rPr lang="en-GB" sz="1800" dirty="0" err="1">
                  <a:solidFill>
                    <a:srgbClr val="FF0000"/>
                  </a:solidFill>
                  <a:effectLst/>
                  <a:latin typeface="Arial" panose="020B0604020202020204" pitchFamily="34" charset="0"/>
                  <a:ea typeface="Arial" panose="020B0604020202020204" pitchFamily="34" charset="0"/>
                </a:rPr>
                <a:t>upskirting</a:t>
              </a:r>
              <a:endParaRPr lang="en-GB" sz="1800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endParaRPr>
            </a:p>
          </p:txBody>
        </p:sp>
        <p:sp>
          <p:nvSpPr>
            <p:cNvPr id="48" name="Rectangle 47">
              <a:extLst>
                <a:ext uri="{FF2B5EF4-FFF2-40B4-BE49-F238E27FC236}">
                  <a16:creationId xmlns:a16="http://schemas.microsoft.com/office/drawing/2014/main" id="{5BA0D674-09C2-460F-9C44-D00CB4164151}"/>
                </a:ext>
              </a:extLst>
            </p:cNvPr>
            <p:cNvSpPr/>
            <p:nvPr/>
          </p:nvSpPr>
          <p:spPr>
            <a:xfrm>
              <a:off x="8257668" y="2370561"/>
              <a:ext cx="165655" cy="339454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marL="292735" indent="-292735">
                <a:lnSpc>
                  <a:spcPct val="107000"/>
                </a:lnSpc>
                <a:spcAft>
                  <a:spcPts val="800"/>
                </a:spcAft>
              </a:pPr>
              <a:r>
                <a:rPr lang="en-GB" sz="180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Arial" panose="020B0604020202020204" pitchFamily="34" charset="0"/>
                </a:rPr>
                <a:t>, </a:t>
              </a:r>
            </a:p>
          </p:txBody>
        </p:sp>
        <p:sp>
          <p:nvSpPr>
            <p:cNvPr id="49" name="Rectangle 48">
              <a:extLst>
                <a:ext uri="{FF2B5EF4-FFF2-40B4-BE49-F238E27FC236}">
                  <a16:creationId xmlns:a16="http://schemas.microsoft.com/office/drawing/2014/main" id="{3F640E5A-CD3A-43EC-B963-28BB5D5F6048}"/>
                </a:ext>
              </a:extLst>
            </p:cNvPr>
            <p:cNvSpPr/>
            <p:nvPr/>
          </p:nvSpPr>
          <p:spPr>
            <a:xfrm>
              <a:off x="552907" y="2636267"/>
              <a:ext cx="8900053" cy="339003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marL="292735" indent="-292735">
                <a:lnSpc>
                  <a:spcPct val="107000"/>
                </a:lnSpc>
                <a:spcAft>
                  <a:spcPts val="800"/>
                </a:spcAft>
              </a:pPr>
              <a:r>
                <a:rPr lang="en-GB" sz="1800" dirty="0">
                  <a:solidFill>
                    <a:srgbClr val="FF0000"/>
                  </a:solidFill>
                  <a:effectLst/>
                  <a:latin typeface="Arial" panose="020B0604020202020204" pitchFamily="34" charset="0"/>
                  <a:ea typeface="Arial" panose="020B0604020202020204" pitchFamily="34" charset="0"/>
                </a:rPr>
                <a:t>initiation/hazing and inappropriate/harmful sexualised behaviours. </a:t>
              </a:r>
            </a:p>
          </p:txBody>
        </p: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8A1E4755-158E-45CF-846D-26275D1AFBBA}"/>
              </a:ext>
            </a:extLst>
          </p:cNvPr>
          <p:cNvSpPr txBox="1"/>
          <p:nvPr/>
        </p:nvSpPr>
        <p:spPr>
          <a:xfrm>
            <a:off x="6680444" y="4345857"/>
            <a:ext cx="4737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So what do they mean? (Next slide)</a:t>
            </a:r>
          </a:p>
        </p:txBody>
      </p:sp>
    </p:spTree>
    <p:extLst>
      <p:ext uri="{BB962C8B-B14F-4D97-AF65-F5344CB8AC3E}">
        <p14:creationId xmlns:p14="http://schemas.microsoft.com/office/powerpoint/2010/main" val="763825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5F9A0B37-D80F-4B14-9248-591E9BE62A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204200" y="6356350"/>
            <a:ext cx="3787584" cy="365125"/>
          </a:xfrm>
        </p:spPr>
        <p:txBody>
          <a:bodyPr/>
          <a:lstStyle/>
          <a:p>
            <a:r>
              <a:rPr lang="en-GB" sz="1800" dirty="0" err="1">
                <a:solidFill>
                  <a:srgbClr val="FF0000"/>
                </a:solidFill>
              </a:rPr>
              <a:t>Hebburn</a:t>
            </a:r>
            <a:r>
              <a:rPr lang="en-GB" sz="1800" dirty="0">
                <a:solidFill>
                  <a:srgbClr val="FF0000"/>
                </a:solidFill>
              </a:rPr>
              <a:t> Comprehensive School</a:t>
            </a:r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30A90631-187D-43D5-BF97-BB6E0C9705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B82755-E0FF-4A87-95E2-91DBDB786C5D}" type="slidenum">
              <a:rPr lang="en-GB" smtClean="0"/>
              <a:t>7</a:t>
            </a:fld>
            <a:endParaRPr lang="en-GB"/>
          </a:p>
        </p:txBody>
      </p:sp>
      <p:sp>
        <p:nvSpPr>
          <p:cNvPr id="4" name="Shape 8681">
            <a:extLst>
              <a:ext uri="{FF2B5EF4-FFF2-40B4-BE49-F238E27FC236}">
                <a16:creationId xmlns:a16="http://schemas.microsoft.com/office/drawing/2014/main" id="{4693097F-0E32-4F6C-960B-F940B952A8D4}"/>
              </a:ext>
            </a:extLst>
          </p:cNvPr>
          <p:cNvSpPr/>
          <p:nvPr/>
        </p:nvSpPr>
        <p:spPr>
          <a:xfrm>
            <a:off x="478776" y="183515"/>
            <a:ext cx="215900" cy="6407785"/>
          </a:xfrm>
          <a:custGeom>
            <a:avLst/>
            <a:gdLst/>
            <a:ahLst/>
            <a:cxnLst/>
            <a:rect l="0" t="0" r="0" b="0"/>
            <a:pathLst>
              <a:path w="216408" h="6408421">
                <a:moveTo>
                  <a:pt x="0" y="0"/>
                </a:moveTo>
                <a:lnTo>
                  <a:pt x="216408" y="0"/>
                </a:lnTo>
                <a:lnTo>
                  <a:pt x="216408" y="6408421"/>
                </a:lnTo>
                <a:lnTo>
                  <a:pt x="0" y="6408421"/>
                </a:lnTo>
                <a:lnTo>
                  <a:pt x="0" y="0"/>
                </a:lnTo>
              </a:path>
            </a:pathLst>
          </a:custGeom>
          <a:ln w="0" cap="flat">
            <a:miter lim="127000"/>
          </a:ln>
        </p:spPr>
        <p:style>
          <a:lnRef idx="0">
            <a:srgbClr val="000000">
              <a:alpha val="0"/>
            </a:srgbClr>
          </a:lnRef>
          <a:fillRef idx="1">
            <a:srgbClr val="000000"/>
          </a:fillRef>
          <a:effectRef idx="0">
            <a:scrgbClr r="0" g="0" b="0"/>
          </a:effectRef>
          <a:fontRef idx="none"/>
        </p:style>
        <p:txBody>
          <a:bodyPr/>
          <a:lstStyle/>
          <a:p>
            <a:endParaRPr lang="en-GB"/>
          </a:p>
        </p:txBody>
      </p:sp>
      <p:sp>
        <p:nvSpPr>
          <p:cNvPr id="5" name="Shape 8682">
            <a:extLst>
              <a:ext uri="{FF2B5EF4-FFF2-40B4-BE49-F238E27FC236}">
                <a16:creationId xmlns:a16="http://schemas.microsoft.com/office/drawing/2014/main" id="{A8D01858-D4A9-482C-9BEE-588DC6AE717C}"/>
              </a:ext>
            </a:extLst>
          </p:cNvPr>
          <p:cNvSpPr/>
          <p:nvPr/>
        </p:nvSpPr>
        <p:spPr>
          <a:xfrm>
            <a:off x="630541" y="398145"/>
            <a:ext cx="215900" cy="6407785"/>
          </a:xfrm>
          <a:custGeom>
            <a:avLst/>
            <a:gdLst/>
            <a:ahLst/>
            <a:cxnLst/>
            <a:rect l="0" t="0" r="0" b="0"/>
            <a:pathLst>
              <a:path w="216408" h="6408420">
                <a:moveTo>
                  <a:pt x="0" y="0"/>
                </a:moveTo>
                <a:lnTo>
                  <a:pt x="216408" y="0"/>
                </a:lnTo>
                <a:lnTo>
                  <a:pt x="216408" y="6408420"/>
                </a:lnTo>
                <a:lnTo>
                  <a:pt x="0" y="6408420"/>
                </a:lnTo>
                <a:lnTo>
                  <a:pt x="0" y="0"/>
                </a:lnTo>
              </a:path>
            </a:pathLst>
          </a:custGeom>
          <a:ln w="0" cap="flat">
            <a:round/>
          </a:ln>
        </p:spPr>
        <p:style>
          <a:lnRef idx="0">
            <a:srgbClr val="000000">
              <a:alpha val="0"/>
            </a:srgbClr>
          </a:lnRef>
          <a:fillRef idx="1">
            <a:srgbClr val="CC0000"/>
          </a:fillRef>
          <a:effectRef idx="0">
            <a:scrgbClr r="0" g="0" b="0"/>
          </a:effectRef>
          <a:fontRef idx="none"/>
        </p:style>
        <p:txBody>
          <a:bodyPr/>
          <a:lstStyle/>
          <a:p>
            <a:endParaRPr lang="en-GB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BD86CCE3-3074-41A5-AD85-23B0230F383D}"/>
              </a:ext>
            </a:extLst>
          </p:cNvPr>
          <p:cNvGrpSpPr/>
          <p:nvPr/>
        </p:nvGrpSpPr>
        <p:grpSpPr>
          <a:xfrm>
            <a:off x="998206" y="5945616"/>
            <a:ext cx="10563253" cy="282906"/>
            <a:chOff x="0" y="0"/>
            <a:chExt cx="8927592" cy="214884"/>
          </a:xfrm>
        </p:grpSpPr>
        <p:sp>
          <p:nvSpPr>
            <p:cNvPr id="7" name="Shape 8727">
              <a:extLst>
                <a:ext uri="{FF2B5EF4-FFF2-40B4-BE49-F238E27FC236}">
                  <a16:creationId xmlns:a16="http://schemas.microsoft.com/office/drawing/2014/main" id="{CE5E8175-95B8-4943-9D3F-716E562273B1}"/>
                </a:ext>
              </a:extLst>
            </p:cNvPr>
            <p:cNvSpPr/>
            <p:nvPr/>
          </p:nvSpPr>
          <p:spPr>
            <a:xfrm>
              <a:off x="0" y="0"/>
              <a:ext cx="8927592" cy="214884"/>
            </a:xfrm>
            <a:custGeom>
              <a:avLst/>
              <a:gdLst/>
              <a:ahLst/>
              <a:cxnLst/>
              <a:rect l="0" t="0" r="0" b="0"/>
              <a:pathLst>
                <a:path w="8927592" h="214884">
                  <a:moveTo>
                    <a:pt x="0" y="0"/>
                  </a:moveTo>
                  <a:lnTo>
                    <a:pt x="8927592" y="0"/>
                  </a:lnTo>
                  <a:lnTo>
                    <a:pt x="8927592" y="214884"/>
                  </a:lnTo>
                  <a:lnTo>
                    <a:pt x="0" y="214884"/>
                  </a:lnTo>
                  <a:lnTo>
                    <a:pt x="0" y="0"/>
                  </a:lnTo>
                </a:path>
              </a:pathLst>
            </a:custGeom>
            <a:ln w="0" cap="flat">
              <a:round/>
            </a:ln>
          </p:spPr>
          <p:style>
            <a:lnRef idx="0">
              <a:srgbClr val="000000">
                <a:alpha val="0"/>
              </a:srgbClr>
            </a:lnRef>
            <a:fillRef idx="1">
              <a:srgbClr val="FFFF00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GB"/>
            </a:p>
          </p:txBody>
        </p:sp>
        <p:sp>
          <p:nvSpPr>
            <p:cNvPr id="8" name="Shape 8298">
              <a:extLst>
                <a:ext uri="{FF2B5EF4-FFF2-40B4-BE49-F238E27FC236}">
                  <a16:creationId xmlns:a16="http://schemas.microsoft.com/office/drawing/2014/main" id="{9DDC64E5-A9BE-4E75-B8C3-ACAB44FCD638}"/>
                </a:ext>
              </a:extLst>
            </p:cNvPr>
            <p:cNvSpPr/>
            <p:nvPr/>
          </p:nvSpPr>
          <p:spPr>
            <a:xfrm>
              <a:off x="0" y="0"/>
              <a:ext cx="8927592" cy="214884"/>
            </a:xfrm>
            <a:custGeom>
              <a:avLst/>
              <a:gdLst/>
              <a:ahLst/>
              <a:cxnLst/>
              <a:rect l="0" t="0" r="0" b="0"/>
              <a:pathLst>
                <a:path w="8927592" h="214884">
                  <a:moveTo>
                    <a:pt x="0" y="214884"/>
                  </a:moveTo>
                  <a:lnTo>
                    <a:pt x="8927592" y="214884"/>
                  </a:lnTo>
                  <a:lnTo>
                    <a:pt x="8927592" y="0"/>
                  </a:lnTo>
                  <a:lnTo>
                    <a:pt x="0" y="0"/>
                  </a:lnTo>
                  <a:close/>
                </a:path>
              </a:pathLst>
            </a:custGeom>
            <a:ln w="25908" cap="flat">
              <a:round/>
            </a:ln>
          </p:spPr>
          <p:style>
            <a:lnRef idx="1">
              <a:srgbClr val="FFFF00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GB"/>
            </a:p>
          </p:txBody>
        </p:sp>
      </p:grpSp>
      <p:pic>
        <p:nvPicPr>
          <p:cNvPr id="14" name="Picture 13" descr="Logo&#10;&#10;Description automatically generated">
            <a:extLst>
              <a:ext uri="{FF2B5EF4-FFF2-40B4-BE49-F238E27FC236}">
                <a16:creationId xmlns:a16="http://schemas.microsoft.com/office/drawing/2014/main" id="{AB30B869-7B7D-468E-854E-32940B4C572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2181" y="183514"/>
            <a:ext cx="967240" cy="1245235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5BB96E71-08AD-4199-A140-6398786A9DA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60891" y="2109787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pic>
        <p:nvPicPr>
          <p:cNvPr id="2049" name="Picture 193">
            <a:extLst>
              <a:ext uri="{FF2B5EF4-FFF2-40B4-BE49-F238E27FC236}">
                <a16:creationId xmlns:a16="http://schemas.microsoft.com/office/drawing/2014/main" id="{3B8C5AF1-016A-489E-AFCE-51C8B502D7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80" y="5083603"/>
            <a:ext cx="1149350" cy="862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3">
            <a:extLst>
              <a:ext uri="{FF2B5EF4-FFF2-40B4-BE49-F238E27FC236}">
                <a16:creationId xmlns:a16="http://schemas.microsoft.com/office/drawing/2014/main" id="{67BD5C18-17E6-454E-9ED6-6C743081B4E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64971" y="1269503"/>
            <a:ext cx="9102462" cy="40934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GB" altLang="en-US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Bullying and hate incidents (including cyberbullying);</a:t>
            </a:r>
            <a:endParaRPr kumimoji="0" lang="en-GB" alt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GB" altLang="en-US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Physical abuse such as hitting, kicking, shaking, biting, hair pulling, or otherwise causing physical harm; </a:t>
            </a:r>
            <a:endParaRPr kumimoji="0" lang="en-GB" alt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GB" altLang="en-US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Sexual violence, such as rape, assault by penetration and sexual assault; </a:t>
            </a:r>
            <a:endParaRPr kumimoji="0" lang="en-GB" alt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GB" altLang="en-US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Sexual harassment, such as sexual comments, remarks, jokes and online sexual harassment, which may be stand-alone or part of a broader pattern of abuse; </a:t>
            </a:r>
            <a:endParaRPr kumimoji="0" lang="en-GB" alt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GB" altLang="en-US" sz="20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Upskirting</a:t>
            </a:r>
            <a:r>
              <a:rPr kumimoji="0" lang="en-GB" altLang="en-US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, which typically involves taking a picture under a person’s clothing without them knowing;</a:t>
            </a:r>
            <a:endParaRPr kumimoji="0" lang="en-GB" alt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GB" altLang="en-US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Sexting via text only messages with sexualised content and sexting with the use of images or video also known as Youth Produced Sexual Imagery;</a:t>
            </a:r>
            <a:endParaRPr kumimoji="0" lang="en-GB" alt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GB" altLang="en-US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Initiation/hazing type violence and rituals – an action someone is forced to do to be </a:t>
            </a:r>
            <a:r>
              <a:rPr lang="en-GB" altLang="en-US" sz="2000" dirty="0">
                <a:solidFill>
                  <a:srgbClr val="000000"/>
                </a:solidFill>
                <a:ea typeface="Arial" panose="020B0604020202020204" pitchFamily="34" charset="0"/>
              </a:rPr>
              <a:t>“allowed” into a group</a:t>
            </a:r>
            <a:endParaRPr kumimoji="0" lang="en-GB" alt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7573C7B-2F09-4A1D-99B2-4D455E9D402B}"/>
              </a:ext>
            </a:extLst>
          </p:cNvPr>
          <p:cNvSpPr txBox="1"/>
          <p:nvPr/>
        </p:nvSpPr>
        <p:spPr>
          <a:xfrm>
            <a:off x="2035534" y="629478"/>
            <a:ext cx="787974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altLang="en-US" sz="3600" dirty="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C</a:t>
            </a:r>
            <a:r>
              <a:rPr kumimoji="0" lang="en-GB" altLang="en-US" sz="3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hild on </a:t>
            </a:r>
            <a:r>
              <a:rPr lang="en-GB" altLang="en-US" sz="3600" dirty="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C</a:t>
            </a:r>
            <a:r>
              <a:rPr kumimoji="0" lang="en-GB" altLang="en-US" sz="3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hild Abuse can include:</a:t>
            </a:r>
            <a:endParaRPr kumimoji="0" lang="en-GB" altLang="en-US" sz="3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109939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775884" y="2207767"/>
            <a:ext cx="2857500" cy="83099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en-GB" sz="2400" b="1" dirty="0">
                <a:latin typeface="Calibri"/>
                <a:cs typeface="Calibri"/>
              </a:rPr>
              <a:t>Harmful Sexual Behaviours</a:t>
            </a:r>
            <a:endParaRPr lang="en-GB" sz="2400" dirty="0">
              <a:latin typeface="Calibri"/>
              <a:cs typeface="Calibri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775884" y="3154461"/>
            <a:ext cx="2857500" cy="83099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en-GB" sz="2400" b="1" dirty="0">
                <a:latin typeface="Calibri"/>
                <a:cs typeface="Calibri"/>
              </a:rPr>
              <a:t>Gangs and Serious Youth Crime </a:t>
            </a:r>
            <a:endParaRPr lang="en-GB" sz="2400" dirty="0">
              <a:latin typeface="Calibri"/>
              <a:cs typeface="Calibri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714207" y="4135949"/>
            <a:ext cx="2857500" cy="83099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en-GB" sz="2400" b="1" dirty="0">
                <a:latin typeface="Calibri"/>
                <a:cs typeface="Calibri"/>
              </a:rPr>
              <a:t>Domestic abuse</a:t>
            </a:r>
          </a:p>
          <a:p>
            <a:pPr algn="ctr" eaLnBrk="1" hangingPunct="1">
              <a:defRPr/>
            </a:pPr>
            <a:endParaRPr lang="en-GB" sz="2400" dirty="0">
              <a:latin typeface="Calibri"/>
              <a:cs typeface="Calibri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714207" y="5119113"/>
            <a:ext cx="2857500" cy="77274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GB" sz="2400" b="1" dirty="0">
                <a:latin typeface="Calibri"/>
                <a:cs typeface="Calibri"/>
              </a:rPr>
              <a:t>CSE (Child Sexual Exploitation)</a:t>
            </a:r>
          </a:p>
        </p:txBody>
      </p:sp>
      <p:sp>
        <p:nvSpPr>
          <p:cNvPr id="11" name="Rectangle 10"/>
          <p:cNvSpPr/>
          <p:nvPr/>
        </p:nvSpPr>
        <p:spPr>
          <a:xfrm>
            <a:off x="1775884" y="1044095"/>
            <a:ext cx="2857500" cy="101566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en-GB" sz="2800" b="1" dirty="0">
                <a:latin typeface="Calibri"/>
                <a:cs typeface="Calibri"/>
              </a:rPr>
              <a:t>Cyber Bulling and Bullying</a:t>
            </a:r>
          </a:p>
          <a:p>
            <a:pPr algn="ctr" eaLnBrk="1" hangingPunct="1">
              <a:defRPr/>
            </a:pPr>
            <a:r>
              <a:rPr lang="en-GB" sz="400" b="1" dirty="0">
                <a:latin typeface="Calibri"/>
                <a:cs typeface="Calibri"/>
              </a:rPr>
              <a:t> </a:t>
            </a:r>
            <a:endParaRPr lang="en-GB" sz="1600" dirty="0">
              <a:latin typeface="Calibri"/>
              <a:cs typeface="Calibri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5743775" y="4451168"/>
            <a:ext cx="4068000" cy="100995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anchor="ctr">
            <a:noAutofit/>
          </a:bodyPr>
          <a:lstStyle/>
          <a:p>
            <a:pPr algn="ctr">
              <a:defRPr/>
            </a:pPr>
            <a:r>
              <a:rPr lang="en-GB" sz="1400" dirty="0">
                <a:cs typeface="Calibri"/>
              </a:rPr>
              <a:t>Behaviour by an individual or group in person or online usually repeated over time, which intentionally hurts another individual or group either physically or emotionally</a:t>
            </a:r>
          </a:p>
        </p:txBody>
      </p:sp>
      <p:sp>
        <p:nvSpPr>
          <p:cNvPr id="13" name="Rectangle 12"/>
          <p:cNvSpPr/>
          <p:nvPr/>
        </p:nvSpPr>
        <p:spPr>
          <a:xfrm>
            <a:off x="5752956" y="3277382"/>
            <a:ext cx="4068000" cy="100995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anchor="ctr">
            <a:noAutofit/>
          </a:bodyPr>
          <a:lstStyle/>
          <a:p>
            <a:pPr algn="ctr"/>
            <a:r>
              <a:rPr lang="en-GB" sz="1400" dirty="0">
                <a:cs typeface="Calibri"/>
              </a:rPr>
              <a:t>Inappropriate sexual language, inappropriate role play, to sexually touching another or sexual assault / abuse. Sexting or forcing / manipulating someone into sexting </a:t>
            </a:r>
          </a:p>
        </p:txBody>
      </p:sp>
      <p:sp>
        <p:nvSpPr>
          <p:cNvPr id="14" name="Rectangle 13"/>
          <p:cNvSpPr/>
          <p:nvPr/>
        </p:nvSpPr>
        <p:spPr>
          <a:xfrm>
            <a:off x="5765303" y="2118286"/>
            <a:ext cx="4068000" cy="100995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anchor="ctr">
            <a:noAutofit/>
          </a:bodyPr>
          <a:lstStyle/>
          <a:p>
            <a:pPr algn="ctr">
              <a:defRPr/>
            </a:pPr>
            <a:r>
              <a:rPr lang="en-GB" sz="1400" dirty="0">
                <a:solidFill>
                  <a:srgbClr val="000000"/>
                </a:solidFill>
                <a:ea typeface="MS PGothic" charset="0"/>
                <a:cs typeface="Calibri"/>
              </a:rPr>
              <a:t>Being exploited by a gang or group to take part in criminal activities. These activities may cause harm to the individual themselves or others. </a:t>
            </a:r>
          </a:p>
        </p:txBody>
      </p:sp>
      <p:sp>
        <p:nvSpPr>
          <p:cNvPr id="16" name="Rectangle 15"/>
          <p:cNvSpPr/>
          <p:nvPr/>
        </p:nvSpPr>
        <p:spPr>
          <a:xfrm>
            <a:off x="5782208" y="989977"/>
            <a:ext cx="4068000" cy="100995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anchor="ctr">
            <a:noAutofit/>
          </a:bodyPr>
          <a:lstStyle/>
          <a:p>
            <a:pPr algn="ctr">
              <a:defRPr/>
            </a:pPr>
            <a:r>
              <a:rPr lang="en-US" sz="1400" dirty="0">
                <a:solidFill>
                  <a:srgbClr val="000000"/>
                </a:solidFill>
                <a:ea typeface="MS PGothic" charset="0"/>
                <a:cs typeface="Calibri"/>
              </a:rPr>
              <a:t>Incident or pattern of incidents of controlling, coercive, threatening, degrading and violent behaviour. Experiencing physical, emotional, sexual or financial abuse within a relationship</a:t>
            </a:r>
          </a:p>
        </p:txBody>
      </p:sp>
      <p:sp>
        <p:nvSpPr>
          <p:cNvPr id="17" name="Rectangle 16"/>
          <p:cNvSpPr/>
          <p:nvPr/>
        </p:nvSpPr>
        <p:spPr>
          <a:xfrm>
            <a:off x="5782208" y="5614686"/>
            <a:ext cx="4068000" cy="88948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>
            <a:noAutofit/>
          </a:bodyPr>
          <a:lstStyle/>
          <a:p>
            <a:pPr algn="ctr">
              <a:defRPr/>
            </a:pPr>
            <a:r>
              <a:rPr lang="en-GB" sz="1400" dirty="0">
                <a:solidFill>
                  <a:srgbClr val="000000"/>
                </a:solidFill>
                <a:ea typeface="MS PGothic" charset="0"/>
                <a:cs typeface="Calibri"/>
              </a:rPr>
              <a:t>Occurs where an individual or group takes advantage of an imbalance of power to coerce, manipulate or deceive a child or young person under the age of 18 into sexual activity</a:t>
            </a:r>
          </a:p>
        </p:txBody>
      </p:sp>
      <p:cxnSp>
        <p:nvCxnSpPr>
          <p:cNvPr id="20" name="Straight Arrow Connector 19"/>
          <p:cNvCxnSpPr>
            <a:cxnSpLocks/>
            <a:stCxn id="11" idx="3"/>
            <a:endCxn id="12" idx="1"/>
          </p:cNvCxnSpPr>
          <p:nvPr/>
        </p:nvCxnSpPr>
        <p:spPr>
          <a:xfrm>
            <a:off x="4633385" y="1551926"/>
            <a:ext cx="1110391" cy="3404220"/>
          </a:xfrm>
          <a:prstGeom prst="straightConnector1">
            <a:avLst/>
          </a:prstGeom>
          <a:ln w="38100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>
            <a:cxnSpLocks/>
            <a:stCxn id="6" idx="3"/>
            <a:endCxn id="14" idx="1"/>
          </p:cNvCxnSpPr>
          <p:nvPr/>
        </p:nvCxnSpPr>
        <p:spPr>
          <a:xfrm flipV="1">
            <a:off x="4633385" y="2623265"/>
            <a:ext cx="1131919" cy="946695"/>
          </a:xfrm>
          <a:prstGeom prst="straightConnector1">
            <a:avLst/>
          </a:prstGeom>
          <a:ln w="3810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>
            <a:cxnSpLocks/>
            <a:stCxn id="5" idx="3"/>
            <a:endCxn id="13" idx="1"/>
          </p:cNvCxnSpPr>
          <p:nvPr/>
        </p:nvCxnSpPr>
        <p:spPr>
          <a:xfrm>
            <a:off x="4633384" y="2623266"/>
            <a:ext cx="1119572" cy="1159095"/>
          </a:xfrm>
          <a:prstGeom prst="straightConnector1">
            <a:avLst/>
          </a:prstGeom>
          <a:ln w="381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>
            <a:cxnSpLocks/>
            <a:stCxn id="9" idx="3"/>
            <a:endCxn id="16" idx="1"/>
          </p:cNvCxnSpPr>
          <p:nvPr/>
        </p:nvCxnSpPr>
        <p:spPr>
          <a:xfrm flipV="1">
            <a:off x="4571708" y="1494955"/>
            <a:ext cx="1210501" cy="3056492"/>
          </a:xfrm>
          <a:prstGeom prst="straightConnector1">
            <a:avLst/>
          </a:prstGeom>
          <a:ln w="38100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>
            <a:cxnSpLocks/>
            <a:stCxn id="10" idx="3"/>
            <a:endCxn id="17" idx="1"/>
          </p:cNvCxnSpPr>
          <p:nvPr/>
        </p:nvCxnSpPr>
        <p:spPr>
          <a:xfrm>
            <a:off x="4571707" y="5505487"/>
            <a:ext cx="1210501" cy="553940"/>
          </a:xfrm>
          <a:prstGeom prst="straightConnector1">
            <a:avLst/>
          </a:prstGeom>
          <a:ln w="38100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Rectangle 24"/>
          <p:cNvSpPr/>
          <p:nvPr/>
        </p:nvSpPr>
        <p:spPr>
          <a:xfrm>
            <a:off x="9937227" y="1432635"/>
            <a:ext cx="495300" cy="576263"/>
          </a:xfrm>
          <a:prstGeom prst="rect">
            <a:avLst/>
          </a:prstGeom>
          <a:solidFill>
            <a:srgbClr val="D2ECF5"/>
          </a:solidFill>
          <a:ln>
            <a:solidFill>
              <a:srgbClr val="7F0757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b="1" dirty="0">
                <a:latin typeface="Calibri"/>
                <a:cs typeface="Calibri"/>
              </a:rPr>
              <a:t>A</a:t>
            </a:r>
          </a:p>
        </p:txBody>
      </p:sp>
      <p:sp>
        <p:nvSpPr>
          <p:cNvPr id="26" name="Rectangle 25"/>
          <p:cNvSpPr/>
          <p:nvPr/>
        </p:nvSpPr>
        <p:spPr>
          <a:xfrm>
            <a:off x="9937227" y="2365938"/>
            <a:ext cx="495300" cy="576263"/>
          </a:xfrm>
          <a:prstGeom prst="rect">
            <a:avLst/>
          </a:prstGeom>
          <a:solidFill>
            <a:srgbClr val="D2ECF5"/>
          </a:solidFill>
          <a:ln>
            <a:solidFill>
              <a:srgbClr val="00206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b="1" dirty="0">
                <a:latin typeface="Calibri"/>
                <a:cs typeface="Calibri"/>
              </a:rPr>
              <a:t>B</a:t>
            </a:r>
          </a:p>
        </p:txBody>
      </p:sp>
      <p:sp>
        <p:nvSpPr>
          <p:cNvPr id="27" name="Rectangle 26"/>
          <p:cNvSpPr/>
          <p:nvPr/>
        </p:nvSpPr>
        <p:spPr>
          <a:xfrm>
            <a:off x="9937227" y="3299241"/>
            <a:ext cx="495300" cy="576263"/>
          </a:xfrm>
          <a:prstGeom prst="rect">
            <a:avLst/>
          </a:prstGeom>
          <a:solidFill>
            <a:srgbClr val="D2ECF5"/>
          </a:solidFill>
          <a:ln>
            <a:solidFill>
              <a:srgbClr val="7F0757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b="1" dirty="0">
                <a:latin typeface="Calibri"/>
                <a:cs typeface="Calibri"/>
              </a:rPr>
              <a:t>C</a:t>
            </a:r>
          </a:p>
        </p:txBody>
      </p:sp>
      <p:sp>
        <p:nvSpPr>
          <p:cNvPr id="28" name="Rectangle 27"/>
          <p:cNvSpPr/>
          <p:nvPr/>
        </p:nvSpPr>
        <p:spPr>
          <a:xfrm>
            <a:off x="9935641" y="4379884"/>
            <a:ext cx="496887" cy="576262"/>
          </a:xfrm>
          <a:prstGeom prst="rect">
            <a:avLst/>
          </a:prstGeom>
          <a:solidFill>
            <a:srgbClr val="D2ECF5"/>
          </a:solidFill>
          <a:ln>
            <a:solidFill>
              <a:srgbClr val="00206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b="1" dirty="0">
                <a:latin typeface="Calibri"/>
                <a:cs typeface="Calibri"/>
              </a:rPr>
              <a:t>D</a:t>
            </a:r>
          </a:p>
        </p:txBody>
      </p:sp>
      <p:sp>
        <p:nvSpPr>
          <p:cNvPr id="29" name="Rectangle 28"/>
          <p:cNvSpPr/>
          <p:nvPr/>
        </p:nvSpPr>
        <p:spPr>
          <a:xfrm>
            <a:off x="9937226" y="5653030"/>
            <a:ext cx="495300" cy="576263"/>
          </a:xfrm>
          <a:prstGeom prst="rect">
            <a:avLst/>
          </a:prstGeom>
          <a:solidFill>
            <a:srgbClr val="D2ECF5"/>
          </a:solidFill>
          <a:ln>
            <a:solidFill>
              <a:srgbClr val="7F0757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b="1" dirty="0">
                <a:latin typeface="Calibri"/>
                <a:cs typeface="Calibri"/>
              </a:rPr>
              <a:t>E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A72632AD-19DD-5440-B88B-6880F8C62A4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26938" y="233359"/>
            <a:ext cx="6605589" cy="590563"/>
          </a:xfrm>
          <a:prstGeom prst="rect">
            <a:avLst/>
          </a:prstGeom>
          <a:gradFill rotWithShape="1">
            <a:gsLst>
              <a:gs pos="0">
                <a:schemeClr val="accent3">
                  <a:lumMod val="60000"/>
                  <a:lumOff val="40000"/>
                </a:schemeClr>
              </a:gs>
              <a:gs pos="35001">
                <a:schemeClr val="accent3">
                  <a:lumMod val="20000"/>
                  <a:lumOff val="80000"/>
                </a:schemeClr>
              </a:gs>
              <a:gs pos="100000">
                <a:schemeClr val="accent3">
                  <a:lumMod val="40000"/>
                  <a:lumOff val="60000"/>
                </a:schemeClr>
              </a:gs>
            </a:gsLst>
            <a:lin ang="16200000" scaled="1"/>
          </a:gradFill>
          <a:ln w="38100">
            <a:solidFill>
              <a:srgbClr val="002060"/>
            </a:solidFill>
            <a:miter lim="800000"/>
            <a:headEnd/>
            <a:tailEnd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</p:spPr>
        <p:txBody>
          <a:bodyPr anchor="ctr"/>
          <a:lstStyle/>
          <a:p>
            <a:pPr algn="ctr" eaLnBrk="1" hangingPunct="1">
              <a:defRPr/>
            </a:pPr>
            <a:r>
              <a:rPr lang="en-GB" sz="2000" dirty="0">
                <a:solidFill>
                  <a:schemeClr val="dk1"/>
                </a:solidFill>
                <a:latin typeface="Calibri"/>
                <a:cs typeface="Calibri"/>
              </a:rPr>
              <a:t>EXAMPLES OF CHILD ON CHILD ABUSE</a:t>
            </a:r>
          </a:p>
        </p:txBody>
      </p:sp>
      <p:sp>
        <p:nvSpPr>
          <p:cNvPr id="30" name="Shape 8681">
            <a:extLst>
              <a:ext uri="{FF2B5EF4-FFF2-40B4-BE49-F238E27FC236}">
                <a16:creationId xmlns:a16="http://schemas.microsoft.com/office/drawing/2014/main" id="{25FD828B-3188-4FDD-9766-4E063D92B891}"/>
              </a:ext>
            </a:extLst>
          </p:cNvPr>
          <p:cNvSpPr/>
          <p:nvPr/>
        </p:nvSpPr>
        <p:spPr>
          <a:xfrm>
            <a:off x="56832" y="191442"/>
            <a:ext cx="215900" cy="6407785"/>
          </a:xfrm>
          <a:custGeom>
            <a:avLst/>
            <a:gdLst/>
            <a:ahLst/>
            <a:cxnLst/>
            <a:rect l="0" t="0" r="0" b="0"/>
            <a:pathLst>
              <a:path w="216408" h="6408421">
                <a:moveTo>
                  <a:pt x="0" y="0"/>
                </a:moveTo>
                <a:lnTo>
                  <a:pt x="216408" y="0"/>
                </a:lnTo>
                <a:lnTo>
                  <a:pt x="216408" y="6408421"/>
                </a:lnTo>
                <a:lnTo>
                  <a:pt x="0" y="6408421"/>
                </a:lnTo>
                <a:lnTo>
                  <a:pt x="0" y="0"/>
                </a:lnTo>
              </a:path>
            </a:pathLst>
          </a:custGeom>
          <a:ln w="0" cap="flat">
            <a:miter lim="127000"/>
          </a:ln>
        </p:spPr>
        <p:style>
          <a:lnRef idx="0">
            <a:srgbClr val="000000">
              <a:alpha val="0"/>
            </a:srgbClr>
          </a:lnRef>
          <a:fillRef idx="1">
            <a:srgbClr val="000000"/>
          </a:fillRef>
          <a:effectRef idx="0">
            <a:scrgbClr r="0" g="0" b="0"/>
          </a:effectRef>
          <a:fontRef idx="none"/>
        </p:style>
        <p:txBody>
          <a:bodyPr/>
          <a:lstStyle/>
          <a:p>
            <a:endParaRPr lang="en-GB"/>
          </a:p>
        </p:txBody>
      </p:sp>
      <p:sp>
        <p:nvSpPr>
          <p:cNvPr id="32" name="Shape 8682">
            <a:extLst>
              <a:ext uri="{FF2B5EF4-FFF2-40B4-BE49-F238E27FC236}">
                <a16:creationId xmlns:a16="http://schemas.microsoft.com/office/drawing/2014/main" id="{DEDB0932-8136-495D-A3A3-6D45DC2DD1E1}"/>
              </a:ext>
            </a:extLst>
          </p:cNvPr>
          <p:cNvSpPr/>
          <p:nvPr/>
        </p:nvSpPr>
        <p:spPr>
          <a:xfrm>
            <a:off x="257836" y="491243"/>
            <a:ext cx="215900" cy="6175316"/>
          </a:xfrm>
          <a:custGeom>
            <a:avLst/>
            <a:gdLst/>
            <a:ahLst/>
            <a:cxnLst/>
            <a:rect l="0" t="0" r="0" b="0"/>
            <a:pathLst>
              <a:path w="216408" h="6408420">
                <a:moveTo>
                  <a:pt x="0" y="0"/>
                </a:moveTo>
                <a:lnTo>
                  <a:pt x="216408" y="0"/>
                </a:lnTo>
                <a:lnTo>
                  <a:pt x="216408" y="6408420"/>
                </a:lnTo>
                <a:lnTo>
                  <a:pt x="0" y="6408420"/>
                </a:lnTo>
                <a:lnTo>
                  <a:pt x="0" y="0"/>
                </a:lnTo>
              </a:path>
            </a:pathLst>
          </a:custGeom>
          <a:ln w="0" cap="flat">
            <a:round/>
          </a:ln>
        </p:spPr>
        <p:style>
          <a:lnRef idx="0">
            <a:srgbClr val="000000">
              <a:alpha val="0"/>
            </a:srgbClr>
          </a:lnRef>
          <a:fillRef idx="1">
            <a:srgbClr val="CC0000"/>
          </a:fillRef>
          <a:effectRef idx="0">
            <a:scrgbClr r="0" g="0" b="0"/>
          </a:effectRef>
          <a:fontRef idx="none"/>
        </p:style>
        <p:txBody>
          <a:bodyPr/>
          <a:lstStyle/>
          <a:p>
            <a:endParaRPr lang="en-GB"/>
          </a:p>
        </p:txBody>
      </p:sp>
      <p:grpSp>
        <p:nvGrpSpPr>
          <p:cNvPr id="33" name="Group 32">
            <a:extLst>
              <a:ext uri="{FF2B5EF4-FFF2-40B4-BE49-F238E27FC236}">
                <a16:creationId xmlns:a16="http://schemas.microsoft.com/office/drawing/2014/main" id="{04D8C30D-CB85-4305-BCBE-7B8E464CD45C}"/>
              </a:ext>
            </a:extLst>
          </p:cNvPr>
          <p:cNvGrpSpPr/>
          <p:nvPr/>
        </p:nvGrpSpPr>
        <p:grpSpPr>
          <a:xfrm>
            <a:off x="735812" y="6599227"/>
            <a:ext cx="10563253" cy="282906"/>
            <a:chOff x="0" y="0"/>
            <a:chExt cx="8927592" cy="214884"/>
          </a:xfrm>
        </p:grpSpPr>
        <p:sp>
          <p:nvSpPr>
            <p:cNvPr id="35" name="Shape 8727">
              <a:extLst>
                <a:ext uri="{FF2B5EF4-FFF2-40B4-BE49-F238E27FC236}">
                  <a16:creationId xmlns:a16="http://schemas.microsoft.com/office/drawing/2014/main" id="{07D1EAFE-0876-4363-B6C5-D3B4A79792F7}"/>
                </a:ext>
              </a:extLst>
            </p:cNvPr>
            <p:cNvSpPr/>
            <p:nvPr/>
          </p:nvSpPr>
          <p:spPr>
            <a:xfrm>
              <a:off x="0" y="0"/>
              <a:ext cx="8927592" cy="214884"/>
            </a:xfrm>
            <a:custGeom>
              <a:avLst/>
              <a:gdLst/>
              <a:ahLst/>
              <a:cxnLst/>
              <a:rect l="0" t="0" r="0" b="0"/>
              <a:pathLst>
                <a:path w="8927592" h="214884">
                  <a:moveTo>
                    <a:pt x="0" y="0"/>
                  </a:moveTo>
                  <a:lnTo>
                    <a:pt x="8927592" y="0"/>
                  </a:lnTo>
                  <a:lnTo>
                    <a:pt x="8927592" y="214884"/>
                  </a:lnTo>
                  <a:lnTo>
                    <a:pt x="0" y="214884"/>
                  </a:lnTo>
                  <a:lnTo>
                    <a:pt x="0" y="0"/>
                  </a:lnTo>
                </a:path>
              </a:pathLst>
            </a:custGeom>
            <a:ln w="0" cap="flat">
              <a:round/>
            </a:ln>
          </p:spPr>
          <p:style>
            <a:lnRef idx="0">
              <a:srgbClr val="000000">
                <a:alpha val="0"/>
              </a:srgbClr>
            </a:lnRef>
            <a:fillRef idx="1">
              <a:srgbClr val="FFFF00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GB"/>
            </a:p>
          </p:txBody>
        </p:sp>
        <p:sp>
          <p:nvSpPr>
            <p:cNvPr id="36" name="Shape 8298">
              <a:extLst>
                <a:ext uri="{FF2B5EF4-FFF2-40B4-BE49-F238E27FC236}">
                  <a16:creationId xmlns:a16="http://schemas.microsoft.com/office/drawing/2014/main" id="{A7506B71-0365-4192-86C1-67D0B230110E}"/>
                </a:ext>
              </a:extLst>
            </p:cNvPr>
            <p:cNvSpPr/>
            <p:nvPr/>
          </p:nvSpPr>
          <p:spPr>
            <a:xfrm>
              <a:off x="0" y="0"/>
              <a:ext cx="8927592" cy="214884"/>
            </a:xfrm>
            <a:custGeom>
              <a:avLst/>
              <a:gdLst/>
              <a:ahLst/>
              <a:cxnLst/>
              <a:rect l="0" t="0" r="0" b="0"/>
              <a:pathLst>
                <a:path w="8927592" h="214884">
                  <a:moveTo>
                    <a:pt x="0" y="214884"/>
                  </a:moveTo>
                  <a:lnTo>
                    <a:pt x="8927592" y="214884"/>
                  </a:lnTo>
                  <a:lnTo>
                    <a:pt x="8927592" y="0"/>
                  </a:lnTo>
                  <a:lnTo>
                    <a:pt x="0" y="0"/>
                  </a:lnTo>
                  <a:close/>
                </a:path>
              </a:pathLst>
            </a:custGeom>
            <a:ln w="25908" cap="flat">
              <a:round/>
            </a:ln>
          </p:spPr>
          <p:style>
            <a:lnRef idx="1">
              <a:srgbClr val="FFFF00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GB"/>
            </a:p>
          </p:txBody>
        </p:sp>
      </p:grpSp>
      <p:pic>
        <p:nvPicPr>
          <p:cNvPr id="37" name="Picture 193">
            <a:extLst>
              <a:ext uri="{FF2B5EF4-FFF2-40B4-BE49-F238E27FC236}">
                <a16:creationId xmlns:a16="http://schemas.microsoft.com/office/drawing/2014/main" id="{BD9493E8-0C20-4360-83E0-8E31182C32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736" y="5782457"/>
            <a:ext cx="1149350" cy="862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823929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833BA9-B668-4692-97E6-81A9F6471CD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44679" y="2592023"/>
            <a:ext cx="9144000" cy="2387600"/>
          </a:xfrm>
        </p:spPr>
        <p:txBody>
          <a:bodyPr>
            <a:normAutofit/>
          </a:bodyPr>
          <a:lstStyle/>
          <a:p>
            <a:pPr algn="l"/>
            <a:br>
              <a:rPr lang="en-GB" dirty="0"/>
            </a:br>
            <a:r>
              <a:rPr lang="en-GB" dirty="0"/>
              <a:t>		</a:t>
            </a:r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5F9A0B37-D80F-4B14-9248-591E9BE62A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204200" y="6356350"/>
            <a:ext cx="3787584" cy="365125"/>
          </a:xfrm>
        </p:spPr>
        <p:txBody>
          <a:bodyPr/>
          <a:lstStyle/>
          <a:p>
            <a:r>
              <a:rPr lang="en-GB" sz="1800" dirty="0" err="1">
                <a:solidFill>
                  <a:srgbClr val="FF0000"/>
                </a:solidFill>
              </a:rPr>
              <a:t>Hebburn</a:t>
            </a:r>
            <a:r>
              <a:rPr lang="en-GB" sz="1800" dirty="0">
                <a:solidFill>
                  <a:srgbClr val="FF0000"/>
                </a:solidFill>
              </a:rPr>
              <a:t> Comprehensive School</a:t>
            </a:r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30A90631-187D-43D5-BF97-BB6E0C9705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B82755-E0FF-4A87-95E2-91DBDB786C5D}" type="slidenum">
              <a:rPr lang="en-GB" smtClean="0"/>
              <a:t>9</a:t>
            </a:fld>
            <a:endParaRPr lang="en-GB"/>
          </a:p>
        </p:txBody>
      </p:sp>
      <p:sp>
        <p:nvSpPr>
          <p:cNvPr id="4" name="Shape 8681">
            <a:extLst>
              <a:ext uri="{FF2B5EF4-FFF2-40B4-BE49-F238E27FC236}">
                <a16:creationId xmlns:a16="http://schemas.microsoft.com/office/drawing/2014/main" id="{4693097F-0E32-4F6C-960B-F940B952A8D4}"/>
              </a:ext>
            </a:extLst>
          </p:cNvPr>
          <p:cNvSpPr/>
          <p:nvPr/>
        </p:nvSpPr>
        <p:spPr>
          <a:xfrm>
            <a:off x="478776" y="183515"/>
            <a:ext cx="215900" cy="6407785"/>
          </a:xfrm>
          <a:custGeom>
            <a:avLst/>
            <a:gdLst/>
            <a:ahLst/>
            <a:cxnLst/>
            <a:rect l="0" t="0" r="0" b="0"/>
            <a:pathLst>
              <a:path w="216408" h="6408421">
                <a:moveTo>
                  <a:pt x="0" y="0"/>
                </a:moveTo>
                <a:lnTo>
                  <a:pt x="216408" y="0"/>
                </a:lnTo>
                <a:lnTo>
                  <a:pt x="216408" y="6408421"/>
                </a:lnTo>
                <a:lnTo>
                  <a:pt x="0" y="6408421"/>
                </a:lnTo>
                <a:lnTo>
                  <a:pt x="0" y="0"/>
                </a:lnTo>
              </a:path>
            </a:pathLst>
          </a:custGeom>
          <a:ln w="0" cap="flat">
            <a:miter lim="127000"/>
          </a:ln>
        </p:spPr>
        <p:style>
          <a:lnRef idx="0">
            <a:srgbClr val="000000">
              <a:alpha val="0"/>
            </a:srgbClr>
          </a:lnRef>
          <a:fillRef idx="1">
            <a:srgbClr val="000000"/>
          </a:fillRef>
          <a:effectRef idx="0">
            <a:scrgbClr r="0" g="0" b="0"/>
          </a:effectRef>
          <a:fontRef idx="none"/>
        </p:style>
        <p:txBody>
          <a:bodyPr/>
          <a:lstStyle/>
          <a:p>
            <a:endParaRPr lang="en-GB"/>
          </a:p>
        </p:txBody>
      </p:sp>
      <p:sp>
        <p:nvSpPr>
          <p:cNvPr id="5" name="Shape 8682">
            <a:extLst>
              <a:ext uri="{FF2B5EF4-FFF2-40B4-BE49-F238E27FC236}">
                <a16:creationId xmlns:a16="http://schemas.microsoft.com/office/drawing/2014/main" id="{A8D01858-D4A9-482C-9BEE-588DC6AE717C}"/>
              </a:ext>
            </a:extLst>
          </p:cNvPr>
          <p:cNvSpPr/>
          <p:nvPr/>
        </p:nvSpPr>
        <p:spPr>
          <a:xfrm>
            <a:off x="630541" y="398145"/>
            <a:ext cx="215900" cy="6407785"/>
          </a:xfrm>
          <a:custGeom>
            <a:avLst/>
            <a:gdLst/>
            <a:ahLst/>
            <a:cxnLst/>
            <a:rect l="0" t="0" r="0" b="0"/>
            <a:pathLst>
              <a:path w="216408" h="6408420">
                <a:moveTo>
                  <a:pt x="0" y="0"/>
                </a:moveTo>
                <a:lnTo>
                  <a:pt x="216408" y="0"/>
                </a:lnTo>
                <a:lnTo>
                  <a:pt x="216408" y="6408420"/>
                </a:lnTo>
                <a:lnTo>
                  <a:pt x="0" y="6408420"/>
                </a:lnTo>
                <a:lnTo>
                  <a:pt x="0" y="0"/>
                </a:lnTo>
              </a:path>
            </a:pathLst>
          </a:custGeom>
          <a:ln w="0" cap="flat">
            <a:round/>
          </a:ln>
        </p:spPr>
        <p:style>
          <a:lnRef idx="0">
            <a:srgbClr val="000000">
              <a:alpha val="0"/>
            </a:srgbClr>
          </a:lnRef>
          <a:fillRef idx="1">
            <a:srgbClr val="CC0000"/>
          </a:fillRef>
          <a:effectRef idx="0">
            <a:scrgbClr r="0" g="0" b="0"/>
          </a:effectRef>
          <a:fontRef idx="none"/>
        </p:style>
        <p:txBody>
          <a:bodyPr/>
          <a:lstStyle/>
          <a:p>
            <a:endParaRPr lang="en-GB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BD86CCE3-3074-41A5-AD85-23B0230F383D}"/>
              </a:ext>
            </a:extLst>
          </p:cNvPr>
          <p:cNvGrpSpPr/>
          <p:nvPr/>
        </p:nvGrpSpPr>
        <p:grpSpPr>
          <a:xfrm>
            <a:off x="998206" y="5945616"/>
            <a:ext cx="10563253" cy="282906"/>
            <a:chOff x="0" y="0"/>
            <a:chExt cx="8927592" cy="214884"/>
          </a:xfrm>
        </p:grpSpPr>
        <p:sp>
          <p:nvSpPr>
            <p:cNvPr id="7" name="Shape 8727">
              <a:extLst>
                <a:ext uri="{FF2B5EF4-FFF2-40B4-BE49-F238E27FC236}">
                  <a16:creationId xmlns:a16="http://schemas.microsoft.com/office/drawing/2014/main" id="{CE5E8175-95B8-4943-9D3F-716E562273B1}"/>
                </a:ext>
              </a:extLst>
            </p:cNvPr>
            <p:cNvSpPr/>
            <p:nvPr/>
          </p:nvSpPr>
          <p:spPr>
            <a:xfrm>
              <a:off x="0" y="0"/>
              <a:ext cx="8927592" cy="214884"/>
            </a:xfrm>
            <a:custGeom>
              <a:avLst/>
              <a:gdLst/>
              <a:ahLst/>
              <a:cxnLst/>
              <a:rect l="0" t="0" r="0" b="0"/>
              <a:pathLst>
                <a:path w="8927592" h="214884">
                  <a:moveTo>
                    <a:pt x="0" y="0"/>
                  </a:moveTo>
                  <a:lnTo>
                    <a:pt x="8927592" y="0"/>
                  </a:lnTo>
                  <a:lnTo>
                    <a:pt x="8927592" y="214884"/>
                  </a:lnTo>
                  <a:lnTo>
                    <a:pt x="0" y="214884"/>
                  </a:lnTo>
                  <a:lnTo>
                    <a:pt x="0" y="0"/>
                  </a:lnTo>
                </a:path>
              </a:pathLst>
            </a:custGeom>
            <a:ln w="0" cap="flat">
              <a:round/>
            </a:ln>
          </p:spPr>
          <p:style>
            <a:lnRef idx="0">
              <a:srgbClr val="000000">
                <a:alpha val="0"/>
              </a:srgbClr>
            </a:lnRef>
            <a:fillRef idx="1">
              <a:srgbClr val="FFFF00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GB"/>
            </a:p>
          </p:txBody>
        </p:sp>
        <p:sp>
          <p:nvSpPr>
            <p:cNvPr id="8" name="Shape 8298">
              <a:extLst>
                <a:ext uri="{FF2B5EF4-FFF2-40B4-BE49-F238E27FC236}">
                  <a16:creationId xmlns:a16="http://schemas.microsoft.com/office/drawing/2014/main" id="{9DDC64E5-A9BE-4E75-B8C3-ACAB44FCD638}"/>
                </a:ext>
              </a:extLst>
            </p:cNvPr>
            <p:cNvSpPr/>
            <p:nvPr/>
          </p:nvSpPr>
          <p:spPr>
            <a:xfrm>
              <a:off x="0" y="0"/>
              <a:ext cx="8927592" cy="214884"/>
            </a:xfrm>
            <a:custGeom>
              <a:avLst/>
              <a:gdLst/>
              <a:ahLst/>
              <a:cxnLst/>
              <a:rect l="0" t="0" r="0" b="0"/>
              <a:pathLst>
                <a:path w="8927592" h="214884">
                  <a:moveTo>
                    <a:pt x="0" y="214884"/>
                  </a:moveTo>
                  <a:lnTo>
                    <a:pt x="8927592" y="214884"/>
                  </a:lnTo>
                  <a:lnTo>
                    <a:pt x="8927592" y="0"/>
                  </a:lnTo>
                  <a:lnTo>
                    <a:pt x="0" y="0"/>
                  </a:lnTo>
                  <a:close/>
                </a:path>
              </a:pathLst>
            </a:custGeom>
            <a:ln w="25908" cap="flat">
              <a:round/>
            </a:ln>
          </p:spPr>
          <p:style>
            <a:lnRef idx="1">
              <a:srgbClr val="FFFF00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GB"/>
            </a:p>
          </p:txBody>
        </p:sp>
      </p:grpSp>
      <p:pic>
        <p:nvPicPr>
          <p:cNvPr id="14" name="Picture 13" descr="Logo&#10;&#10;Description automatically generated">
            <a:extLst>
              <a:ext uri="{FF2B5EF4-FFF2-40B4-BE49-F238E27FC236}">
                <a16:creationId xmlns:a16="http://schemas.microsoft.com/office/drawing/2014/main" id="{AB30B869-7B7D-468E-854E-32940B4C572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2181" y="183514"/>
            <a:ext cx="967240" cy="1245235"/>
          </a:xfrm>
          <a:prstGeom prst="rect">
            <a:avLst/>
          </a:prstGeom>
        </p:spPr>
      </p:pic>
      <p:sp>
        <p:nvSpPr>
          <p:cNvPr id="15" name="Subtitle 2">
            <a:extLst>
              <a:ext uri="{FF2B5EF4-FFF2-40B4-BE49-F238E27FC236}">
                <a16:creationId xmlns:a16="http://schemas.microsoft.com/office/drawing/2014/main" id="{5A198E88-2DEB-41D1-971A-34BD27564FA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619416" y="461273"/>
            <a:ext cx="9144000" cy="508786"/>
          </a:xfrm>
        </p:spPr>
        <p:txBody>
          <a:bodyPr>
            <a:noAutofit/>
          </a:bodyPr>
          <a:lstStyle/>
          <a:p>
            <a:r>
              <a:rPr lang="en-GB" sz="4000" dirty="0"/>
              <a:t>Child on Child abuse is never acceptable</a:t>
            </a: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14DD8C28-F840-4933-A617-5701F646E4D7}"/>
              </a:ext>
            </a:extLst>
          </p:cNvPr>
          <p:cNvGrpSpPr/>
          <p:nvPr/>
        </p:nvGrpSpPr>
        <p:grpSpPr>
          <a:xfrm>
            <a:off x="1403321" y="1130248"/>
            <a:ext cx="10487770" cy="4661148"/>
            <a:chOff x="464820" y="2198349"/>
            <a:chExt cx="8605156" cy="3705099"/>
          </a:xfrm>
        </p:grpSpPr>
        <p:sp>
          <p:nvSpPr>
            <p:cNvPr id="17" name="Shape 242">
              <a:extLst>
                <a:ext uri="{FF2B5EF4-FFF2-40B4-BE49-F238E27FC236}">
                  <a16:creationId xmlns:a16="http://schemas.microsoft.com/office/drawing/2014/main" id="{B0D8F55C-8B14-4109-9F3C-1E34C0CF2DCF}"/>
                </a:ext>
              </a:extLst>
            </p:cNvPr>
            <p:cNvSpPr/>
            <p:nvPr/>
          </p:nvSpPr>
          <p:spPr>
            <a:xfrm>
              <a:off x="531876" y="2720341"/>
              <a:ext cx="2676144" cy="1130808"/>
            </a:xfrm>
            <a:custGeom>
              <a:avLst/>
              <a:gdLst/>
              <a:ahLst/>
              <a:cxnLst/>
              <a:rect l="0" t="0" r="0" b="0"/>
              <a:pathLst>
                <a:path w="2676144" h="1130808">
                  <a:moveTo>
                    <a:pt x="0" y="1130808"/>
                  </a:moveTo>
                  <a:lnTo>
                    <a:pt x="2676144" y="1130808"/>
                  </a:lnTo>
                  <a:lnTo>
                    <a:pt x="2676144" y="0"/>
                  </a:lnTo>
                  <a:lnTo>
                    <a:pt x="0" y="0"/>
                  </a:lnTo>
                  <a:close/>
                </a:path>
              </a:pathLst>
            </a:custGeom>
            <a:ln w="76200" cap="flat">
              <a:round/>
            </a:ln>
          </p:spPr>
          <p:style>
            <a:lnRef idx="1">
              <a:srgbClr val="4BACC6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GB"/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F0F025D2-AA57-4B81-82E8-924D402D6019}"/>
                </a:ext>
              </a:extLst>
            </p:cNvPr>
            <p:cNvSpPr/>
            <p:nvPr/>
          </p:nvSpPr>
          <p:spPr>
            <a:xfrm>
              <a:off x="682752" y="2780117"/>
              <a:ext cx="3211809" cy="253122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marL="292735" indent="-292735">
                <a:lnSpc>
                  <a:spcPct val="107000"/>
                </a:lnSpc>
                <a:spcAft>
                  <a:spcPts val="800"/>
                </a:spcAft>
              </a:pPr>
              <a:r>
                <a:rPr lang="en-GB" sz="135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Arial" panose="020B0604020202020204" pitchFamily="34" charset="0"/>
                </a:rPr>
                <a:t>Can be excused as normal and </a:t>
              </a:r>
              <a:endParaRPr lang="en-GB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endParaRPr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E461165D-30AD-412D-A044-B31E3297AAF1}"/>
                </a:ext>
              </a:extLst>
            </p:cNvPr>
            <p:cNvSpPr/>
            <p:nvPr/>
          </p:nvSpPr>
          <p:spPr>
            <a:xfrm>
              <a:off x="728472" y="3014540"/>
              <a:ext cx="3090129" cy="213381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marL="292735" indent="-292735">
                <a:lnSpc>
                  <a:spcPct val="107000"/>
                </a:lnSpc>
                <a:spcAft>
                  <a:spcPts val="800"/>
                </a:spcAft>
              </a:pPr>
              <a:r>
                <a:rPr lang="en-GB" sz="135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Arial" panose="020B0604020202020204" pitchFamily="34" charset="0"/>
                </a:rPr>
                <a:t>seen as ‘banter’ or acceptable </a:t>
              </a:r>
              <a:endParaRPr lang="en-GB" sz="180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endParaRPr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9ED6518B-3A3D-452C-B859-FC580386145D}"/>
                </a:ext>
              </a:extLst>
            </p:cNvPr>
            <p:cNvSpPr/>
            <p:nvPr/>
          </p:nvSpPr>
          <p:spPr>
            <a:xfrm>
              <a:off x="871728" y="3191322"/>
              <a:ext cx="2709676" cy="253574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marL="292735" indent="-292735">
                <a:lnSpc>
                  <a:spcPct val="107000"/>
                </a:lnSpc>
                <a:spcAft>
                  <a:spcPts val="800"/>
                </a:spcAft>
              </a:pPr>
              <a:r>
                <a:rPr lang="en-GB" sz="135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Arial" panose="020B0604020202020204" pitchFamily="34" charset="0"/>
                </a:rPr>
                <a:t>teenage behaviour, part of </a:t>
              </a:r>
              <a:endParaRPr lang="en-GB" sz="180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endParaRPr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5AF8AC29-6F6E-4D33-895A-88440DD0873D}"/>
                </a:ext>
              </a:extLst>
            </p:cNvPr>
            <p:cNvSpPr/>
            <p:nvPr/>
          </p:nvSpPr>
          <p:spPr>
            <a:xfrm>
              <a:off x="673608" y="3426401"/>
              <a:ext cx="3234737" cy="213381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marL="292735" indent="-292735">
                <a:lnSpc>
                  <a:spcPct val="107000"/>
                </a:lnSpc>
                <a:spcAft>
                  <a:spcPts val="800"/>
                </a:spcAft>
              </a:pPr>
              <a:r>
                <a:rPr lang="en-GB" sz="135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Arial" panose="020B0604020202020204" pitchFamily="34" charset="0"/>
                </a:rPr>
                <a:t>‘growing up’ or ‘having a laugh’. </a:t>
              </a:r>
              <a:endParaRPr lang="en-GB" sz="180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endParaRPr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55F30004-8A36-4525-9421-7647E7E96509}"/>
                </a:ext>
              </a:extLst>
            </p:cNvPr>
            <p:cNvSpPr/>
            <p:nvPr/>
          </p:nvSpPr>
          <p:spPr>
            <a:xfrm>
              <a:off x="1133856" y="3603458"/>
              <a:ext cx="1951383" cy="253122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marL="292735" indent="-292735">
                <a:lnSpc>
                  <a:spcPct val="107000"/>
                </a:lnSpc>
                <a:spcAft>
                  <a:spcPts val="800"/>
                </a:spcAft>
              </a:pPr>
              <a:r>
                <a:rPr lang="en-GB" sz="135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Arial" panose="020B0604020202020204" pitchFamily="34" charset="0"/>
                </a:rPr>
                <a:t>It is not acceptable.</a:t>
              </a:r>
              <a:endParaRPr lang="en-GB" sz="180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endParaRPr>
            </a:p>
          </p:txBody>
        </p:sp>
        <p:sp>
          <p:nvSpPr>
            <p:cNvPr id="23" name="Shape 248">
              <a:extLst>
                <a:ext uri="{FF2B5EF4-FFF2-40B4-BE49-F238E27FC236}">
                  <a16:creationId xmlns:a16="http://schemas.microsoft.com/office/drawing/2014/main" id="{84D49C5E-F9D3-44A7-8589-19FC111AA623}"/>
                </a:ext>
              </a:extLst>
            </p:cNvPr>
            <p:cNvSpPr/>
            <p:nvPr/>
          </p:nvSpPr>
          <p:spPr>
            <a:xfrm>
              <a:off x="3631692" y="2683765"/>
              <a:ext cx="2191512" cy="1060704"/>
            </a:xfrm>
            <a:custGeom>
              <a:avLst/>
              <a:gdLst/>
              <a:ahLst/>
              <a:cxnLst/>
              <a:rect l="0" t="0" r="0" b="0"/>
              <a:pathLst>
                <a:path w="2191512" h="923544">
                  <a:moveTo>
                    <a:pt x="0" y="923544"/>
                  </a:moveTo>
                  <a:lnTo>
                    <a:pt x="2191512" y="923544"/>
                  </a:lnTo>
                  <a:lnTo>
                    <a:pt x="2191512" y="0"/>
                  </a:lnTo>
                  <a:lnTo>
                    <a:pt x="0" y="0"/>
                  </a:lnTo>
                  <a:close/>
                </a:path>
              </a:pathLst>
            </a:custGeom>
            <a:ln w="76200" cap="flat">
              <a:round/>
            </a:ln>
          </p:spPr>
          <p:style>
            <a:lnRef idx="1">
              <a:srgbClr val="6B6C6D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GB"/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5E618A95-3465-445C-9544-3217A6F8BA1B}"/>
                </a:ext>
              </a:extLst>
            </p:cNvPr>
            <p:cNvSpPr/>
            <p:nvPr/>
          </p:nvSpPr>
          <p:spPr>
            <a:xfrm>
              <a:off x="3722243" y="2742906"/>
              <a:ext cx="2671967" cy="253122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marL="292735" indent="-292735">
                <a:lnSpc>
                  <a:spcPct val="107000"/>
                </a:lnSpc>
                <a:spcAft>
                  <a:spcPts val="800"/>
                </a:spcAft>
              </a:pPr>
              <a:r>
                <a:rPr lang="en-GB" sz="135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Arial" panose="020B0604020202020204" pitchFamily="34" charset="0"/>
                </a:rPr>
                <a:t>Students who are LGBTQ </a:t>
              </a:r>
              <a:endParaRPr lang="en-GB" sz="180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endParaRPr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54B70B71-B24F-4FE8-9087-859BDDA4F653}"/>
                </a:ext>
              </a:extLst>
            </p:cNvPr>
            <p:cNvSpPr/>
            <p:nvPr/>
          </p:nvSpPr>
          <p:spPr>
            <a:xfrm>
              <a:off x="3722243" y="2947122"/>
              <a:ext cx="2417483" cy="253122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marL="292735" indent="-292735">
                <a:lnSpc>
                  <a:spcPct val="107000"/>
                </a:lnSpc>
                <a:spcAft>
                  <a:spcPts val="800"/>
                </a:spcAft>
              </a:pPr>
              <a:r>
                <a:rPr lang="en-GB" sz="135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Arial" panose="020B0604020202020204" pitchFamily="34" charset="0"/>
                </a:rPr>
                <a:t>and those perceived as </a:t>
              </a:r>
              <a:endParaRPr lang="en-GB" sz="180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endParaRPr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70CD9EED-BD5B-497F-BED7-DC0A0B559A7A}"/>
                </a:ext>
              </a:extLst>
            </p:cNvPr>
            <p:cNvSpPr/>
            <p:nvPr/>
          </p:nvSpPr>
          <p:spPr>
            <a:xfrm>
              <a:off x="3722243" y="3154111"/>
              <a:ext cx="2542788" cy="253574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marL="292735" indent="-292735">
                <a:lnSpc>
                  <a:spcPct val="107000"/>
                </a:lnSpc>
                <a:spcAft>
                  <a:spcPts val="800"/>
                </a:spcAft>
              </a:pPr>
              <a:r>
                <a:rPr lang="en-GB" sz="135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Arial" panose="020B0604020202020204" pitchFamily="34" charset="0"/>
                </a:rPr>
                <a:t>LGBTQ  can be targeted </a:t>
              </a:r>
              <a:endParaRPr lang="en-GB" sz="180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endParaRPr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56FAF7A9-5C8A-413E-9C49-C4DB2575B2F3}"/>
                </a:ext>
              </a:extLst>
            </p:cNvPr>
            <p:cNvSpPr/>
            <p:nvPr/>
          </p:nvSpPr>
          <p:spPr>
            <a:xfrm>
              <a:off x="3722243" y="3352887"/>
              <a:ext cx="2043659" cy="253122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marL="292735" indent="-292735">
                <a:lnSpc>
                  <a:spcPct val="107000"/>
                </a:lnSpc>
                <a:spcAft>
                  <a:spcPts val="800"/>
                </a:spcAft>
              </a:pPr>
              <a:r>
                <a:rPr lang="en-GB" sz="135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Arial" panose="020B0604020202020204" pitchFamily="34" charset="0"/>
                </a:rPr>
                <a:t>by their </a:t>
              </a:r>
              <a:r>
                <a:rPr lang="en-GB" sz="1350" dirty="0" err="1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Arial" panose="020B0604020202020204" pitchFamily="34" charset="0"/>
                </a:rPr>
                <a:t>childs</a:t>
              </a:r>
              <a:r>
                <a:rPr lang="en-GB" sz="135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Arial" panose="020B0604020202020204" pitchFamily="34" charset="0"/>
                </a:rPr>
                <a:t>. It is not acceptable</a:t>
              </a:r>
              <a:endParaRPr lang="en-GB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endParaRPr>
            </a:p>
          </p:txBody>
        </p:sp>
        <p:sp>
          <p:nvSpPr>
            <p:cNvPr id="29" name="Shape 255">
              <a:extLst>
                <a:ext uri="{FF2B5EF4-FFF2-40B4-BE49-F238E27FC236}">
                  <a16:creationId xmlns:a16="http://schemas.microsoft.com/office/drawing/2014/main" id="{B88B4EE2-0BA6-430D-B22C-76A87F848BBA}"/>
                </a:ext>
              </a:extLst>
            </p:cNvPr>
            <p:cNvSpPr/>
            <p:nvPr/>
          </p:nvSpPr>
          <p:spPr>
            <a:xfrm>
              <a:off x="3476243" y="5181897"/>
              <a:ext cx="2807208" cy="716280"/>
            </a:xfrm>
            <a:custGeom>
              <a:avLst/>
              <a:gdLst/>
              <a:ahLst/>
              <a:cxnLst/>
              <a:rect l="0" t="0" r="0" b="0"/>
              <a:pathLst>
                <a:path w="2807208" h="716280">
                  <a:moveTo>
                    <a:pt x="0" y="716280"/>
                  </a:moveTo>
                  <a:lnTo>
                    <a:pt x="2807208" y="716280"/>
                  </a:lnTo>
                  <a:lnTo>
                    <a:pt x="2807208" y="0"/>
                  </a:lnTo>
                  <a:lnTo>
                    <a:pt x="0" y="0"/>
                  </a:lnTo>
                  <a:close/>
                </a:path>
              </a:pathLst>
            </a:custGeom>
            <a:ln w="76200" cap="flat">
              <a:round/>
            </a:ln>
          </p:spPr>
          <p:style>
            <a:lnRef idx="1">
              <a:srgbClr val="0070C0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GB"/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B357ED6D-1EEE-44C7-BB3C-65F32FEC35DB}"/>
                </a:ext>
              </a:extLst>
            </p:cNvPr>
            <p:cNvSpPr/>
            <p:nvPr/>
          </p:nvSpPr>
          <p:spPr>
            <a:xfrm>
              <a:off x="3713944" y="5262423"/>
              <a:ext cx="3214760" cy="253122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marL="292735" indent="-292735">
                <a:lnSpc>
                  <a:spcPct val="107000"/>
                </a:lnSpc>
                <a:spcAft>
                  <a:spcPts val="800"/>
                </a:spcAft>
              </a:pPr>
              <a:r>
                <a:rPr lang="en-GB" sz="135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Arial" panose="020B0604020202020204" pitchFamily="34" charset="0"/>
                </a:rPr>
                <a:t>It is important if this happens to </a:t>
              </a:r>
              <a:endParaRPr lang="en-GB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endParaRPr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7ACE4F54-92A2-414E-9824-F754C68510AE}"/>
                </a:ext>
              </a:extLst>
            </p:cNvPr>
            <p:cNvSpPr/>
            <p:nvPr/>
          </p:nvSpPr>
          <p:spPr>
            <a:xfrm>
              <a:off x="3864723" y="5472509"/>
              <a:ext cx="3046031" cy="253574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marL="292735" indent="-292735">
                <a:lnSpc>
                  <a:spcPct val="107000"/>
                </a:lnSpc>
                <a:spcAft>
                  <a:spcPts val="800"/>
                </a:spcAft>
              </a:pPr>
              <a:r>
                <a:rPr lang="en-GB" sz="135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Arial" panose="020B0604020202020204" pitchFamily="34" charset="0"/>
                </a:rPr>
                <a:t>you or someone else that you </a:t>
              </a:r>
              <a:endParaRPr lang="en-GB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endParaRPr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03FA6424-2843-4B87-98BA-B5F7EF78B2B4}"/>
                </a:ext>
              </a:extLst>
            </p:cNvPr>
            <p:cNvSpPr/>
            <p:nvPr/>
          </p:nvSpPr>
          <p:spPr>
            <a:xfrm>
              <a:off x="4123568" y="5650326"/>
              <a:ext cx="2155924" cy="253122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marL="292735" indent="-292735">
                <a:lnSpc>
                  <a:spcPct val="107000"/>
                </a:lnSpc>
                <a:spcAft>
                  <a:spcPts val="800"/>
                </a:spcAft>
              </a:pPr>
              <a:r>
                <a:rPr lang="en-GB" sz="135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Arial" panose="020B0604020202020204" pitchFamily="34" charset="0"/>
                </a:rPr>
                <a:t>report it immediately. </a:t>
              </a:r>
              <a:endParaRPr lang="en-GB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endParaRPr>
            </a:p>
          </p:txBody>
        </p:sp>
        <p:sp>
          <p:nvSpPr>
            <p:cNvPr id="33" name="Shape 259">
              <a:extLst>
                <a:ext uri="{FF2B5EF4-FFF2-40B4-BE49-F238E27FC236}">
                  <a16:creationId xmlns:a16="http://schemas.microsoft.com/office/drawing/2014/main" id="{A88A9E03-12FD-4B6F-A6E7-565C35965032}"/>
                </a:ext>
              </a:extLst>
            </p:cNvPr>
            <p:cNvSpPr/>
            <p:nvPr/>
          </p:nvSpPr>
          <p:spPr>
            <a:xfrm>
              <a:off x="6484620" y="3744469"/>
              <a:ext cx="2026920" cy="716280"/>
            </a:xfrm>
            <a:custGeom>
              <a:avLst/>
              <a:gdLst/>
              <a:ahLst/>
              <a:cxnLst/>
              <a:rect l="0" t="0" r="0" b="0"/>
              <a:pathLst>
                <a:path w="2026920" h="716280">
                  <a:moveTo>
                    <a:pt x="0" y="716280"/>
                  </a:moveTo>
                  <a:lnTo>
                    <a:pt x="2026920" y="716280"/>
                  </a:lnTo>
                  <a:lnTo>
                    <a:pt x="2026920" y="0"/>
                  </a:lnTo>
                  <a:lnTo>
                    <a:pt x="0" y="0"/>
                  </a:lnTo>
                  <a:close/>
                </a:path>
              </a:pathLst>
            </a:custGeom>
            <a:ln w="76200" cap="flat">
              <a:round/>
            </a:ln>
          </p:spPr>
          <p:style>
            <a:lnRef idx="1">
              <a:srgbClr val="FF0000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GB"/>
            </a:p>
          </p:txBody>
        </p: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CEA6D682-D6CA-42E7-99A2-E0819078C4D0}"/>
                </a:ext>
              </a:extLst>
            </p:cNvPr>
            <p:cNvSpPr/>
            <p:nvPr/>
          </p:nvSpPr>
          <p:spPr>
            <a:xfrm>
              <a:off x="6681851" y="3803991"/>
              <a:ext cx="2237914" cy="253122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marL="292735" indent="-292735">
                <a:lnSpc>
                  <a:spcPct val="107000"/>
                </a:lnSpc>
                <a:spcAft>
                  <a:spcPts val="800"/>
                </a:spcAft>
              </a:pPr>
              <a:r>
                <a:rPr lang="en-GB" sz="135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Arial" panose="020B0604020202020204" pitchFamily="34" charset="0"/>
                </a:rPr>
                <a:t>Domestic and partner </a:t>
              </a:r>
              <a:endParaRPr lang="en-GB" sz="180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endParaRPr>
            </a:p>
          </p:txBody>
        </p:sp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3D2D66F0-3BD4-4808-9074-C6A6A96A5113}"/>
                </a:ext>
              </a:extLst>
            </p:cNvPr>
            <p:cNvSpPr/>
            <p:nvPr/>
          </p:nvSpPr>
          <p:spPr>
            <a:xfrm>
              <a:off x="6590411" y="4007931"/>
              <a:ext cx="2479565" cy="253574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marL="292735" indent="-292735">
                <a:lnSpc>
                  <a:spcPct val="107000"/>
                </a:lnSpc>
                <a:spcAft>
                  <a:spcPts val="800"/>
                </a:spcAft>
              </a:pPr>
              <a:r>
                <a:rPr lang="en-GB" sz="135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Arial" panose="020B0604020202020204" pitchFamily="34" charset="0"/>
                </a:rPr>
                <a:t>abuse knows no gender </a:t>
              </a:r>
              <a:endParaRPr lang="en-GB" sz="180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endParaRPr>
            </a:p>
          </p:txBody>
        </p:sp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BEA01F02-5CEF-44AA-9AEF-79747EF9917D}"/>
                </a:ext>
              </a:extLst>
            </p:cNvPr>
            <p:cNvSpPr/>
            <p:nvPr/>
          </p:nvSpPr>
          <p:spPr>
            <a:xfrm>
              <a:off x="7050659" y="4215725"/>
              <a:ext cx="1193607" cy="253122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marL="292735" indent="-292735">
                <a:lnSpc>
                  <a:spcPct val="107000"/>
                </a:lnSpc>
                <a:spcAft>
                  <a:spcPts val="800"/>
                </a:spcAft>
              </a:pPr>
              <a:r>
                <a:rPr lang="en-GB" sz="135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Arial" panose="020B0604020202020204" pitchFamily="34" charset="0"/>
                </a:rPr>
                <a:t>or sexuality.</a:t>
              </a:r>
              <a:endParaRPr lang="en-GB" sz="180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endParaRPr>
            </a:p>
          </p:txBody>
        </p:sp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607E065D-9F19-4911-84F6-59E314FFE989}"/>
                </a:ext>
              </a:extLst>
            </p:cNvPr>
            <p:cNvSpPr/>
            <p:nvPr/>
          </p:nvSpPr>
          <p:spPr>
            <a:xfrm>
              <a:off x="6743446" y="2198349"/>
              <a:ext cx="1071032" cy="339454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marL="292735" indent="-292735">
                <a:lnSpc>
                  <a:spcPct val="107000"/>
                </a:lnSpc>
                <a:spcAft>
                  <a:spcPts val="800"/>
                </a:spcAft>
              </a:pPr>
              <a:endParaRPr lang="en-GB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endParaRPr>
            </a:p>
          </p:txBody>
        </p:sp>
        <p:sp>
          <p:nvSpPr>
            <p:cNvPr id="38" name="Shape 303">
              <a:extLst>
                <a:ext uri="{FF2B5EF4-FFF2-40B4-BE49-F238E27FC236}">
                  <a16:creationId xmlns:a16="http://schemas.microsoft.com/office/drawing/2014/main" id="{1554B5CE-13FA-43A6-8031-7561908A345D}"/>
                </a:ext>
              </a:extLst>
            </p:cNvPr>
            <p:cNvSpPr/>
            <p:nvPr/>
          </p:nvSpPr>
          <p:spPr>
            <a:xfrm>
              <a:off x="464820" y="4104133"/>
              <a:ext cx="2807208" cy="713232"/>
            </a:xfrm>
            <a:custGeom>
              <a:avLst/>
              <a:gdLst/>
              <a:ahLst/>
              <a:cxnLst/>
              <a:rect l="0" t="0" r="0" b="0"/>
              <a:pathLst>
                <a:path w="2807208" h="713232">
                  <a:moveTo>
                    <a:pt x="0" y="713232"/>
                  </a:moveTo>
                  <a:lnTo>
                    <a:pt x="2807208" y="713232"/>
                  </a:lnTo>
                  <a:lnTo>
                    <a:pt x="2807208" y="0"/>
                  </a:lnTo>
                  <a:lnTo>
                    <a:pt x="0" y="0"/>
                  </a:lnTo>
                  <a:close/>
                </a:path>
              </a:pathLst>
            </a:custGeom>
            <a:ln w="76200" cap="flat">
              <a:round/>
            </a:ln>
          </p:spPr>
          <p:style>
            <a:lnRef idx="1">
              <a:srgbClr val="1F497D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GB"/>
            </a:p>
          </p:txBody>
        </p:sp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4B6843B9-C27B-488E-945B-ACB5C9E168C8}"/>
                </a:ext>
              </a:extLst>
            </p:cNvPr>
            <p:cNvSpPr/>
            <p:nvPr/>
          </p:nvSpPr>
          <p:spPr>
            <a:xfrm>
              <a:off x="665683" y="4161474"/>
              <a:ext cx="3255069" cy="253574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marL="292735" indent="-292735">
                <a:lnSpc>
                  <a:spcPct val="107000"/>
                </a:lnSpc>
                <a:spcAft>
                  <a:spcPts val="800"/>
                </a:spcAft>
              </a:pPr>
              <a:r>
                <a:rPr lang="en-GB" sz="135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Arial" panose="020B0604020202020204" pitchFamily="34" charset="0"/>
                </a:rPr>
                <a:t>It is stressful and distressing for </a:t>
              </a:r>
              <a:endParaRPr lang="en-GB" sz="180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endParaRPr>
            </a:p>
          </p:txBody>
        </p:sp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15C341C8-8668-4538-8135-A99778902EF3}"/>
                </a:ext>
              </a:extLst>
            </p:cNvPr>
            <p:cNvSpPr/>
            <p:nvPr/>
          </p:nvSpPr>
          <p:spPr>
            <a:xfrm>
              <a:off x="790651" y="4366348"/>
              <a:ext cx="2922365" cy="253122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marL="292735" indent="-292735">
                <a:lnSpc>
                  <a:spcPct val="107000"/>
                </a:lnSpc>
                <a:spcAft>
                  <a:spcPts val="800"/>
                </a:spcAft>
              </a:pPr>
              <a:r>
                <a:rPr lang="en-GB" sz="135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Arial" panose="020B0604020202020204" pitchFamily="34" charset="0"/>
                </a:rPr>
                <a:t>victims, having an impact on </a:t>
              </a:r>
              <a:endParaRPr lang="en-GB" sz="180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endParaRPr>
            </a:p>
          </p:txBody>
        </p:sp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3CC1CF6F-1166-4389-B33D-2A4711B81DD0}"/>
                </a:ext>
              </a:extLst>
            </p:cNvPr>
            <p:cNvSpPr/>
            <p:nvPr/>
          </p:nvSpPr>
          <p:spPr>
            <a:xfrm>
              <a:off x="1077151" y="4573169"/>
              <a:ext cx="2229969" cy="253122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marL="292735" indent="-292735">
                <a:lnSpc>
                  <a:spcPct val="107000"/>
                </a:lnSpc>
                <a:spcAft>
                  <a:spcPts val="800"/>
                </a:spcAft>
              </a:pPr>
              <a:r>
                <a:rPr lang="en-GB" sz="135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Arial" panose="020B0604020202020204" pitchFamily="34" charset="0"/>
                </a:rPr>
                <a:t>academic attainment. </a:t>
              </a:r>
              <a:endParaRPr lang="en-GB" sz="180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endParaRPr>
            </a:p>
          </p:txBody>
        </p:sp>
        <p:sp>
          <p:nvSpPr>
            <p:cNvPr id="42" name="Shape 307">
              <a:extLst>
                <a:ext uri="{FF2B5EF4-FFF2-40B4-BE49-F238E27FC236}">
                  <a16:creationId xmlns:a16="http://schemas.microsoft.com/office/drawing/2014/main" id="{A6CB9E37-5C80-4B97-85F7-D34899F4DC87}"/>
                </a:ext>
              </a:extLst>
            </p:cNvPr>
            <p:cNvSpPr/>
            <p:nvPr/>
          </p:nvSpPr>
          <p:spPr>
            <a:xfrm>
              <a:off x="6394210" y="2632320"/>
              <a:ext cx="2564398" cy="907706"/>
            </a:xfrm>
            <a:custGeom>
              <a:avLst/>
              <a:gdLst/>
              <a:ahLst/>
              <a:cxnLst/>
              <a:rect l="0" t="0" r="0" b="0"/>
              <a:pathLst>
                <a:path w="1993392" h="713232">
                  <a:moveTo>
                    <a:pt x="0" y="713232"/>
                  </a:moveTo>
                  <a:lnTo>
                    <a:pt x="1993392" y="713232"/>
                  </a:lnTo>
                  <a:lnTo>
                    <a:pt x="1993392" y="0"/>
                  </a:lnTo>
                  <a:lnTo>
                    <a:pt x="0" y="0"/>
                  </a:lnTo>
                  <a:close/>
                </a:path>
              </a:pathLst>
            </a:custGeom>
            <a:ln w="76200" cap="flat">
              <a:round/>
            </a:ln>
          </p:spPr>
          <p:style>
            <a:lnRef idx="1">
              <a:srgbClr val="C0504D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GB"/>
            </a:p>
          </p:txBody>
        </p:sp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id="{F7C56912-E23B-46C6-8E3D-38B1B1C76849}"/>
                </a:ext>
              </a:extLst>
            </p:cNvPr>
            <p:cNvSpPr/>
            <p:nvPr/>
          </p:nvSpPr>
          <p:spPr>
            <a:xfrm>
              <a:off x="6521256" y="2723523"/>
              <a:ext cx="2033601" cy="253122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marL="292735" indent="-292735">
                <a:lnSpc>
                  <a:spcPct val="107000"/>
                </a:lnSpc>
                <a:spcAft>
                  <a:spcPts val="800"/>
                </a:spcAft>
              </a:pPr>
              <a:r>
                <a:rPr lang="en-GB" sz="135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Arial" panose="020B0604020202020204" pitchFamily="34" charset="0"/>
                </a:rPr>
                <a:t>Children and young </a:t>
              </a:r>
              <a:endParaRPr lang="en-GB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endParaRPr>
            </a:p>
          </p:txBody>
        </p:sp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89396C26-9471-4C52-A936-181E053C9D26}"/>
                </a:ext>
              </a:extLst>
            </p:cNvPr>
            <p:cNvSpPr/>
            <p:nvPr/>
          </p:nvSpPr>
          <p:spPr>
            <a:xfrm>
              <a:off x="6525171" y="2909302"/>
              <a:ext cx="2116915" cy="253122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marL="292735" indent="-292735">
                <a:lnSpc>
                  <a:spcPct val="107000"/>
                </a:lnSpc>
                <a:spcAft>
                  <a:spcPts val="800"/>
                </a:spcAft>
              </a:pPr>
              <a:r>
                <a:rPr lang="en-GB" sz="135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Arial" panose="020B0604020202020204" pitchFamily="34" charset="0"/>
                </a:rPr>
                <a:t>people can use their </a:t>
              </a:r>
              <a:endParaRPr lang="en-GB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endParaRPr>
            </a:p>
          </p:txBody>
        </p:sp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id="{2CB0B6D2-493D-4B21-85DA-897B4C59D9A8}"/>
                </a:ext>
              </a:extLst>
            </p:cNvPr>
            <p:cNvSpPr/>
            <p:nvPr/>
          </p:nvSpPr>
          <p:spPr>
            <a:xfrm>
              <a:off x="6514339" y="3096482"/>
              <a:ext cx="2444270" cy="348414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marL="292735" indent="-292735">
                <a:lnSpc>
                  <a:spcPct val="107000"/>
                </a:lnSpc>
                <a:spcAft>
                  <a:spcPts val="800"/>
                </a:spcAft>
              </a:pPr>
              <a:r>
                <a:rPr lang="en-GB" sz="135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Arial" panose="020B0604020202020204" pitchFamily="34" charset="0"/>
                </a:rPr>
                <a:t>power to control others. It is not acceptable </a:t>
              </a:r>
              <a:endParaRPr lang="en-GB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endParaRPr>
            </a:p>
          </p:txBody>
        </p:sp>
        <p:sp>
          <p:nvSpPr>
            <p:cNvPr id="46" name="Shape 311">
              <a:extLst>
                <a:ext uri="{FF2B5EF4-FFF2-40B4-BE49-F238E27FC236}">
                  <a16:creationId xmlns:a16="http://schemas.microsoft.com/office/drawing/2014/main" id="{80829D62-E507-41A6-A613-E8CA8D14F652}"/>
                </a:ext>
              </a:extLst>
            </p:cNvPr>
            <p:cNvSpPr/>
            <p:nvPr/>
          </p:nvSpPr>
          <p:spPr>
            <a:xfrm>
              <a:off x="1753940" y="5083770"/>
              <a:ext cx="1454080" cy="509016"/>
            </a:xfrm>
            <a:custGeom>
              <a:avLst/>
              <a:gdLst/>
              <a:ahLst/>
              <a:cxnLst/>
              <a:rect l="0" t="0" r="0" b="0"/>
              <a:pathLst>
                <a:path w="2289048" h="509016">
                  <a:moveTo>
                    <a:pt x="0" y="509016"/>
                  </a:moveTo>
                  <a:lnTo>
                    <a:pt x="2289048" y="509016"/>
                  </a:lnTo>
                  <a:lnTo>
                    <a:pt x="2289048" y="0"/>
                  </a:lnTo>
                  <a:lnTo>
                    <a:pt x="0" y="0"/>
                  </a:lnTo>
                  <a:close/>
                </a:path>
              </a:pathLst>
            </a:custGeom>
            <a:ln w="57912" cap="flat">
              <a:round/>
            </a:ln>
          </p:spPr>
          <p:style>
            <a:lnRef idx="1">
              <a:srgbClr val="4A452A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GB"/>
            </a:p>
          </p:txBody>
        </p:sp>
        <p:sp>
          <p:nvSpPr>
            <p:cNvPr id="47" name="Rectangle 46">
              <a:extLst>
                <a:ext uri="{FF2B5EF4-FFF2-40B4-BE49-F238E27FC236}">
                  <a16:creationId xmlns:a16="http://schemas.microsoft.com/office/drawing/2014/main" id="{12FC66AB-B401-44D5-A697-E724FF13C79E}"/>
                </a:ext>
              </a:extLst>
            </p:cNvPr>
            <p:cNvSpPr/>
            <p:nvPr/>
          </p:nvSpPr>
          <p:spPr>
            <a:xfrm>
              <a:off x="1963200" y="5205016"/>
              <a:ext cx="1440411" cy="253122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marL="292735" indent="-292735">
                <a:lnSpc>
                  <a:spcPct val="107000"/>
                </a:lnSpc>
                <a:spcAft>
                  <a:spcPts val="800"/>
                </a:spcAft>
              </a:pPr>
              <a:r>
                <a:rPr lang="en-GB" sz="135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Arial" panose="020B0604020202020204" pitchFamily="34" charset="0"/>
                </a:rPr>
                <a:t>It is never OK!</a:t>
              </a:r>
              <a:endParaRPr lang="en-GB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endParaRPr>
            </a:p>
          </p:txBody>
        </p:sp>
        <p:sp>
          <p:nvSpPr>
            <p:cNvPr id="48" name="Shape 313">
              <a:extLst>
                <a:ext uri="{FF2B5EF4-FFF2-40B4-BE49-F238E27FC236}">
                  <a16:creationId xmlns:a16="http://schemas.microsoft.com/office/drawing/2014/main" id="{6D7B8758-8063-4C94-A842-E890BD3D7DA8}"/>
                </a:ext>
              </a:extLst>
            </p:cNvPr>
            <p:cNvSpPr/>
            <p:nvPr/>
          </p:nvSpPr>
          <p:spPr>
            <a:xfrm>
              <a:off x="3692652" y="3893821"/>
              <a:ext cx="2374392" cy="1130808"/>
            </a:xfrm>
            <a:custGeom>
              <a:avLst/>
              <a:gdLst/>
              <a:ahLst/>
              <a:cxnLst/>
              <a:rect l="0" t="0" r="0" b="0"/>
              <a:pathLst>
                <a:path w="2374392" h="1130808">
                  <a:moveTo>
                    <a:pt x="0" y="1130808"/>
                  </a:moveTo>
                  <a:lnTo>
                    <a:pt x="2374392" y="1130808"/>
                  </a:lnTo>
                  <a:lnTo>
                    <a:pt x="2374392" y="0"/>
                  </a:lnTo>
                  <a:lnTo>
                    <a:pt x="0" y="0"/>
                  </a:lnTo>
                  <a:close/>
                </a:path>
              </a:pathLst>
            </a:custGeom>
            <a:ln w="76200" cap="flat">
              <a:round/>
            </a:ln>
          </p:spPr>
          <p:style>
            <a:lnRef idx="1">
              <a:srgbClr val="DCE6F2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GB"/>
            </a:p>
          </p:txBody>
        </p:sp>
        <p:sp>
          <p:nvSpPr>
            <p:cNvPr id="49" name="Rectangle 48">
              <a:extLst>
                <a:ext uri="{FF2B5EF4-FFF2-40B4-BE49-F238E27FC236}">
                  <a16:creationId xmlns:a16="http://schemas.microsoft.com/office/drawing/2014/main" id="{05004623-79F7-46FC-B085-C5DA99BCB03D}"/>
                </a:ext>
              </a:extLst>
            </p:cNvPr>
            <p:cNvSpPr/>
            <p:nvPr/>
          </p:nvSpPr>
          <p:spPr>
            <a:xfrm>
              <a:off x="3783203" y="3953702"/>
              <a:ext cx="2447271" cy="253574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marL="292735" indent="-292735">
                <a:lnSpc>
                  <a:spcPct val="107000"/>
                </a:lnSpc>
                <a:spcAft>
                  <a:spcPts val="800"/>
                </a:spcAft>
              </a:pPr>
              <a:r>
                <a:rPr lang="en-GB" sz="135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Arial" panose="020B0604020202020204" pitchFamily="34" charset="0"/>
                </a:rPr>
                <a:t>Challenging behaviours </a:t>
              </a:r>
              <a:endParaRPr lang="en-GB" sz="180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endParaRPr>
            </a:p>
          </p:txBody>
        </p:sp>
        <p:sp>
          <p:nvSpPr>
            <p:cNvPr id="50" name="Rectangle 49">
              <a:extLst>
                <a:ext uri="{FF2B5EF4-FFF2-40B4-BE49-F238E27FC236}">
                  <a16:creationId xmlns:a16="http://schemas.microsoft.com/office/drawing/2014/main" id="{C949125A-AC3F-4209-A041-32908742E42B}"/>
                </a:ext>
              </a:extLst>
            </p:cNvPr>
            <p:cNvSpPr/>
            <p:nvPr/>
          </p:nvSpPr>
          <p:spPr>
            <a:xfrm>
              <a:off x="3783203" y="4158449"/>
              <a:ext cx="75587" cy="253122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marL="292735" indent="-292735">
                <a:lnSpc>
                  <a:spcPct val="107000"/>
                </a:lnSpc>
                <a:spcAft>
                  <a:spcPts val="800"/>
                </a:spcAft>
              </a:pPr>
              <a:r>
                <a:rPr lang="en-GB" sz="135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Arial" panose="020B0604020202020204" pitchFamily="34" charset="0"/>
                </a:rPr>
                <a:t>(</a:t>
              </a:r>
              <a:endParaRPr lang="en-GB" sz="180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endParaRPr>
            </a:p>
          </p:txBody>
        </p:sp>
        <p:sp>
          <p:nvSpPr>
            <p:cNvPr id="51" name="Rectangle 50">
              <a:extLst>
                <a:ext uri="{FF2B5EF4-FFF2-40B4-BE49-F238E27FC236}">
                  <a16:creationId xmlns:a16="http://schemas.microsoft.com/office/drawing/2014/main" id="{BA299DA0-360E-4B10-A897-93CC05BBDE87}"/>
                </a:ext>
              </a:extLst>
            </p:cNvPr>
            <p:cNvSpPr/>
            <p:nvPr/>
          </p:nvSpPr>
          <p:spPr>
            <a:xfrm>
              <a:off x="3840889" y="4158449"/>
              <a:ext cx="2237697" cy="253122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marL="292735" indent="-292735">
                <a:lnSpc>
                  <a:spcPct val="107000"/>
                </a:lnSpc>
                <a:spcAft>
                  <a:spcPts val="800"/>
                </a:spcAft>
              </a:pPr>
              <a:r>
                <a:rPr lang="en-GB" sz="135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Arial" panose="020B0604020202020204" pitchFamily="34" charset="0"/>
                </a:rPr>
                <a:t>possibly criminal) can </a:t>
              </a:r>
              <a:endParaRPr lang="en-GB" sz="180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endParaRPr>
            </a:p>
          </p:txBody>
        </p:sp>
        <p:sp>
          <p:nvSpPr>
            <p:cNvPr id="52" name="Rectangle 51">
              <a:extLst>
                <a:ext uri="{FF2B5EF4-FFF2-40B4-BE49-F238E27FC236}">
                  <a16:creationId xmlns:a16="http://schemas.microsoft.com/office/drawing/2014/main" id="{F3CBF614-A31A-4879-92F5-E50C2E1277CB}"/>
                </a:ext>
              </a:extLst>
            </p:cNvPr>
            <p:cNvSpPr/>
            <p:nvPr/>
          </p:nvSpPr>
          <p:spPr>
            <a:xfrm>
              <a:off x="3783203" y="4365712"/>
              <a:ext cx="2712565" cy="253122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marL="292735" indent="-292735">
                <a:lnSpc>
                  <a:spcPct val="107000"/>
                </a:lnSpc>
                <a:spcAft>
                  <a:spcPts val="800"/>
                </a:spcAft>
              </a:pPr>
              <a:r>
                <a:rPr lang="en-GB" sz="135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Arial" panose="020B0604020202020204" pitchFamily="34" charset="0"/>
                </a:rPr>
                <a:t>include grabbing anatomy. </a:t>
              </a:r>
              <a:endParaRPr lang="en-GB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endParaRPr>
            </a:p>
          </p:txBody>
        </p:sp>
        <p:sp>
          <p:nvSpPr>
            <p:cNvPr id="53" name="Rectangle 52">
              <a:extLst>
                <a:ext uri="{FF2B5EF4-FFF2-40B4-BE49-F238E27FC236}">
                  <a16:creationId xmlns:a16="http://schemas.microsoft.com/office/drawing/2014/main" id="{B8EA96AC-DA78-4496-A46B-C752DB251D8E}"/>
                </a:ext>
              </a:extLst>
            </p:cNvPr>
            <p:cNvSpPr/>
            <p:nvPr/>
          </p:nvSpPr>
          <p:spPr>
            <a:xfrm>
              <a:off x="3783203" y="4569652"/>
              <a:ext cx="2850488" cy="253574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marL="292735" indent="-292735">
                <a:lnSpc>
                  <a:spcPct val="107000"/>
                </a:lnSpc>
                <a:spcAft>
                  <a:spcPts val="800"/>
                </a:spcAft>
              </a:pPr>
              <a:r>
                <a:rPr lang="en-GB" sz="1350" dirty="0">
                  <a:solidFill>
                    <a:srgbClr val="000000"/>
                  </a:solidFill>
                  <a:latin typeface="Arial" panose="020B0604020202020204" pitchFamily="34" charset="0"/>
                  <a:ea typeface="Arial" panose="020B0604020202020204" pitchFamily="34" charset="0"/>
                </a:rPr>
                <a:t>D</a:t>
              </a:r>
              <a:r>
                <a:rPr lang="en-GB" sz="135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Arial" panose="020B0604020202020204" pitchFamily="34" charset="0"/>
                </a:rPr>
                <a:t>ismissing or tolerating this </a:t>
              </a:r>
              <a:endParaRPr lang="en-GB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endParaRPr>
            </a:p>
          </p:txBody>
        </p:sp>
        <p:sp>
          <p:nvSpPr>
            <p:cNvPr id="54" name="Rectangle 53">
              <a:extLst>
                <a:ext uri="{FF2B5EF4-FFF2-40B4-BE49-F238E27FC236}">
                  <a16:creationId xmlns:a16="http://schemas.microsoft.com/office/drawing/2014/main" id="{BC06484D-8CD5-47F5-9985-D9F232C73B79}"/>
                </a:ext>
              </a:extLst>
            </p:cNvPr>
            <p:cNvSpPr/>
            <p:nvPr/>
          </p:nvSpPr>
          <p:spPr>
            <a:xfrm>
              <a:off x="3783203" y="4777447"/>
              <a:ext cx="1761145" cy="253122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marL="292735" indent="-292735">
                <a:lnSpc>
                  <a:spcPct val="107000"/>
                </a:lnSpc>
                <a:spcAft>
                  <a:spcPts val="800"/>
                </a:spcAft>
              </a:pPr>
              <a:r>
                <a:rPr lang="en-GB" sz="135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Arial" panose="020B0604020202020204" pitchFamily="34" charset="0"/>
                </a:rPr>
                <a:t>is not acceptable </a:t>
              </a:r>
              <a:endParaRPr lang="en-GB" sz="180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endParaRPr>
            </a:p>
          </p:txBody>
        </p:sp>
      </p:grpSp>
      <p:pic>
        <p:nvPicPr>
          <p:cNvPr id="55" name="Picture 193">
            <a:extLst>
              <a:ext uri="{FF2B5EF4-FFF2-40B4-BE49-F238E27FC236}">
                <a16:creationId xmlns:a16="http://schemas.microsoft.com/office/drawing/2014/main" id="{56179A4D-3B93-4032-B3E4-515B284D69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6989" y="4912810"/>
            <a:ext cx="1149350" cy="862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6" name="Shape 259">
            <a:extLst>
              <a:ext uri="{FF2B5EF4-FFF2-40B4-BE49-F238E27FC236}">
                <a16:creationId xmlns:a16="http://schemas.microsoft.com/office/drawing/2014/main" id="{E41EE42F-BBF1-4370-9ABA-424AC32648C3}"/>
              </a:ext>
            </a:extLst>
          </p:cNvPr>
          <p:cNvSpPr/>
          <p:nvPr/>
        </p:nvSpPr>
        <p:spPr>
          <a:xfrm>
            <a:off x="8899224" y="4150691"/>
            <a:ext cx="2470364" cy="1871380"/>
          </a:xfrm>
          <a:custGeom>
            <a:avLst/>
            <a:gdLst/>
            <a:ahLst/>
            <a:cxnLst/>
            <a:rect l="0" t="0" r="0" b="0"/>
            <a:pathLst>
              <a:path w="2026920" h="716280">
                <a:moveTo>
                  <a:pt x="0" y="716280"/>
                </a:moveTo>
                <a:lnTo>
                  <a:pt x="2026920" y="716280"/>
                </a:lnTo>
                <a:lnTo>
                  <a:pt x="2026920" y="0"/>
                </a:lnTo>
                <a:lnTo>
                  <a:pt x="0" y="0"/>
                </a:lnTo>
                <a:close/>
              </a:path>
            </a:pathLst>
          </a:custGeom>
          <a:ln w="76200" cap="flat">
            <a:round/>
          </a:ln>
        </p:spPr>
        <p:style>
          <a:lnRef idx="1">
            <a:srgbClr val="FF0000"/>
          </a:lnRef>
          <a:fillRef idx="0">
            <a:srgbClr val="000000">
              <a:alpha val="0"/>
            </a:srgbClr>
          </a:fillRef>
          <a:effectRef idx="0">
            <a:scrgbClr r="0" g="0" b="0"/>
          </a:effectRef>
          <a:fontRef idx="none"/>
        </p:style>
        <p:txBody>
          <a:bodyPr/>
          <a:lstStyle/>
          <a:p>
            <a:endParaRPr lang="en-GB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1CF7931-F254-457C-B443-C9250B569D68}"/>
              </a:ext>
            </a:extLst>
          </p:cNvPr>
          <p:cNvSpPr txBox="1"/>
          <p:nvPr/>
        </p:nvSpPr>
        <p:spPr>
          <a:xfrm>
            <a:off x="9020005" y="4230288"/>
            <a:ext cx="229398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Racial abuse through using racist language or targeting individuals because of their race is never acceptable</a:t>
            </a:r>
          </a:p>
        </p:txBody>
      </p:sp>
    </p:spTree>
    <p:extLst>
      <p:ext uri="{BB962C8B-B14F-4D97-AF65-F5344CB8AC3E}">
        <p14:creationId xmlns:p14="http://schemas.microsoft.com/office/powerpoint/2010/main" val="21799597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Hebburn Comp power point slide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Hebburn Comp power point slides" id="{84F270EE-1CD6-47D8-A6E3-035046962E68}" vid="{49089053-BE90-4623-90D2-A71694643DE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Hebburn Comp power point slides</Template>
  <TotalTime>0</TotalTime>
  <Words>1055</Words>
  <Application>Microsoft Office PowerPoint</Application>
  <PresentationFormat>Widescreen</PresentationFormat>
  <Paragraphs>167</Paragraphs>
  <Slides>12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Arial</vt:lpstr>
      <vt:lpstr>Calibri</vt:lpstr>
      <vt:lpstr>Calibri Light</vt:lpstr>
      <vt:lpstr>Garamond</vt:lpstr>
      <vt:lpstr>Hebburn Comp power point slides</vt:lpstr>
      <vt:lpstr>   </vt:lpstr>
      <vt:lpstr> Respect for Others, Positive Language and Positive Behaviour </vt:lpstr>
      <vt:lpstr>   </vt:lpstr>
      <vt:lpstr>   </vt:lpstr>
      <vt:lpstr>   </vt:lpstr>
      <vt:lpstr>   </vt:lpstr>
      <vt:lpstr>PowerPoint Presentation</vt:lpstr>
      <vt:lpstr>PowerPoint Presentation</vt:lpstr>
      <vt:lpstr>   </vt:lpstr>
      <vt:lpstr>PowerPoint Presentation</vt:lpstr>
      <vt:lpstr>PowerPoint Presentation</vt:lpstr>
      <vt:lpstr> 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 </dc:title>
  <dc:creator>Angeline Phillips</dc:creator>
  <cp:lastModifiedBy>Angeline Phillips</cp:lastModifiedBy>
  <cp:revision>9</cp:revision>
  <dcterms:created xsi:type="dcterms:W3CDTF">2021-11-15T14:29:03Z</dcterms:created>
  <dcterms:modified xsi:type="dcterms:W3CDTF">2022-09-16T12:33:35Z</dcterms:modified>
</cp:coreProperties>
</file>