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69" r:id="rId7"/>
    <p:sldId id="257" r:id="rId8"/>
    <p:sldId id="258" r:id="rId9"/>
    <p:sldId id="259" r:id="rId10"/>
    <p:sldId id="260" r:id="rId11"/>
    <p:sldId id="261" r:id="rId12"/>
    <p:sldId id="262" r:id="rId13"/>
    <p:sldId id="263"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981EF0-9605-442A-AFC7-5A3623A698B1}" v="2" dt="2022-07-21T10:30:57.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owman" userId="31d25f62-f5bc-4db1-9b16-0e6a31b2435d" providerId="ADAL" clId="{A9B2FF36-9C11-5141-832F-38602DE2F094}"/>
    <pc:docChg chg="undo custSel addSld modSld">
      <pc:chgData name="Richard Bowman" userId="31d25f62-f5bc-4db1-9b16-0e6a31b2435d" providerId="ADAL" clId="{A9B2FF36-9C11-5141-832F-38602DE2F094}" dt="2022-07-20T10:25:58.228" v="1539" actId="478"/>
      <pc:docMkLst>
        <pc:docMk/>
      </pc:docMkLst>
      <pc:sldChg chg="modSp mod">
        <pc:chgData name="Richard Bowman" userId="31d25f62-f5bc-4db1-9b16-0e6a31b2435d" providerId="ADAL" clId="{A9B2FF36-9C11-5141-832F-38602DE2F094}" dt="2022-07-20T09:41:06.986" v="6" actId="1076"/>
        <pc:sldMkLst>
          <pc:docMk/>
          <pc:sldMk cId="2514971196" sldId="256"/>
        </pc:sldMkLst>
        <pc:picChg chg="mod">
          <ac:chgData name="Richard Bowman" userId="31d25f62-f5bc-4db1-9b16-0e6a31b2435d" providerId="ADAL" clId="{A9B2FF36-9C11-5141-832F-38602DE2F094}" dt="2022-07-20T09:41:06.986" v="6" actId="1076"/>
          <ac:picMkLst>
            <pc:docMk/>
            <pc:sldMk cId="2514971196" sldId="256"/>
            <ac:picMk id="4" creationId="{844E54A1-2A22-4512-9F63-0ADE26963BF2}"/>
          </ac:picMkLst>
        </pc:picChg>
      </pc:sldChg>
      <pc:sldChg chg="addSp delSp modSp add mod">
        <pc:chgData name="Richard Bowman" userId="31d25f62-f5bc-4db1-9b16-0e6a31b2435d" providerId="ADAL" clId="{A9B2FF36-9C11-5141-832F-38602DE2F094}" dt="2022-07-20T09:51:21.756" v="483" actId="167"/>
        <pc:sldMkLst>
          <pc:docMk/>
          <pc:sldMk cId="1693281884" sldId="269"/>
        </pc:sldMkLst>
        <pc:spChg chg="mod">
          <ac:chgData name="Richard Bowman" userId="31d25f62-f5bc-4db1-9b16-0e6a31b2435d" providerId="ADAL" clId="{A9B2FF36-9C11-5141-832F-38602DE2F094}" dt="2022-07-20T09:41:20.608" v="9" actId="115"/>
          <ac:spMkLst>
            <pc:docMk/>
            <pc:sldMk cId="1693281884" sldId="269"/>
            <ac:spMk id="2" creationId="{611F4FCC-7DB2-40F1-FB62-B15EAA5EDE16}"/>
          </ac:spMkLst>
        </pc:spChg>
        <pc:graphicFrameChg chg="mod">
          <ac:chgData name="Richard Bowman" userId="31d25f62-f5bc-4db1-9b16-0e6a31b2435d" providerId="ADAL" clId="{A9B2FF36-9C11-5141-832F-38602DE2F094}" dt="2022-07-20T09:49:25.767" v="459"/>
          <ac:graphicFrameMkLst>
            <pc:docMk/>
            <pc:sldMk cId="1693281884" sldId="269"/>
            <ac:graphicFrameMk id="4" creationId="{4B4D78AC-B9E7-A2DD-D8C3-36E0170B1275}"/>
          </ac:graphicFrameMkLst>
        </pc:graphicFrameChg>
        <pc:picChg chg="del">
          <ac:chgData name="Richard Bowman" userId="31d25f62-f5bc-4db1-9b16-0e6a31b2435d" providerId="ADAL" clId="{A9B2FF36-9C11-5141-832F-38602DE2F094}" dt="2022-07-20T09:48:57.439" v="447" actId="478"/>
          <ac:picMkLst>
            <pc:docMk/>
            <pc:sldMk cId="1693281884" sldId="269"/>
            <ac:picMk id="3" creationId="{3DF91DEA-27AF-306E-5A17-6DCA83B3540C}"/>
          </ac:picMkLst>
        </pc:picChg>
        <pc:picChg chg="add mod">
          <ac:chgData name="Richard Bowman" userId="31d25f62-f5bc-4db1-9b16-0e6a31b2435d" providerId="ADAL" clId="{A9B2FF36-9C11-5141-832F-38602DE2F094}" dt="2022-07-20T09:51:12.882" v="481" actId="167"/>
          <ac:picMkLst>
            <pc:docMk/>
            <pc:sldMk cId="1693281884" sldId="269"/>
            <ac:picMk id="5" creationId="{29FDB27E-AEAA-C78D-A469-1CF45D06E1C6}"/>
          </ac:picMkLst>
        </pc:picChg>
        <pc:picChg chg="del">
          <ac:chgData name="Richard Bowman" userId="31d25f62-f5bc-4db1-9b16-0e6a31b2435d" providerId="ADAL" clId="{A9B2FF36-9C11-5141-832F-38602DE2F094}" dt="2022-07-20T09:48:55.898" v="446" actId="478"/>
          <ac:picMkLst>
            <pc:docMk/>
            <pc:sldMk cId="1693281884" sldId="269"/>
            <ac:picMk id="6" creationId="{627BC25E-2718-0411-EA3E-B695E48111E5}"/>
          </ac:picMkLst>
        </pc:picChg>
        <pc:picChg chg="del">
          <ac:chgData name="Richard Bowman" userId="31d25f62-f5bc-4db1-9b16-0e6a31b2435d" providerId="ADAL" clId="{A9B2FF36-9C11-5141-832F-38602DE2F094}" dt="2022-07-20T09:48:54.421" v="445" actId="478"/>
          <ac:picMkLst>
            <pc:docMk/>
            <pc:sldMk cId="1693281884" sldId="269"/>
            <ac:picMk id="7" creationId="{089AEC03-AB59-5A7B-3C46-25D99CCD5E8A}"/>
          </ac:picMkLst>
        </pc:picChg>
        <pc:picChg chg="del">
          <ac:chgData name="Richard Bowman" userId="31d25f62-f5bc-4db1-9b16-0e6a31b2435d" providerId="ADAL" clId="{A9B2FF36-9C11-5141-832F-38602DE2F094}" dt="2022-07-20T09:48:59.461" v="448" actId="478"/>
          <ac:picMkLst>
            <pc:docMk/>
            <pc:sldMk cId="1693281884" sldId="269"/>
            <ac:picMk id="8" creationId="{E28B4E00-0FA0-88CF-BA98-0832AA01CBA4}"/>
          </ac:picMkLst>
        </pc:picChg>
        <pc:picChg chg="add mod">
          <ac:chgData name="Richard Bowman" userId="31d25f62-f5bc-4db1-9b16-0e6a31b2435d" providerId="ADAL" clId="{A9B2FF36-9C11-5141-832F-38602DE2F094}" dt="2022-07-20T09:51:00.331" v="477" actId="1076"/>
          <ac:picMkLst>
            <pc:docMk/>
            <pc:sldMk cId="1693281884" sldId="269"/>
            <ac:picMk id="9" creationId="{2F4D2FA9-E853-62B1-55E0-755C8C1D3F91}"/>
          </ac:picMkLst>
        </pc:picChg>
        <pc:picChg chg="add mod">
          <ac:chgData name="Richard Bowman" userId="31d25f62-f5bc-4db1-9b16-0e6a31b2435d" providerId="ADAL" clId="{A9B2FF36-9C11-5141-832F-38602DE2F094}" dt="2022-07-20T09:50:25.068" v="466" actId="1076"/>
          <ac:picMkLst>
            <pc:docMk/>
            <pc:sldMk cId="1693281884" sldId="269"/>
            <ac:picMk id="10" creationId="{31D8B8EA-71CF-6EC0-616E-994FF53663EB}"/>
          </ac:picMkLst>
        </pc:picChg>
        <pc:picChg chg="add mod">
          <ac:chgData name="Richard Bowman" userId="31d25f62-f5bc-4db1-9b16-0e6a31b2435d" providerId="ADAL" clId="{A9B2FF36-9C11-5141-832F-38602DE2F094}" dt="2022-07-20T09:50:31.109" v="468" actId="1076"/>
          <ac:picMkLst>
            <pc:docMk/>
            <pc:sldMk cId="1693281884" sldId="269"/>
            <ac:picMk id="11" creationId="{F4DA86BB-45FF-5A90-B361-59C2EF9669D9}"/>
          </ac:picMkLst>
        </pc:picChg>
        <pc:picChg chg="add mod">
          <ac:chgData name="Richard Bowman" userId="31d25f62-f5bc-4db1-9b16-0e6a31b2435d" providerId="ADAL" clId="{A9B2FF36-9C11-5141-832F-38602DE2F094}" dt="2022-07-20T09:51:21.756" v="483" actId="167"/>
          <ac:picMkLst>
            <pc:docMk/>
            <pc:sldMk cId="1693281884" sldId="269"/>
            <ac:picMk id="12" creationId="{8D4839E3-A8FF-3B18-9E1B-D744BEAD555D}"/>
          </ac:picMkLst>
        </pc:picChg>
        <pc:picChg chg="add mod">
          <ac:chgData name="Richard Bowman" userId="31d25f62-f5bc-4db1-9b16-0e6a31b2435d" providerId="ADAL" clId="{A9B2FF36-9C11-5141-832F-38602DE2F094}" dt="2022-07-20T09:50:56.003" v="476" actId="167"/>
          <ac:picMkLst>
            <pc:docMk/>
            <pc:sldMk cId="1693281884" sldId="269"/>
            <ac:picMk id="13" creationId="{FD93978D-729E-FBB5-FD96-D7A6340186FE}"/>
          </ac:picMkLst>
        </pc:picChg>
      </pc:sldChg>
      <pc:sldChg chg="addSp delSp modSp new mod">
        <pc:chgData name="Richard Bowman" userId="31d25f62-f5bc-4db1-9b16-0e6a31b2435d" providerId="ADAL" clId="{A9B2FF36-9C11-5141-832F-38602DE2F094}" dt="2022-07-20T10:25:58.228" v="1539" actId="478"/>
        <pc:sldMkLst>
          <pc:docMk/>
          <pc:sldMk cId="893484208" sldId="270"/>
        </pc:sldMkLst>
        <pc:spChg chg="add mod">
          <ac:chgData name="Richard Bowman" userId="31d25f62-f5bc-4db1-9b16-0e6a31b2435d" providerId="ADAL" clId="{A9B2FF36-9C11-5141-832F-38602DE2F094}" dt="2022-07-20T09:53:34.609" v="503" actId="20577"/>
          <ac:spMkLst>
            <pc:docMk/>
            <pc:sldMk cId="893484208" sldId="270"/>
            <ac:spMk id="2" creationId="{DC7A4EA5-4E7E-6A09-3E67-A3EE4CED6CE1}"/>
          </ac:spMkLst>
        </pc:spChg>
        <pc:spChg chg="add del">
          <ac:chgData name="Richard Bowman" userId="31d25f62-f5bc-4db1-9b16-0e6a31b2435d" providerId="ADAL" clId="{A9B2FF36-9C11-5141-832F-38602DE2F094}" dt="2022-07-20T10:13:53.682" v="1207" actId="22"/>
          <ac:spMkLst>
            <pc:docMk/>
            <pc:sldMk cId="893484208" sldId="270"/>
            <ac:spMk id="6" creationId="{01F09870-3F2B-8D35-7BB6-9A599030B7E6}"/>
          </ac:spMkLst>
        </pc:spChg>
        <pc:graphicFrameChg chg="add mod modGraphic">
          <ac:chgData name="Richard Bowman" userId="31d25f62-f5bc-4db1-9b16-0e6a31b2435d" providerId="ADAL" clId="{A9B2FF36-9C11-5141-832F-38602DE2F094}" dt="2022-07-20T10:10:50.667" v="1204" actId="113"/>
          <ac:graphicFrameMkLst>
            <pc:docMk/>
            <pc:sldMk cId="893484208" sldId="270"/>
            <ac:graphicFrameMk id="3" creationId="{F477F20F-2C5C-BF1F-4488-047D6FFE4854}"/>
          </ac:graphicFrameMkLst>
        </pc:graphicFrameChg>
        <pc:graphicFrameChg chg="add del mod modGraphic">
          <ac:chgData name="Richard Bowman" userId="31d25f62-f5bc-4db1-9b16-0e6a31b2435d" providerId="ADAL" clId="{A9B2FF36-9C11-5141-832F-38602DE2F094}" dt="2022-07-20T10:25:58.228" v="1539" actId="478"/>
          <ac:graphicFrameMkLst>
            <pc:docMk/>
            <pc:sldMk cId="893484208" sldId="270"/>
            <ac:graphicFrameMk id="4" creationId="{22DA105A-29B8-5290-CC6D-40759B17020B}"/>
          </ac:graphicFrameMkLst>
        </pc:graphicFrameChg>
        <pc:graphicFrameChg chg="add mod modGraphic">
          <ac:chgData name="Richard Bowman" userId="31d25f62-f5bc-4db1-9b16-0e6a31b2435d" providerId="ADAL" clId="{A9B2FF36-9C11-5141-832F-38602DE2F094}" dt="2022-07-20T10:25:51.770" v="1537" actId="20577"/>
          <ac:graphicFrameMkLst>
            <pc:docMk/>
            <pc:sldMk cId="893484208" sldId="270"/>
            <ac:graphicFrameMk id="7" creationId="{95B4A78F-BB32-6A84-7CF1-B9F99C4EF78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E6E2D-D295-8E4A-B638-C20C644918C5}" type="doc">
      <dgm:prSet loTypeId="urn:microsoft.com/office/officeart/2005/8/layout/bProcess4" loCatId="" qsTypeId="urn:microsoft.com/office/officeart/2005/8/quickstyle/simple1" qsCatId="simple" csTypeId="urn:microsoft.com/office/officeart/2005/8/colors/colorful5" csCatId="colorful" phldr="1"/>
      <dgm:spPr/>
      <dgm:t>
        <a:bodyPr/>
        <a:lstStyle/>
        <a:p>
          <a:endParaRPr lang="en-GB"/>
        </a:p>
      </dgm:t>
    </dgm:pt>
    <dgm:pt modelId="{29A3B47E-0D18-8548-82B6-5771F6DD1DFA}">
      <dgm:prSet phldrT="[Text]" custT="1"/>
      <dgm:spPr/>
      <dgm:t>
        <a:bodyPr/>
        <a:lstStyle/>
        <a:p>
          <a:r>
            <a:rPr lang="en-GB" sz="1400" dirty="0"/>
            <a:t>How did life change for people during WW1?</a:t>
          </a:r>
        </a:p>
      </dgm:t>
    </dgm:pt>
    <dgm:pt modelId="{79BE0226-B17A-154C-9BF7-65D5FA744836}" type="parTrans" cxnId="{5D36CF84-5B5F-374C-A49A-F7C435EC1A2C}">
      <dgm:prSet/>
      <dgm:spPr/>
      <dgm:t>
        <a:bodyPr/>
        <a:lstStyle/>
        <a:p>
          <a:endParaRPr lang="en-GB"/>
        </a:p>
      </dgm:t>
    </dgm:pt>
    <dgm:pt modelId="{1AF12244-35FC-324A-9ED3-21E9B32793E8}" type="sibTrans" cxnId="{5D36CF84-5B5F-374C-A49A-F7C435EC1A2C}">
      <dgm:prSet/>
      <dgm:spPr/>
      <dgm:t>
        <a:bodyPr/>
        <a:lstStyle/>
        <a:p>
          <a:endParaRPr lang="en-GB"/>
        </a:p>
      </dgm:t>
    </dgm:pt>
    <dgm:pt modelId="{A0A1C178-B8A1-DE40-A3BB-39276FE0B1C5}">
      <dgm:prSet phldrT="[Text]" custT="1"/>
      <dgm:spPr/>
      <dgm:t>
        <a:bodyPr/>
        <a:lstStyle/>
        <a:p>
          <a:r>
            <a:rPr lang="en-GB" sz="1400" dirty="0"/>
            <a:t>Why did people turn to totalitarian governments and what was life like  for the people living in them?</a:t>
          </a:r>
        </a:p>
      </dgm:t>
    </dgm:pt>
    <dgm:pt modelId="{FEE184AC-06D5-FE40-BC7C-B6FFA8149C19}" type="parTrans" cxnId="{DCA0FFE4-E0EB-354D-BC98-118010B25636}">
      <dgm:prSet/>
      <dgm:spPr/>
      <dgm:t>
        <a:bodyPr/>
        <a:lstStyle/>
        <a:p>
          <a:endParaRPr lang="en-GB"/>
        </a:p>
      </dgm:t>
    </dgm:pt>
    <dgm:pt modelId="{62ECE849-ECE4-7C48-8496-63FF6917292B}" type="sibTrans" cxnId="{DCA0FFE4-E0EB-354D-BC98-118010B25636}">
      <dgm:prSet/>
      <dgm:spPr/>
      <dgm:t>
        <a:bodyPr/>
        <a:lstStyle/>
        <a:p>
          <a:endParaRPr lang="en-GB"/>
        </a:p>
      </dgm:t>
    </dgm:pt>
    <dgm:pt modelId="{14B304C5-CBD4-4743-BDF4-717E9DDB5F55}">
      <dgm:prSet phldrT="[Text]" custT="1"/>
      <dgm:spPr/>
      <dgm:t>
        <a:bodyPr/>
        <a:lstStyle/>
        <a:p>
          <a:r>
            <a:rPr lang="en-GB" sz="1400" dirty="0"/>
            <a:t>How was the Holocaust allowed to happen?</a:t>
          </a:r>
        </a:p>
      </dgm:t>
    </dgm:pt>
    <dgm:pt modelId="{41F7AA15-5F9A-4947-B2A7-1362BBEE49B2}" type="parTrans" cxnId="{B2DBC3FC-A487-8042-9343-96EEB24CD25A}">
      <dgm:prSet/>
      <dgm:spPr/>
      <dgm:t>
        <a:bodyPr/>
        <a:lstStyle/>
        <a:p>
          <a:endParaRPr lang="en-GB"/>
        </a:p>
      </dgm:t>
    </dgm:pt>
    <dgm:pt modelId="{6E94B19C-F0D3-314C-9019-775639870129}" type="sibTrans" cxnId="{B2DBC3FC-A487-8042-9343-96EEB24CD25A}">
      <dgm:prSet/>
      <dgm:spPr/>
      <dgm:t>
        <a:bodyPr/>
        <a:lstStyle/>
        <a:p>
          <a:endParaRPr lang="en-GB"/>
        </a:p>
      </dgm:t>
    </dgm:pt>
    <dgm:pt modelId="{CADCEB25-940F-1346-B84E-CE605B84CAC7}">
      <dgm:prSet phldrT="[Text]" custT="1"/>
      <dgm:spPr/>
      <dgm:t>
        <a:bodyPr/>
        <a:lstStyle/>
        <a:p>
          <a:r>
            <a:rPr lang="en-GB" sz="1400" dirty="0"/>
            <a:t>What were the causes of the second world war?</a:t>
          </a:r>
        </a:p>
      </dgm:t>
    </dgm:pt>
    <dgm:pt modelId="{E0427519-ED18-C848-91D6-A74228164266}" type="parTrans" cxnId="{26C64867-6A98-E246-92EF-499E66D2B17E}">
      <dgm:prSet/>
      <dgm:spPr/>
      <dgm:t>
        <a:bodyPr/>
        <a:lstStyle/>
        <a:p>
          <a:endParaRPr lang="en-GB"/>
        </a:p>
      </dgm:t>
    </dgm:pt>
    <dgm:pt modelId="{6848CFED-B2C6-3244-A0E4-22D142708E08}" type="sibTrans" cxnId="{26C64867-6A98-E246-92EF-499E66D2B17E}">
      <dgm:prSet/>
      <dgm:spPr/>
      <dgm:t>
        <a:bodyPr/>
        <a:lstStyle/>
        <a:p>
          <a:endParaRPr lang="en-GB"/>
        </a:p>
      </dgm:t>
    </dgm:pt>
    <dgm:pt modelId="{08D9B7A6-FE52-0148-94C0-9A8ACA949FBD}">
      <dgm:prSet phldrT="[Text]" custT="1"/>
      <dgm:spPr/>
      <dgm:t>
        <a:bodyPr/>
        <a:lstStyle/>
        <a:p>
          <a:r>
            <a:rPr lang="en-GB" sz="1400" dirty="0"/>
            <a:t>How did WW2 differ to WW2?</a:t>
          </a:r>
        </a:p>
      </dgm:t>
    </dgm:pt>
    <dgm:pt modelId="{78E710E4-B7F7-4940-9330-AED991C61465}" type="parTrans" cxnId="{D713C67A-1104-1D4A-AEAE-C809CCB27709}">
      <dgm:prSet/>
      <dgm:spPr/>
      <dgm:t>
        <a:bodyPr/>
        <a:lstStyle/>
        <a:p>
          <a:endParaRPr lang="en-GB"/>
        </a:p>
      </dgm:t>
    </dgm:pt>
    <dgm:pt modelId="{EADBE91E-2DB3-6142-9191-20F48BC4129C}" type="sibTrans" cxnId="{D713C67A-1104-1D4A-AEAE-C809CCB27709}">
      <dgm:prSet/>
      <dgm:spPr/>
      <dgm:t>
        <a:bodyPr/>
        <a:lstStyle/>
        <a:p>
          <a:endParaRPr lang="en-GB"/>
        </a:p>
      </dgm:t>
    </dgm:pt>
    <dgm:pt modelId="{0CF633AC-9898-6249-99BF-E56601673E3E}">
      <dgm:prSet phldrT="[Text]" custT="1"/>
      <dgm:spPr/>
      <dgm:t>
        <a:bodyPr/>
        <a:lstStyle/>
        <a:p>
          <a:r>
            <a:rPr lang="en-GB" sz="1400" dirty="0"/>
            <a:t>How far was the 20</a:t>
          </a:r>
          <a:r>
            <a:rPr lang="en-GB" sz="1400" baseline="30000" dirty="0"/>
            <a:t>th</a:t>
          </a:r>
          <a:r>
            <a:rPr lang="en-GB" sz="1400" dirty="0"/>
            <a:t> Century, America’s Century/</a:t>
          </a:r>
        </a:p>
      </dgm:t>
    </dgm:pt>
    <dgm:pt modelId="{9425769F-8BC5-7642-A952-5C0F3F054EC8}" type="parTrans" cxnId="{D19C09F9-407E-A945-9B1D-FA415B3DAADA}">
      <dgm:prSet/>
      <dgm:spPr/>
      <dgm:t>
        <a:bodyPr/>
        <a:lstStyle/>
        <a:p>
          <a:endParaRPr lang="en-GB"/>
        </a:p>
      </dgm:t>
    </dgm:pt>
    <dgm:pt modelId="{40262FA1-E36C-9C48-9265-9DCCAFB75A92}" type="sibTrans" cxnId="{D19C09F9-407E-A945-9B1D-FA415B3DAADA}">
      <dgm:prSet/>
      <dgm:spPr/>
      <dgm:t>
        <a:bodyPr/>
        <a:lstStyle/>
        <a:p>
          <a:endParaRPr lang="en-GB"/>
        </a:p>
      </dgm:t>
    </dgm:pt>
    <dgm:pt modelId="{A92EABEA-65D0-DF4F-A692-13EB2D7B9335}" type="pres">
      <dgm:prSet presAssocID="{8D4E6E2D-D295-8E4A-B638-C20C644918C5}" presName="Name0" presStyleCnt="0">
        <dgm:presLayoutVars>
          <dgm:dir/>
          <dgm:resizeHandles/>
        </dgm:presLayoutVars>
      </dgm:prSet>
      <dgm:spPr/>
    </dgm:pt>
    <dgm:pt modelId="{4E9941F9-939C-8040-9332-F946EF8ECB09}" type="pres">
      <dgm:prSet presAssocID="{29A3B47E-0D18-8548-82B6-5771F6DD1DFA}" presName="compNode" presStyleCnt="0"/>
      <dgm:spPr/>
    </dgm:pt>
    <dgm:pt modelId="{1E30A7A7-E9B4-B144-9449-C398EC8417A1}" type="pres">
      <dgm:prSet presAssocID="{29A3B47E-0D18-8548-82B6-5771F6DD1DFA}" presName="dummyConnPt" presStyleCnt="0"/>
      <dgm:spPr/>
    </dgm:pt>
    <dgm:pt modelId="{9324343B-BD70-FB40-8CE5-61E8C31959DB}" type="pres">
      <dgm:prSet presAssocID="{29A3B47E-0D18-8548-82B6-5771F6DD1DFA}" presName="node" presStyleLbl="node1" presStyleIdx="0" presStyleCnt="6" custScaleX="71035" custScaleY="58525" custLinFactNeighborX="-70779" custLinFactNeighborY="2758">
        <dgm:presLayoutVars>
          <dgm:bulletEnabled val="1"/>
        </dgm:presLayoutVars>
      </dgm:prSet>
      <dgm:spPr/>
    </dgm:pt>
    <dgm:pt modelId="{E9965CC8-68C2-1349-9BE5-208A5DE96B20}" type="pres">
      <dgm:prSet presAssocID="{1AF12244-35FC-324A-9ED3-21E9B32793E8}" presName="sibTrans" presStyleLbl="bgSibTrans2D1" presStyleIdx="0" presStyleCnt="5"/>
      <dgm:spPr/>
    </dgm:pt>
    <dgm:pt modelId="{48A00F39-E4C3-FB46-93E3-852EFADC77FA}" type="pres">
      <dgm:prSet presAssocID="{A0A1C178-B8A1-DE40-A3BB-39276FE0B1C5}" presName="compNode" presStyleCnt="0"/>
      <dgm:spPr/>
    </dgm:pt>
    <dgm:pt modelId="{61BD321B-59D6-A041-90C4-12E57DB8FC5B}" type="pres">
      <dgm:prSet presAssocID="{A0A1C178-B8A1-DE40-A3BB-39276FE0B1C5}" presName="dummyConnPt" presStyleCnt="0"/>
      <dgm:spPr/>
    </dgm:pt>
    <dgm:pt modelId="{AA56080B-D2E2-7F4B-9EFE-6AE44A39545F}" type="pres">
      <dgm:prSet presAssocID="{A0A1C178-B8A1-DE40-A3BB-39276FE0B1C5}" presName="node" presStyleLbl="node1" presStyleIdx="1" presStyleCnt="6" custScaleX="70536" custScaleY="60808" custLinFactNeighborX="-33110" custLinFactNeighborY="62976">
        <dgm:presLayoutVars>
          <dgm:bulletEnabled val="1"/>
        </dgm:presLayoutVars>
      </dgm:prSet>
      <dgm:spPr/>
    </dgm:pt>
    <dgm:pt modelId="{45424ABD-A75D-884D-A4DB-6CB3BA19A7DB}" type="pres">
      <dgm:prSet presAssocID="{62ECE849-ECE4-7C48-8496-63FF6917292B}" presName="sibTrans" presStyleLbl="bgSibTrans2D1" presStyleIdx="1" presStyleCnt="5"/>
      <dgm:spPr/>
    </dgm:pt>
    <dgm:pt modelId="{BD38152C-ECD3-6447-95CB-6D45E0029A2D}" type="pres">
      <dgm:prSet presAssocID="{14B304C5-CBD4-4743-BDF4-717E9DDB5F55}" presName="compNode" presStyleCnt="0"/>
      <dgm:spPr/>
    </dgm:pt>
    <dgm:pt modelId="{B5B143FC-DD76-614E-8932-4CF4512CDD47}" type="pres">
      <dgm:prSet presAssocID="{14B304C5-CBD4-4743-BDF4-717E9DDB5F55}" presName="dummyConnPt" presStyleCnt="0"/>
      <dgm:spPr/>
    </dgm:pt>
    <dgm:pt modelId="{6C565B13-92DF-7F46-B04E-A389516A9827}" type="pres">
      <dgm:prSet presAssocID="{14B304C5-CBD4-4743-BDF4-717E9DDB5F55}" presName="node" presStyleLbl="node1" presStyleIdx="2" presStyleCnt="6" custScaleX="70723" custScaleY="58042" custLinFactNeighborX="73972" custLinFactNeighborY="-6771">
        <dgm:presLayoutVars>
          <dgm:bulletEnabled val="1"/>
        </dgm:presLayoutVars>
      </dgm:prSet>
      <dgm:spPr/>
    </dgm:pt>
    <dgm:pt modelId="{DEB4C949-0DD8-8040-ACA8-AE452755E2C1}" type="pres">
      <dgm:prSet presAssocID="{6E94B19C-F0D3-314C-9019-775639870129}" presName="sibTrans" presStyleLbl="bgSibTrans2D1" presStyleIdx="2" presStyleCnt="5"/>
      <dgm:spPr/>
    </dgm:pt>
    <dgm:pt modelId="{9DE510FA-3F06-3C42-B8D4-FFD1BB1BF442}" type="pres">
      <dgm:prSet presAssocID="{CADCEB25-940F-1346-B84E-CE605B84CAC7}" presName="compNode" presStyleCnt="0"/>
      <dgm:spPr/>
    </dgm:pt>
    <dgm:pt modelId="{994E4A36-F2D6-6843-A196-2F3672E259A1}" type="pres">
      <dgm:prSet presAssocID="{CADCEB25-940F-1346-B84E-CE605B84CAC7}" presName="dummyConnPt" presStyleCnt="0"/>
      <dgm:spPr/>
    </dgm:pt>
    <dgm:pt modelId="{83318DDD-99DE-F945-9106-6FF0C017C2D3}" type="pres">
      <dgm:prSet presAssocID="{CADCEB25-940F-1346-B84E-CE605B84CAC7}" presName="node" presStyleLbl="node1" presStyleIdx="3" presStyleCnt="6" custScaleX="82005" custScaleY="64963" custLinFactY="-48119" custLinFactNeighborX="-74876" custLinFactNeighborY="-100000">
        <dgm:presLayoutVars>
          <dgm:bulletEnabled val="1"/>
        </dgm:presLayoutVars>
      </dgm:prSet>
      <dgm:spPr/>
    </dgm:pt>
    <dgm:pt modelId="{485B1F9A-3BA1-3D45-A483-9F1A6769DD5C}" type="pres">
      <dgm:prSet presAssocID="{6848CFED-B2C6-3244-A0E4-22D142708E08}" presName="sibTrans" presStyleLbl="bgSibTrans2D1" presStyleIdx="3" presStyleCnt="5"/>
      <dgm:spPr/>
    </dgm:pt>
    <dgm:pt modelId="{A168A753-6C91-AC47-A026-42CB0352AB7C}" type="pres">
      <dgm:prSet presAssocID="{08D9B7A6-FE52-0148-94C0-9A8ACA949FBD}" presName="compNode" presStyleCnt="0"/>
      <dgm:spPr/>
    </dgm:pt>
    <dgm:pt modelId="{801636B1-3E35-554F-AC88-249C7AB59529}" type="pres">
      <dgm:prSet presAssocID="{08D9B7A6-FE52-0148-94C0-9A8ACA949FBD}" presName="dummyConnPt" presStyleCnt="0"/>
      <dgm:spPr/>
    </dgm:pt>
    <dgm:pt modelId="{3653589C-4B59-3D41-BAAD-8924DE48164B}" type="pres">
      <dgm:prSet presAssocID="{08D9B7A6-FE52-0148-94C0-9A8ACA949FBD}" presName="node" presStyleLbl="node1" presStyleIdx="4" presStyleCnt="6" custScaleX="74505" custScaleY="69677" custLinFactNeighborX="57499" custLinFactNeighborY="-78400">
        <dgm:presLayoutVars>
          <dgm:bulletEnabled val="1"/>
        </dgm:presLayoutVars>
      </dgm:prSet>
      <dgm:spPr/>
    </dgm:pt>
    <dgm:pt modelId="{F15B273C-A4F1-9245-8F47-BF210451845D}" type="pres">
      <dgm:prSet presAssocID="{EADBE91E-2DB3-6142-9191-20F48BC4129C}" presName="sibTrans" presStyleLbl="bgSibTrans2D1" presStyleIdx="4" presStyleCnt="5"/>
      <dgm:spPr/>
    </dgm:pt>
    <dgm:pt modelId="{976A6CD6-A3A2-AD46-8748-3263EC2E6C02}" type="pres">
      <dgm:prSet presAssocID="{0CF633AC-9898-6249-99BF-E56601673E3E}" presName="compNode" presStyleCnt="0"/>
      <dgm:spPr/>
    </dgm:pt>
    <dgm:pt modelId="{239ABCE0-3C8B-CB41-A2A2-3BC6B5892A24}" type="pres">
      <dgm:prSet presAssocID="{0CF633AC-9898-6249-99BF-E56601673E3E}" presName="dummyConnPt" presStyleCnt="0"/>
      <dgm:spPr/>
    </dgm:pt>
    <dgm:pt modelId="{DD6E8CCF-F9D5-2E46-805F-13064B684684}" type="pres">
      <dgm:prSet presAssocID="{0CF633AC-9898-6249-99BF-E56601673E3E}" presName="node" presStyleLbl="node1" presStyleIdx="5" presStyleCnt="6" custScaleX="85892" custScaleY="67630" custLinFactY="18387" custLinFactNeighborX="52229" custLinFactNeighborY="100000">
        <dgm:presLayoutVars>
          <dgm:bulletEnabled val="1"/>
        </dgm:presLayoutVars>
      </dgm:prSet>
      <dgm:spPr/>
    </dgm:pt>
  </dgm:ptLst>
  <dgm:cxnLst>
    <dgm:cxn modelId="{64916201-9BE3-ED4B-93AA-FDE139579F80}" type="presOf" srcId="{8D4E6E2D-D295-8E4A-B638-C20C644918C5}" destId="{A92EABEA-65D0-DF4F-A692-13EB2D7B9335}" srcOrd="0" destOrd="0" presId="urn:microsoft.com/office/officeart/2005/8/layout/bProcess4"/>
    <dgm:cxn modelId="{ED9EE80A-7DBC-794F-B39E-30CB1814CF88}" type="presOf" srcId="{6E94B19C-F0D3-314C-9019-775639870129}" destId="{DEB4C949-0DD8-8040-ACA8-AE452755E2C1}" srcOrd="0" destOrd="0" presId="urn:microsoft.com/office/officeart/2005/8/layout/bProcess4"/>
    <dgm:cxn modelId="{6A76B331-C394-5444-B841-9ACE50859EF5}" type="presOf" srcId="{29A3B47E-0D18-8548-82B6-5771F6DD1DFA}" destId="{9324343B-BD70-FB40-8CE5-61E8C31959DB}" srcOrd="0" destOrd="0" presId="urn:microsoft.com/office/officeart/2005/8/layout/bProcess4"/>
    <dgm:cxn modelId="{477F3146-4AF2-544E-88F9-746D5CE65F12}" type="presOf" srcId="{14B304C5-CBD4-4743-BDF4-717E9DDB5F55}" destId="{6C565B13-92DF-7F46-B04E-A389516A9827}" srcOrd="0" destOrd="0" presId="urn:microsoft.com/office/officeart/2005/8/layout/bProcess4"/>
    <dgm:cxn modelId="{26C64867-6A98-E246-92EF-499E66D2B17E}" srcId="{8D4E6E2D-D295-8E4A-B638-C20C644918C5}" destId="{CADCEB25-940F-1346-B84E-CE605B84CAC7}" srcOrd="3" destOrd="0" parTransId="{E0427519-ED18-C848-91D6-A74228164266}" sibTransId="{6848CFED-B2C6-3244-A0E4-22D142708E08}"/>
    <dgm:cxn modelId="{E065586E-C77B-B146-9DA7-4886A4D35E4D}" type="presOf" srcId="{0CF633AC-9898-6249-99BF-E56601673E3E}" destId="{DD6E8CCF-F9D5-2E46-805F-13064B684684}" srcOrd="0" destOrd="0" presId="urn:microsoft.com/office/officeart/2005/8/layout/bProcess4"/>
    <dgm:cxn modelId="{FB54FA53-34AD-E94B-BF20-8C90433F99D0}" type="presOf" srcId="{62ECE849-ECE4-7C48-8496-63FF6917292B}" destId="{45424ABD-A75D-884D-A4DB-6CB3BA19A7DB}" srcOrd="0" destOrd="0" presId="urn:microsoft.com/office/officeart/2005/8/layout/bProcess4"/>
    <dgm:cxn modelId="{38EB1376-6431-9B41-AB28-AD40307F24BF}" type="presOf" srcId="{EADBE91E-2DB3-6142-9191-20F48BC4129C}" destId="{F15B273C-A4F1-9245-8F47-BF210451845D}" srcOrd="0" destOrd="0" presId="urn:microsoft.com/office/officeart/2005/8/layout/bProcess4"/>
    <dgm:cxn modelId="{D713C67A-1104-1D4A-AEAE-C809CCB27709}" srcId="{8D4E6E2D-D295-8E4A-B638-C20C644918C5}" destId="{08D9B7A6-FE52-0148-94C0-9A8ACA949FBD}" srcOrd="4" destOrd="0" parTransId="{78E710E4-B7F7-4940-9330-AED991C61465}" sibTransId="{EADBE91E-2DB3-6142-9191-20F48BC4129C}"/>
    <dgm:cxn modelId="{7700977D-51C7-9F49-9425-356EF52B825B}" type="presOf" srcId="{6848CFED-B2C6-3244-A0E4-22D142708E08}" destId="{485B1F9A-3BA1-3D45-A483-9F1A6769DD5C}" srcOrd="0" destOrd="0" presId="urn:microsoft.com/office/officeart/2005/8/layout/bProcess4"/>
    <dgm:cxn modelId="{5D36CF84-5B5F-374C-A49A-F7C435EC1A2C}" srcId="{8D4E6E2D-D295-8E4A-B638-C20C644918C5}" destId="{29A3B47E-0D18-8548-82B6-5771F6DD1DFA}" srcOrd="0" destOrd="0" parTransId="{79BE0226-B17A-154C-9BF7-65D5FA744836}" sibTransId="{1AF12244-35FC-324A-9ED3-21E9B32793E8}"/>
    <dgm:cxn modelId="{F494DA85-4012-4343-A7A2-48A72621044A}" type="presOf" srcId="{A0A1C178-B8A1-DE40-A3BB-39276FE0B1C5}" destId="{AA56080B-D2E2-7F4B-9EFE-6AE44A39545F}" srcOrd="0" destOrd="0" presId="urn:microsoft.com/office/officeart/2005/8/layout/bProcess4"/>
    <dgm:cxn modelId="{F0D58FCF-E05B-4246-B617-DE19FB466680}" type="presOf" srcId="{CADCEB25-940F-1346-B84E-CE605B84CAC7}" destId="{83318DDD-99DE-F945-9106-6FF0C017C2D3}" srcOrd="0" destOrd="0" presId="urn:microsoft.com/office/officeart/2005/8/layout/bProcess4"/>
    <dgm:cxn modelId="{DCA0FFE4-E0EB-354D-BC98-118010B25636}" srcId="{8D4E6E2D-D295-8E4A-B638-C20C644918C5}" destId="{A0A1C178-B8A1-DE40-A3BB-39276FE0B1C5}" srcOrd="1" destOrd="0" parTransId="{FEE184AC-06D5-FE40-BC7C-B6FFA8149C19}" sibTransId="{62ECE849-ECE4-7C48-8496-63FF6917292B}"/>
    <dgm:cxn modelId="{5C0A2DE7-0456-4244-97A0-D14C32EC9C47}" type="presOf" srcId="{1AF12244-35FC-324A-9ED3-21E9B32793E8}" destId="{E9965CC8-68C2-1349-9BE5-208A5DE96B20}" srcOrd="0" destOrd="0" presId="urn:microsoft.com/office/officeart/2005/8/layout/bProcess4"/>
    <dgm:cxn modelId="{AAA779E8-093D-F341-9840-D8569719426A}" type="presOf" srcId="{08D9B7A6-FE52-0148-94C0-9A8ACA949FBD}" destId="{3653589C-4B59-3D41-BAAD-8924DE48164B}" srcOrd="0" destOrd="0" presId="urn:microsoft.com/office/officeart/2005/8/layout/bProcess4"/>
    <dgm:cxn modelId="{D19C09F9-407E-A945-9B1D-FA415B3DAADA}" srcId="{8D4E6E2D-D295-8E4A-B638-C20C644918C5}" destId="{0CF633AC-9898-6249-99BF-E56601673E3E}" srcOrd="5" destOrd="0" parTransId="{9425769F-8BC5-7642-A952-5C0F3F054EC8}" sibTransId="{40262FA1-E36C-9C48-9265-9DCCAFB75A92}"/>
    <dgm:cxn modelId="{B2DBC3FC-A487-8042-9343-96EEB24CD25A}" srcId="{8D4E6E2D-D295-8E4A-B638-C20C644918C5}" destId="{14B304C5-CBD4-4743-BDF4-717E9DDB5F55}" srcOrd="2" destOrd="0" parTransId="{41F7AA15-5F9A-4947-B2A7-1362BBEE49B2}" sibTransId="{6E94B19C-F0D3-314C-9019-775639870129}"/>
    <dgm:cxn modelId="{2D295DB5-B3E0-8D4E-81C6-47856F069950}" type="presParOf" srcId="{A92EABEA-65D0-DF4F-A692-13EB2D7B9335}" destId="{4E9941F9-939C-8040-9332-F946EF8ECB09}" srcOrd="0" destOrd="0" presId="urn:microsoft.com/office/officeart/2005/8/layout/bProcess4"/>
    <dgm:cxn modelId="{36FF03D2-985D-3D4A-9F05-3D457A2F5A7E}" type="presParOf" srcId="{4E9941F9-939C-8040-9332-F946EF8ECB09}" destId="{1E30A7A7-E9B4-B144-9449-C398EC8417A1}" srcOrd="0" destOrd="0" presId="urn:microsoft.com/office/officeart/2005/8/layout/bProcess4"/>
    <dgm:cxn modelId="{56F7F508-D390-994E-95A5-1D64C2786528}" type="presParOf" srcId="{4E9941F9-939C-8040-9332-F946EF8ECB09}" destId="{9324343B-BD70-FB40-8CE5-61E8C31959DB}" srcOrd="1" destOrd="0" presId="urn:microsoft.com/office/officeart/2005/8/layout/bProcess4"/>
    <dgm:cxn modelId="{B3822C30-17A2-9D42-A1FA-4849B1052A9C}" type="presParOf" srcId="{A92EABEA-65D0-DF4F-A692-13EB2D7B9335}" destId="{E9965CC8-68C2-1349-9BE5-208A5DE96B20}" srcOrd="1" destOrd="0" presId="urn:microsoft.com/office/officeart/2005/8/layout/bProcess4"/>
    <dgm:cxn modelId="{61918C67-B697-AD40-8774-9EDC2E69592D}" type="presParOf" srcId="{A92EABEA-65D0-DF4F-A692-13EB2D7B9335}" destId="{48A00F39-E4C3-FB46-93E3-852EFADC77FA}" srcOrd="2" destOrd="0" presId="urn:microsoft.com/office/officeart/2005/8/layout/bProcess4"/>
    <dgm:cxn modelId="{7FBFA8B1-5E45-E24D-BD82-9AC4ACE30782}" type="presParOf" srcId="{48A00F39-E4C3-FB46-93E3-852EFADC77FA}" destId="{61BD321B-59D6-A041-90C4-12E57DB8FC5B}" srcOrd="0" destOrd="0" presId="urn:microsoft.com/office/officeart/2005/8/layout/bProcess4"/>
    <dgm:cxn modelId="{B7D7D621-8A23-8844-A27F-AAFF83280A0B}" type="presParOf" srcId="{48A00F39-E4C3-FB46-93E3-852EFADC77FA}" destId="{AA56080B-D2E2-7F4B-9EFE-6AE44A39545F}" srcOrd="1" destOrd="0" presId="urn:microsoft.com/office/officeart/2005/8/layout/bProcess4"/>
    <dgm:cxn modelId="{7C2E6F2D-9462-8649-934A-1448711F212A}" type="presParOf" srcId="{A92EABEA-65D0-DF4F-A692-13EB2D7B9335}" destId="{45424ABD-A75D-884D-A4DB-6CB3BA19A7DB}" srcOrd="3" destOrd="0" presId="urn:microsoft.com/office/officeart/2005/8/layout/bProcess4"/>
    <dgm:cxn modelId="{34B3F9BE-937F-414D-98F7-2F8E4A710C52}" type="presParOf" srcId="{A92EABEA-65D0-DF4F-A692-13EB2D7B9335}" destId="{BD38152C-ECD3-6447-95CB-6D45E0029A2D}" srcOrd="4" destOrd="0" presId="urn:microsoft.com/office/officeart/2005/8/layout/bProcess4"/>
    <dgm:cxn modelId="{A0B370FD-474C-8040-829B-24A72CE06DD0}" type="presParOf" srcId="{BD38152C-ECD3-6447-95CB-6D45E0029A2D}" destId="{B5B143FC-DD76-614E-8932-4CF4512CDD47}" srcOrd="0" destOrd="0" presId="urn:microsoft.com/office/officeart/2005/8/layout/bProcess4"/>
    <dgm:cxn modelId="{807D2CFF-85F8-414E-8F39-3896A5291669}" type="presParOf" srcId="{BD38152C-ECD3-6447-95CB-6D45E0029A2D}" destId="{6C565B13-92DF-7F46-B04E-A389516A9827}" srcOrd="1" destOrd="0" presId="urn:microsoft.com/office/officeart/2005/8/layout/bProcess4"/>
    <dgm:cxn modelId="{F4B51ED9-EE56-7F4B-9ED9-3B6AAEB085F6}" type="presParOf" srcId="{A92EABEA-65D0-DF4F-A692-13EB2D7B9335}" destId="{DEB4C949-0DD8-8040-ACA8-AE452755E2C1}" srcOrd="5" destOrd="0" presId="urn:microsoft.com/office/officeart/2005/8/layout/bProcess4"/>
    <dgm:cxn modelId="{2FFA1466-47AB-934A-8C06-04BDE6580C7B}" type="presParOf" srcId="{A92EABEA-65D0-DF4F-A692-13EB2D7B9335}" destId="{9DE510FA-3F06-3C42-B8D4-FFD1BB1BF442}" srcOrd="6" destOrd="0" presId="urn:microsoft.com/office/officeart/2005/8/layout/bProcess4"/>
    <dgm:cxn modelId="{49037AAA-53A6-B040-8D8D-D81ED8245E47}" type="presParOf" srcId="{9DE510FA-3F06-3C42-B8D4-FFD1BB1BF442}" destId="{994E4A36-F2D6-6843-A196-2F3672E259A1}" srcOrd="0" destOrd="0" presId="urn:microsoft.com/office/officeart/2005/8/layout/bProcess4"/>
    <dgm:cxn modelId="{7F8DC24F-9ADC-6B45-A1B1-09407C519E2F}" type="presParOf" srcId="{9DE510FA-3F06-3C42-B8D4-FFD1BB1BF442}" destId="{83318DDD-99DE-F945-9106-6FF0C017C2D3}" srcOrd="1" destOrd="0" presId="urn:microsoft.com/office/officeart/2005/8/layout/bProcess4"/>
    <dgm:cxn modelId="{3469AF1F-C19D-1F44-83B0-3A0766F0DA9D}" type="presParOf" srcId="{A92EABEA-65D0-DF4F-A692-13EB2D7B9335}" destId="{485B1F9A-3BA1-3D45-A483-9F1A6769DD5C}" srcOrd="7" destOrd="0" presId="urn:microsoft.com/office/officeart/2005/8/layout/bProcess4"/>
    <dgm:cxn modelId="{D2DA205D-87D1-C943-92D6-589BDE1BC4B7}" type="presParOf" srcId="{A92EABEA-65D0-DF4F-A692-13EB2D7B9335}" destId="{A168A753-6C91-AC47-A026-42CB0352AB7C}" srcOrd="8" destOrd="0" presId="urn:microsoft.com/office/officeart/2005/8/layout/bProcess4"/>
    <dgm:cxn modelId="{0C1E54E2-D2BE-5E46-939B-D4FA76A6F69C}" type="presParOf" srcId="{A168A753-6C91-AC47-A026-42CB0352AB7C}" destId="{801636B1-3E35-554F-AC88-249C7AB59529}" srcOrd="0" destOrd="0" presId="urn:microsoft.com/office/officeart/2005/8/layout/bProcess4"/>
    <dgm:cxn modelId="{2E754854-42FD-4648-A89E-EF7CFFC4B88A}" type="presParOf" srcId="{A168A753-6C91-AC47-A026-42CB0352AB7C}" destId="{3653589C-4B59-3D41-BAAD-8924DE48164B}" srcOrd="1" destOrd="0" presId="urn:microsoft.com/office/officeart/2005/8/layout/bProcess4"/>
    <dgm:cxn modelId="{DCBEE23C-C028-E249-B0B6-9C4FC5CA4FAE}" type="presParOf" srcId="{A92EABEA-65D0-DF4F-A692-13EB2D7B9335}" destId="{F15B273C-A4F1-9245-8F47-BF210451845D}" srcOrd="9" destOrd="0" presId="urn:microsoft.com/office/officeart/2005/8/layout/bProcess4"/>
    <dgm:cxn modelId="{713C9EAA-2198-1C41-9298-8A23E9F11FCC}" type="presParOf" srcId="{A92EABEA-65D0-DF4F-A692-13EB2D7B9335}" destId="{976A6CD6-A3A2-AD46-8748-3263EC2E6C02}" srcOrd="10" destOrd="0" presId="urn:microsoft.com/office/officeart/2005/8/layout/bProcess4"/>
    <dgm:cxn modelId="{7C10105F-6AB9-284C-8A46-14747FF28F08}" type="presParOf" srcId="{976A6CD6-A3A2-AD46-8748-3263EC2E6C02}" destId="{239ABCE0-3C8B-CB41-A2A2-3BC6B5892A24}" srcOrd="0" destOrd="0" presId="urn:microsoft.com/office/officeart/2005/8/layout/bProcess4"/>
    <dgm:cxn modelId="{904BBD10-7AC9-E540-9D01-BF527ED66F46}" type="presParOf" srcId="{976A6CD6-A3A2-AD46-8748-3263EC2E6C02}" destId="{DD6E8CCF-F9D5-2E46-805F-13064B684684}" srcOrd="1" destOrd="0" presId="urn:microsoft.com/office/officeart/2005/8/layout/bProcess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65CC8-68C2-1349-9BE5-208A5DE96B20}">
      <dsp:nvSpPr>
        <dsp:cNvPr id="0" name=""/>
        <dsp:cNvSpPr/>
      </dsp:nvSpPr>
      <dsp:spPr>
        <a:xfrm rot="4137107">
          <a:off x="-781205" y="1878205"/>
          <a:ext cx="3027399" cy="292516"/>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24343B-BD70-FB40-8CE5-61E8C31959DB}">
      <dsp:nvSpPr>
        <dsp:cNvPr id="0" name=""/>
        <dsp:cNvSpPr/>
      </dsp:nvSpPr>
      <dsp:spPr>
        <a:xfrm>
          <a:off x="0" y="539324"/>
          <a:ext cx="2308767" cy="114130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How did life change for people during WW1?</a:t>
          </a:r>
        </a:p>
      </dsp:txBody>
      <dsp:txXfrm>
        <a:off x="33428" y="572752"/>
        <a:ext cx="2241911" cy="1074445"/>
      </dsp:txXfrm>
    </dsp:sp>
    <dsp:sp modelId="{45424ABD-A75D-884D-A4DB-6CB3BA19A7DB}">
      <dsp:nvSpPr>
        <dsp:cNvPr id="0" name=""/>
        <dsp:cNvSpPr/>
      </dsp:nvSpPr>
      <dsp:spPr>
        <a:xfrm rot="282733">
          <a:off x="1278104" y="3434027"/>
          <a:ext cx="3484279" cy="292516"/>
        </a:xfrm>
        <a:prstGeom prst="rect">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56080B-D2E2-7F4B-9EFE-6AE44A39545F}">
      <dsp:nvSpPr>
        <dsp:cNvPr id="0" name=""/>
        <dsp:cNvSpPr/>
      </dsp:nvSpPr>
      <dsp:spPr>
        <a:xfrm>
          <a:off x="1103286" y="3342470"/>
          <a:ext cx="2292549" cy="1185822"/>
        </a:xfrm>
        <a:prstGeom prst="roundRect">
          <a:avLst>
            <a:gd name="adj" fmla="val 1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Why did people turn to totalitarian governments and what was life like  for the people living in them?</a:t>
          </a:r>
        </a:p>
      </dsp:txBody>
      <dsp:txXfrm>
        <a:off x="1138018" y="3377202"/>
        <a:ext cx="2223085" cy="1116358"/>
      </dsp:txXfrm>
    </dsp:sp>
    <dsp:sp modelId="{DEB4C949-0DD8-8040-ACA8-AE452755E2C1}">
      <dsp:nvSpPr>
        <dsp:cNvPr id="0" name=""/>
        <dsp:cNvSpPr/>
      </dsp:nvSpPr>
      <dsp:spPr>
        <a:xfrm rot="14800109">
          <a:off x="2618921" y="2165376"/>
          <a:ext cx="3067952" cy="292516"/>
        </a:xfrm>
        <a:prstGeom prst="rect">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565B13-92DF-7F46-B04E-A389516A9827}">
      <dsp:nvSpPr>
        <dsp:cNvPr id="0" name=""/>
        <dsp:cNvSpPr/>
      </dsp:nvSpPr>
      <dsp:spPr>
        <a:xfrm>
          <a:off x="4580608" y="3655677"/>
          <a:ext cx="2298626" cy="1131882"/>
        </a:xfrm>
        <a:prstGeom prst="roundRect">
          <a:avLst>
            <a:gd name="adj" fmla="val 1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How was the Holocaust allowed to happen?</a:t>
          </a:r>
        </a:p>
      </dsp:txBody>
      <dsp:txXfrm>
        <a:off x="4613760" y="3688829"/>
        <a:ext cx="2232322" cy="1065578"/>
      </dsp:txXfrm>
    </dsp:sp>
    <dsp:sp modelId="{485B1F9A-3BA1-3D45-A483-9F1A6769DD5C}">
      <dsp:nvSpPr>
        <dsp:cNvPr id="0" name=""/>
        <dsp:cNvSpPr/>
      </dsp:nvSpPr>
      <dsp:spPr>
        <a:xfrm rot="21248352">
          <a:off x="3538647" y="532849"/>
          <a:ext cx="4316283" cy="292516"/>
        </a:xfrm>
        <a:prstGeom prst="rect">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18DDD-99DE-F945-9106-6FF0C017C2D3}">
      <dsp:nvSpPr>
        <dsp:cNvPr id="0" name=""/>
        <dsp:cNvSpPr/>
      </dsp:nvSpPr>
      <dsp:spPr>
        <a:xfrm>
          <a:off x="3182200" y="764269"/>
          <a:ext cx="2665312" cy="1266849"/>
        </a:xfrm>
        <a:prstGeom prst="roundRect">
          <a:avLst>
            <a:gd name="adj" fmla="val 1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What were the causes of the second world war?</a:t>
          </a:r>
        </a:p>
      </dsp:txBody>
      <dsp:txXfrm>
        <a:off x="3219305" y="801374"/>
        <a:ext cx="2591102" cy="1192639"/>
      </dsp:txXfrm>
    </dsp:sp>
    <dsp:sp modelId="{F15B273C-A4F1-9245-8F47-BF210451845D}">
      <dsp:nvSpPr>
        <dsp:cNvPr id="0" name=""/>
        <dsp:cNvSpPr/>
      </dsp:nvSpPr>
      <dsp:spPr>
        <a:xfrm rot="5693178">
          <a:off x="6756710" y="1318142"/>
          <a:ext cx="2010885" cy="292516"/>
        </a:xfrm>
        <a:prstGeom prst="rect">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53589C-4B59-3D41-BAAD-8924DE48164B}">
      <dsp:nvSpPr>
        <dsp:cNvPr id="0" name=""/>
        <dsp:cNvSpPr/>
      </dsp:nvSpPr>
      <dsp:spPr>
        <a:xfrm>
          <a:off x="7606512" y="277561"/>
          <a:ext cx="2421548" cy="1358778"/>
        </a:xfrm>
        <a:prstGeom prst="roundRect">
          <a:avLst>
            <a:gd name="adj" fmla="val 1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How did WW2 differ to WW2?</a:t>
          </a:r>
        </a:p>
      </dsp:txBody>
      <dsp:txXfrm>
        <a:off x="7646309" y="317358"/>
        <a:ext cx="2341954" cy="1279184"/>
      </dsp:txXfrm>
    </dsp:sp>
    <dsp:sp modelId="{DD6E8CCF-F9D5-2E46-805F-13064B684684}">
      <dsp:nvSpPr>
        <dsp:cNvPr id="0" name=""/>
        <dsp:cNvSpPr/>
      </dsp:nvSpPr>
      <dsp:spPr>
        <a:xfrm>
          <a:off x="7250178" y="2308736"/>
          <a:ext cx="2791647" cy="131885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How far was the 20</a:t>
          </a:r>
          <a:r>
            <a:rPr lang="en-GB" sz="1400" kern="1200" baseline="30000" dirty="0"/>
            <a:t>th</a:t>
          </a:r>
          <a:r>
            <a:rPr lang="en-GB" sz="1400" kern="1200" dirty="0"/>
            <a:t> Century, America’s Century/</a:t>
          </a:r>
        </a:p>
      </dsp:txBody>
      <dsp:txXfrm>
        <a:off x="7288806" y="2347364"/>
        <a:ext cx="2714391" cy="124160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6265-C672-469F-84D6-59507F4596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CE3614-B805-4644-BD4D-E587F49722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B6B605-EE24-45B1-9197-C596FAB80731}"/>
              </a:ext>
            </a:extLst>
          </p:cNvPr>
          <p:cNvSpPr>
            <a:spLocks noGrp="1"/>
          </p:cNvSpPr>
          <p:nvPr>
            <p:ph type="dt" sz="half" idx="10"/>
          </p:nvPr>
        </p:nvSpPr>
        <p:spPr/>
        <p:txBody>
          <a:bodyPr/>
          <a:lstStyle/>
          <a:p>
            <a:fld id="{44FA4AC8-561C-40FA-A232-94E5CDA7D83A}" type="datetimeFigureOut">
              <a:rPr lang="en-GB" smtClean="0"/>
              <a:t>21/07/2022</a:t>
            </a:fld>
            <a:endParaRPr lang="en-GB"/>
          </a:p>
        </p:txBody>
      </p:sp>
      <p:sp>
        <p:nvSpPr>
          <p:cNvPr id="5" name="Footer Placeholder 4">
            <a:extLst>
              <a:ext uri="{FF2B5EF4-FFF2-40B4-BE49-F238E27FC236}">
                <a16:creationId xmlns:a16="http://schemas.microsoft.com/office/drawing/2014/main" id="{173E8980-2DAA-43EE-A434-45A5929602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0827EF-44DF-40E7-ABBC-6153C0E4E49C}"/>
              </a:ext>
            </a:extLst>
          </p:cNvPr>
          <p:cNvSpPr>
            <a:spLocks noGrp="1"/>
          </p:cNvSpPr>
          <p:nvPr>
            <p:ph type="sldNum" sz="quarter" idx="12"/>
          </p:nvPr>
        </p:nvSpPr>
        <p:spPr/>
        <p:txBody>
          <a:bodyPr/>
          <a:lstStyle/>
          <a:p>
            <a:fld id="{CFBEC55D-64DD-464E-B590-6982B4A6F6A0}" type="slidenum">
              <a:rPr lang="en-GB" smtClean="0"/>
              <a:t>‹#›</a:t>
            </a:fld>
            <a:endParaRPr lang="en-GB"/>
          </a:p>
        </p:txBody>
      </p:sp>
    </p:spTree>
    <p:extLst>
      <p:ext uri="{BB962C8B-B14F-4D97-AF65-F5344CB8AC3E}">
        <p14:creationId xmlns:p14="http://schemas.microsoft.com/office/powerpoint/2010/main" val="292908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30C8-A6CD-43E4-8C93-FCFAB26E86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619801-9F69-4387-93D2-93FB78D4D0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797112-9E96-47DF-8E44-8686F1A563BA}"/>
              </a:ext>
            </a:extLst>
          </p:cNvPr>
          <p:cNvSpPr>
            <a:spLocks noGrp="1"/>
          </p:cNvSpPr>
          <p:nvPr>
            <p:ph type="dt" sz="half" idx="10"/>
          </p:nvPr>
        </p:nvSpPr>
        <p:spPr/>
        <p:txBody>
          <a:bodyPr/>
          <a:lstStyle/>
          <a:p>
            <a:fld id="{44FA4AC8-561C-40FA-A232-94E5CDA7D83A}" type="datetimeFigureOut">
              <a:rPr lang="en-GB" smtClean="0"/>
              <a:t>21/07/2022</a:t>
            </a:fld>
            <a:endParaRPr lang="en-GB"/>
          </a:p>
        </p:txBody>
      </p:sp>
      <p:sp>
        <p:nvSpPr>
          <p:cNvPr id="5" name="Footer Placeholder 4">
            <a:extLst>
              <a:ext uri="{FF2B5EF4-FFF2-40B4-BE49-F238E27FC236}">
                <a16:creationId xmlns:a16="http://schemas.microsoft.com/office/drawing/2014/main" id="{EE4378E7-7127-4D28-B61E-804EAB1004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46EC4D-FDB5-4AD1-985E-7AEBEAEB0442}"/>
              </a:ext>
            </a:extLst>
          </p:cNvPr>
          <p:cNvSpPr>
            <a:spLocks noGrp="1"/>
          </p:cNvSpPr>
          <p:nvPr>
            <p:ph type="sldNum" sz="quarter" idx="12"/>
          </p:nvPr>
        </p:nvSpPr>
        <p:spPr/>
        <p:txBody>
          <a:bodyPr/>
          <a:lstStyle/>
          <a:p>
            <a:fld id="{CFBEC55D-64DD-464E-B590-6982B4A6F6A0}" type="slidenum">
              <a:rPr lang="en-GB" smtClean="0"/>
              <a:t>‹#›</a:t>
            </a:fld>
            <a:endParaRPr lang="en-GB"/>
          </a:p>
        </p:txBody>
      </p:sp>
    </p:spTree>
    <p:extLst>
      <p:ext uri="{BB962C8B-B14F-4D97-AF65-F5344CB8AC3E}">
        <p14:creationId xmlns:p14="http://schemas.microsoft.com/office/powerpoint/2010/main" val="211202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311693-3E75-49D8-B78C-9A68C1CB4D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B01E80-6635-4A34-95C9-6B9FED073D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1E1E36-3A7E-4B02-9842-018FCD9A0EDB}"/>
              </a:ext>
            </a:extLst>
          </p:cNvPr>
          <p:cNvSpPr>
            <a:spLocks noGrp="1"/>
          </p:cNvSpPr>
          <p:nvPr>
            <p:ph type="dt" sz="half" idx="10"/>
          </p:nvPr>
        </p:nvSpPr>
        <p:spPr/>
        <p:txBody>
          <a:bodyPr/>
          <a:lstStyle/>
          <a:p>
            <a:fld id="{44FA4AC8-561C-40FA-A232-94E5CDA7D83A}" type="datetimeFigureOut">
              <a:rPr lang="en-GB" smtClean="0"/>
              <a:t>21/07/2022</a:t>
            </a:fld>
            <a:endParaRPr lang="en-GB"/>
          </a:p>
        </p:txBody>
      </p:sp>
      <p:sp>
        <p:nvSpPr>
          <p:cNvPr id="5" name="Footer Placeholder 4">
            <a:extLst>
              <a:ext uri="{FF2B5EF4-FFF2-40B4-BE49-F238E27FC236}">
                <a16:creationId xmlns:a16="http://schemas.microsoft.com/office/drawing/2014/main" id="{6AC46B7C-72D3-4493-8EEF-3D2E66BAC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36BF68-65BE-4DB2-BC9B-06E4970A0B6A}"/>
              </a:ext>
            </a:extLst>
          </p:cNvPr>
          <p:cNvSpPr>
            <a:spLocks noGrp="1"/>
          </p:cNvSpPr>
          <p:nvPr>
            <p:ph type="sldNum" sz="quarter" idx="12"/>
          </p:nvPr>
        </p:nvSpPr>
        <p:spPr/>
        <p:txBody>
          <a:bodyPr/>
          <a:lstStyle/>
          <a:p>
            <a:fld id="{CFBEC55D-64DD-464E-B590-6982B4A6F6A0}" type="slidenum">
              <a:rPr lang="en-GB" smtClean="0"/>
              <a:t>‹#›</a:t>
            </a:fld>
            <a:endParaRPr lang="en-GB"/>
          </a:p>
        </p:txBody>
      </p:sp>
    </p:spTree>
    <p:extLst>
      <p:ext uri="{BB962C8B-B14F-4D97-AF65-F5344CB8AC3E}">
        <p14:creationId xmlns:p14="http://schemas.microsoft.com/office/powerpoint/2010/main" val="5605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3B06-CE71-452F-B8C5-F0AD19F8C2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4B89D0-7E0E-41E0-97C8-8C22B9614D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20BB33-4B13-41B0-94A1-98A86EBAC067}"/>
              </a:ext>
            </a:extLst>
          </p:cNvPr>
          <p:cNvSpPr>
            <a:spLocks noGrp="1"/>
          </p:cNvSpPr>
          <p:nvPr>
            <p:ph type="dt" sz="half" idx="10"/>
          </p:nvPr>
        </p:nvSpPr>
        <p:spPr/>
        <p:txBody>
          <a:bodyPr/>
          <a:lstStyle/>
          <a:p>
            <a:fld id="{44FA4AC8-561C-40FA-A232-94E5CDA7D83A}" type="datetimeFigureOut">
              <a:rPr lang="en-GB" smtClean="0"/>
              <a:t>21/07/2022</a:t>
            </a:fld>
            <a:endParaRPr lang="en-GB"/>
          </a:p>
        </p:txBody>
      </p:sp>
      <p:sp>
        <p:nvSpPr>
          <p:cNvPr id="5" name="Footer Placeholder 4">
            <a:extLst>
              <a:ext uri="{FF2B5EF4-FFF2-40B4-BE49-F238E27FC236}">
                <a16:creationId xmlns:a16="http://schemas.microsoft.com/office/drawing/2014/main" id="{E83FA000-B8A8-4F54-959A-B2DDFA62EE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DC90AC-683F-4AF2-B6C4-CF1F3700C51E}"/>
              </a:ext>
            </a:extLst>
          </p:cNvPr>
          <p:cNvSpPr>
            <a:spLocks noGrp="1"/>
          </p:cNvSpPr>
          <p:nvPr>
            <p:ph type="sldNum" sz="quarter" idx="12"/>
          </p:nvPr>
        </p:nvSpPr>
        <p:spPr/>
        <p:txBody>
          <a:bodyPr/>
          <a:lstStyle/>
          <a:p>
            <a:fld id="{CFBEC55D-64DD-464E-B590-6982B4A6F6A0}" type="slidenum">
              <a:rPr lang="en-GB" smtClean="0"/>
              <a:t>‹#›</a:t>
            </a:fld>
            <a:endParaRPr lang="en-GB"/>
          </a:p>
        </p:txBody>
      </p:sp>
    </p:spTree>
    <p:extLst>
      <p:ext uri="{BB962C8B-B14F-4D97-AF65-F5344CB8AC3E}">
        <p14:creationId xmlns:p14="http://schemas.microsoft.com/office/powerpoint/2010/main" val="158336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65CA-96F9-4201-AAD1-4C42C9195A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AED09E-1726-441C-8B7E-4175806495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06FF3-FF14-4C78-84CE-6552DFC7BD9E}"/>
              </a:ext>
            </a:extLst>
          </p:cNvPr>
          <p:cNvSpPr>
            <a:spLocks noGrp="1"/>
          </p:cNvSpPr>
          <p:nvPr>
            <p:ph type="dt" sz="half" idx="10"/>
          </p:nvPr>
        </p:nvSpPr>
        <p:spPr/>
        <p:txBody>
          <a:bodyPr/>
          <a:lstStyle/>
          <a:p>
            <a:fld id="{44FA4AC8-561C-40FA-A232-94E5CDA7D83A}" type="datetimeFigureOut">
              <a:rPr lang="en-GB" smtClean="0"/>
              <a:t>21/07/2022</a:t>
            </a:fld>
            <a:endParaRPr lang="en-GB"/>
          </a:p>
        </p:txBody>
      </p:sp>
      <p:sp>
        <p:nvSpPr>
          <p:cNvPr id="5" name="Footer Placeholder 4">
            <a:extLst>
              <a:ext uri="{FF2B5EF4-FFF2-40B4-BE49-F238E27FC236}">
                <a16:creationId xmlns:a16="http://schemas.microsoft.com/office/drawing/2014/main" id="{2DDD1EBB-3201-4D06-8C22-F9B0E27C34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317C69-13ED-43D4-B105-B6464F033974}"/>
              </a:ext>
            </a:extLst>
          </p:cNvPr>
          <p:cNvSpPr>
            <a:spLocks noGrp="1"/>
          </p:cNvSpPr>
          <p:nvPr>
            <p:ph type="sldNum" sz="quarter" idx="12"/>
          </p:nvPr>
        </p:nvSpPr>
        <p:spPr/>
        <p:txBody>
          <a:bodyPr/>
          <a:lstStyle/>
          <a:p>
            <a:fld id="{CFBEC55D-64DD-464E-B590-6982B4A6F6A0}" type="slidenum">
              <a:rPr lang="en-GB" smtClean="0"/>
              <a:t>‹#›</a:t>
            </a:fld>
            <a:endParaRPr lang="en-GB"/>
          </a:p>
        </p:txBody>
      </p:sp>
    </p:spTree>
    <p:extLst>
      <p:ext uri="{BB962C8B-B14F-4D97-AF65-F5344CB8AC3E}">
        <p14:creationId xmlns:p14="http://schemas.microsoft.com/office/powerpoint/2010/main" val="284739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1626A-A830-4E1F-BF7C-BBE5B7C897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AF588D-6FD9-4667-8B72-DC4A285D4E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C17AD9-92BC-41F6-8167-E964EC4CD8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E713DE-DDA5-481D-AD7E-65B75AFFEA7F}"/>
              </a:ext>
            </a:extLst>
          </p:cNvPr>
          <p:cNvSpPr>
            <a:spLocks noGrp="1"/>
          </p:cNvSpPr>
          <p:nvPr>
            <p:ph type="dt" sz="half" idx="10"/>
          </p:nvPr>
        </p:nvSpPr>
        <p:spPr/>
        <p:txBody>
          <a:bodyPr/>
          <a:lstStyle/>
          <a:p>
            <a:fld id="{44FA4AC8-561C-40FA-A232-94E5CDA7D83A}" type="datetimeFigureOut">
              <a:rPr lang="en-GB" smtClean="0"/>
              <a:t>21/07/2022</a:t>
            </a:fld>
            <a:endParaRPr lang="en-GB"/>
          </a:p>
        </p:txBody>
      </p:sp>
      <p:sp>
        <p:nvSpPr>
          <p:cNvPr id="6" name="Footer Placeholder 5">
            <a:extLst>
              <a:ext uri="{FF2B5EF4-FFF2-40B4-BE49-F238E27FC236}">
                <a16:creationId xmlns:a16="http://schemas.microsoft.com/office/drawing/2014/main" id="{3875DB3B-E02F-4D49-868B-3CBE07BB92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9A0BE4-34CE-4C30-873F-2B60C6168228}"/>
              </a:ext>
            </a:extLst>
          </p:cNvPr>
          <p:cNvSpPr>
            <a:spLocks noGrp="1"/>
          </p:cNvSpPr>
          <p:nvPr>
            <p:ph type="sldNum" sz="quarter" idx="12"/>
          </p:nvPr>
        </p:nvSpPr>
        <p:spPr/>
        <p:txBody>
          <a:bodyPr/>
          <a:lstStyle/>
          <a:p>
            <a:fld id="{CFBEC55D-64DD-464E-B590-6982B4A6F6A0}" type="slidenum">
              <a:rPr lang="en-GB" smtClean="0"/>
              <a:t>‹#›</a:t>
            </a:fld>
            <a:endParaRPr lang="en-GB"/>
          </a:p>
        </p:txBody>
      </p:sp>
    </p:spTree>
    <p:extLst>
      <p:ext uri="{BB962C8B-B14F-4D97-AF65-F5344CB8AC3E}">
        <p14:creationId xmlns:p14="http://schemas.microsoft.com/office/powerpoint/2010/main" val="36767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B952-B018-4F08-94EB-3CE2A7353D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C826F2-AAAB-469A-BA56-2E8FFF25B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067456-FAB5-45F6-A208-F498CADAB7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5F6C1-76E6-4310-A5EF-F5E9B8577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460903-FE9D-467B-A0E6-89EA5E6C55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5EA92E-8763-494D-ADC1-9D72BB50B0D3}"/>
              </a:ext>
            </a:extLst>
          </p:cNvPr>
          <p:cNvSpPr>
            <a:spLocks noGrp="1"/>
          </p:cNvSpPr>
          <p:nvPr>
            <p:ph type="dt" sz="half" idx="10"/>
          </p:nvPr>
        </p:nvSpPr>
        <p:spPr/>
        <p:txBody>
          <a:bodyPr/>
          <a:lstStyle/>
          <a:p>
            <a:fld id="{44FA4AC8-561C-40FA-A232-94E5CDA7D83A}" type="datetimeFigureOut">
              <a:rPr lang="en-GB" smtClean="0"/>
              <a:t>21/07/2022</a:t>
            </a:fld>
            <a:endParaRPr lang="en-GB"/>
          </a:p>
        </p:txBody>
      </p:sp>
      <p:sp>
        <p:nvSpPr>
          <p:cNvPr id="8" name="Footer Placeholder 7">
            <a:extLst>
              <a:ext uri="{FF2B5EF4-FFF2-40B4-BE49-F238E27FC236}">
                <a16:creationId xmlns:a16="http://schemas.microsoft.com/office/drawing/2014/main" id="{CBDF728F-20AE-4C18-94CA-E228697683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9EB855-5AE1-424D-9452-EE56F71C2469}"/>
              </a:ext>
            </a:extLst>
          </p:cNvPr>
          <p:cNvSpPr>
            <a:spLocks noGrp="1"/>
          </p:cNvSpPr>
          <p:nvPr>
            <p:ph type="sldNum" sz="quarter" idx="12"/>
          </p:nvPr>
        </p:nvSpPr>
        <p:spPr/>
        <p:txBody>
          <a:bodyPr/>
          <a:lstStyle/>
          <a:p>
            <a:fld id="{CFBEC55D-64DD-464E-B590-6982B4A6F6A0}" type="slidenum">
              <a:rPr lang="en-GB" smtClean="0"/>
              <a:t>‹#›</a:t>
            </a:fld>
            <a:endParaRPr lang="en-GB"/>
          </a:p>
        </p:txBody>
      </p:sp>
    </p:spTree>
    <p:extLst>
      <p:ext uri="{BB962C8B-B14F-4D97-AF65-F5344CB8AC3E}">
        <p14:creationId xmlns:p14="http://schemas.microsoft.com/office/powerpoint/2010/main" val="279574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4EED-DBC8-45B7-A059-BEF0CD3415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D1372F-0FC5-4941-96D1-AF945BE2CC1C}"/>
              </a:ext>
            </a:extLst>
          </p:cNvPr>
          <p:cNvSpPr>
            <a:spLocks noGrp="1"/>
          </p:cNvSpPr>
          <p:nvPr>
            <p:ph type="dt" sz="half" idx="10"/>
          </p:nvPr>
        </p:nvSpPr>
        <p:spPr/>
        <p:txBody>
          <a:bodyPr/>
          <a:lstStyle/>
          <a:p>
            <a:fld id="{44FA4AC8-561C-40FA-A232-94E5CDA7D83A}" type="datetimeFigureOut">
              <a:rPr lang="en-GB" smtClean="0"/>
              <a:t>21/07/2022</a:t>
            </a:fld>
            <a:endParaRPr lang="en-GB"/>
          </a:p>
        </p:txBody>
      </p:sp>
      <p:sp>
        <p:nvSpPr>
          <p:cNvPr id="4" name="Footer Placeholder 3">
            <a:extLst>
              <a:ext uri="{FF2B5EF4-FFF2-40B4-BE49-F238E27FC236}">
                <a16:creationId xmlns:a16="http://schemas.microsoft.com/office/drawing/2014/main" id="{C78FF7C5-70CA-494B-96FA-CAFA89360A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2C78B3-F0A4-4583-BB18-800785BDA46A}"/>
              </a:ext>
            </a:extLst>
          </p:cNvPr>
          <p:cNvSpPr>
            <a:spLocks noGrp="1"/>
          </p:cNvSpPr>
          <p:nvPr>
            <p:ph type="sldNum" sz="quarter" idx="12"/>
          </p:nvPr>
        </p:nvSpPr>
        <p:spPr/>
        <p:txBody>
          <a:bodyPr/>
          <a:lstStyle/>
          <a:p>
            <a:fld id="{CFBEC55D-64DD-464E-B590-6982B4A6F6A0}" type="slidenum">
              <a:rPr lang="en-GB" smtClean="0"/>
              <a:t>‹#›</a:t>
            </a:fld>
            <a:endParaRPr lang="en-GB"/>
          </a:p>
        </p:txBody>
      </p:sp>
    </p:spTree>
    <p:extLst>
      <p:ext uri="{BB962C8B-B14F-4D97-AF65-F5344CB8AC3E}">
        <p14:creationId xmlns:p14="http://schemas.microsoft.com/office/powerpoint/2010/main" val="383955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ED0F2C-3C7B-4692-8DDE-75E0AA9C994C}"/>
              </a:ext>
            </a:extLst>
          </p:cNvPr>
          <p:cNvSpPr>
            <a:spLocks noGrp="1"/>
          </p:cNvSpPr>
          <p:nvPr>
            <p:ph type="dt" sz="half" idx="10"/>
          </p:nvPr>
        </p:nvSpPr>
        <p:spPr/>
        <p:txBody>
          <a:bodyPr/>
          <a:lstStyle/>
          <a:p>
            <a:fld id="{44FA4AC8-561C-40FA-A232-94E5CDA7D83A}" type="datetimeFigureOut">
              <a:rPr lang="en-GB" smtClean="0"/>
              <a:t>21/07/2022</a:t>
            </a:fld>
            <a:endParaRPr lang="en-GB"/>
          </a:p>
        </p:txBody>
      </p:sp>
      <p:sp>
        <p:nvSpPr>
          <p:cNvPr id="3" name="Footer Placeholder 2">
            <a:extLst>
              <a:ext uri="{FF2B5EF4-FFF2-40B4-BE49-F238E27FC236}">
                <a16:creationId xmlns:a16="http://schemas.microsoft.com/office/drawing/2014/main" id="{74215686-0E18-4341-ADF5-E4B3764576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938D36-201D-44A3-810B-371C919CD40C}"/>
              </a:ext>
            </a:extLst>
          </p:cNvPr>
          <p:cNvSpPr>
            <a:spLocks noGrp="1"/>
          </p:cNvSpPr>
          <p:nvPr>
            <p:ph type="sldNum" sz="quarter" idx="12"/>
          </p:nvPr>
        </p:nvSpPr>
        <p:spPr/>
        <p:txBody>
          <a:bodyPr/>
          <a:lstStyle/>
          <a:p>
            <a:fld id="{CFBEC55D-64DD-464E-B590-6982B4A6F6A0}" type="slidenum">
              <a:rPr lang="en-GB" smtClean="0"/>
              <a:t>‹#›</a:t>
            </a:fld>
            <a:endParaRPr lang="en-GB"/>
          </a:p>
        </p:txBody>
      </p:sp>
    </p:spTree>
    <p:extLst>
      <p:ext uri="{BB962C8B-B14F-4D97-AF65-F5344CB8AC3E}">
        <p14:creationId xmlns:p14="http://schemas.microsoft.com/office/powerpoint/2010/main" val="403004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D74E-E5C7-4BEF-B7D0-42BFA602E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07BFDF-49FF-4EA4-A94F-400805468D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2D2D0C-BD3B-4AC6-89D4-8E2A039DA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909D3-F058-40D7-8161-2D6B12CEA7A4}"/>
              </a:ext>
            </a:extLst>
          </p:cNvPr>
          <p:cNvSpPr>
            <a:spLocks noGrp="1"/>
          </p:cNvSpPr>
          <p:nvPr>
            <p:ph type="dt" sz="half" idx="10"/>
          </p:nvPr>
        </p:nvSpPr>
        <p:spPr/>
        <p:txBody>
          <a:bodyPr/>
          <a:lstStyle/>
          <a:p>
            <a:fld id="{44FA4AC8-561C-40FA-A232-94E5CDA7D83A}" type="datetimeFigureOut">
              <a:rPr lang="en-GB" smtClean="0"/>
              <a:t>21/07/2022</a:t>
            </a:fld>
            <a:endParaRPr lang="en-GB"/>
          </a:p>
        </p:txBody>
      </p:sp>
      <p:sp>
        <p:nvSpPr>
          <p:cNvPr id="6" name="Footer Placeholder 5">
            <a:extLst>
              <a:ext uri="{FF2B5EF4-FFF2-40B4-BE49-F238E27FC236}">
                <a16:creationId xmlns:a16="http://schemas.microsoft.com/office/drawing/2014/main" id="{AA86AEC7-4179-4451-83FD-00C2068F89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2CAE39-5EDD-4B33-AB32-70B7361C5E08}"/>
              </a:ext>
            </a:extLst>
          </p:cNvPr>
          <p:cNvSpPr>
            <a:spLocks noGrp="1"/>
          </p:cNvSpPr>
          <p:nvPr>
            <p:ph type="sldNum" sz="quarter" idx="12"/>
          </p:nvPr>
        </p:nvSpPr>
        <p:spPr/>
        <p:txBody>
          <a:bodyPr/>
          <a:lstStyle/>
          <a:p>
            <a:fld id="{CFBEC55D-64DD-464E-B590-6982B4A6F6A0}" type="slidenum">
              <a:rPr lang="en-GB" smtClean="0"/>
              <a:t>‹#›</a:t>
            </a:fld>
            <a:endParaRPr lang="en-GB"/>
          </a:p>
        </p:txBody>
      </p:sp>
    </p:spTree>
    <p:extLst>
      <p:ext uri="{BB962C8B-B14F-4D97-AF65-F5344CB8AC3E}">
        <p14:creationId xmlns:p14="http://schemas.microsoft.com/office/powerpoint/2010/main" val="31631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80B9-B4FA-4A0F-B959-C69748AF6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3911D5-9109-46AE-BCA2-8D57A5CA70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3065B7-70B5-42DC-9318-8CCE69136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C188B3-D644-4130-A6B0-E7AF07B6E886}"/>
              </a:ext>
            </a:extLst>
          </p:cNvPr>
          <p:cNvSpPr>
            <a:spLocks noGrp="1"/>
          </p:cNvSpPr>
          <p:nvPr>
            <p:ph type="dt" sz="half" idx="10"/>
          </p:nvPr>
        </p:nvSpPr>
        <p:spPr/>
        <p:txBody>
          <a:bodyPr/>
          <a:lstStyle/>
          <a:p>
            <a:fld id="{44FA4AC8-561C-40FA-A232-94E5CDA7D83A}" type="datetimeFigureOut">
              <a:rPr lang="en-GB" smtClean="0"/>
              <a:t>21/07/2022</a:t>
            </a:fld>
            <a:endParaRPr lang="en-GB"/>
          </a:p>
        </p:txBody>
      </p:sp>
      <p:sp>
        <p:nvSpPr>
          <p:cNvPr id="6" name="Footer Placeholder 5">
            <a:extLst>
              <a:ext uri="{FF2B5EF4-FFF2-40B4-BE49-F238E27FC236}">
                <a16:creationId xmlns:a16="http://schemas.microsoft.com/office/drawing/2014/main" id="{1B890A1B-29FB-4C49-B8D9-EBA6A66DEC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C0DE55-10E6-4A73-96C9-3919D99DBDCF}"/>
              </a:ext>
            </a:extLst>
          </p:cNvPr>
          <p:cNvSpPr>
            <a:spLocks noGrp="1"/>
          </p:cNvSpPr>
          <p:nvPr>
            <p:ph type="sldNum" sz="quarter" idx="12"/>
          </p:nvPr>
        </p:nvSpPr>
        <p:spPr/>
        <p:txBody>
          <a:bodyPr/>
          <a:lstStyle/>
          <a:p>
            <a:fld id="{CFBEC55D-64DD-464E-B590-6982B4A6F6A0}" type="slidenum">
              <a:rPr lang="en-GB" smtClean="0"/>
              <a:t>‹#›</a:t>
            </a:fld>
            <a:endParaRPr lang="en-GB"/>
          </a:p>
        </p:txBody>
      </p:sp>
    </p:spTree>
    <p:extLst>
      <p:ext uri="{BB962C8B-B14F-4D97-AF65-F5344CB8AC3E}">
        <p14:creationId xmlns:p14="http://schemas.microsoft.com/office/powerpoint/2010/main" val="350677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92A23-A94F-43BE-868B-8C32D9E6E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D27B8C-884F-4AF2-8EDB-36E4EEC495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010C8F-4CF8-4951-801C-C3B5E646A8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A4AC8-561C-40FA-A232-94E5CDA7D83A}" type="datetimeFigureOut">
              <a:rPr lang="en-GB" smtClean="0"/>
              <a:t>21/07/2022</a:t>
            </a:fld>
            <a:endParaRPr lang="en-GB"/>
          </a:p>
        </p:txBody>
      </p:sp>
      <p:sp>
        <p:nvSpPr>
          <p:cNvPr id="5" name="Footer Placeholder 4">
            <a:extLst>
              <a:ext uri="{FF2B5EF4-FFF2-40B4-BE49-F238E27FC236}">
                <a16:creationId xmlns:a16="http://schemas.microsoft.com/office/drawing/2014/main" id="{3F061638-56A7-4172-ACFA-3B91BC6247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716B58-8B06-4FFB-A3EF-8A5E1F87C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EC55D-64DD-464E-B590-6982B4A6F6A0}" type="slidenum">
              <a:rPr lang="en-GB" smtClean="0"/>
              <a:t>‹#›</a:t>
            </a:fld>
            <a:endParaRPr lang="en-GB"/>
          </a:p>
        </p:txBody>
      </p:sp>
    </p:spTree>
    <p:extLst>
      <p:ext uri="{BB962C8B-B14F-4D97-AF65-F5344CB8AC3E}">
        <p14:creationId xmlns:p14="http://schemas.microsoft.com/office/powerpoint/2010/main" val="344983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historylearningsite.co.uk/modern-world-history-1918-to-1980/the-cold-war/the-cuban-missile-crisis/" TargetMode="External"/><Relationship Id="rId3" Type="http://schemas.openxmlformats.org/officeDocument/2006/relationships/hyperlink" Target="https://www.historylearningsite.co.uk/berlin.htm" TargetMode="External"/><Relationship Id="rId7" Type="http://schemas.openxmlformats.org/officeDocument/2006/relationships/hyperlink" Target="https://www.historylearningsite.co.uk/modern-world-history-1918-to-1980/the-cold-war/the-berlin-wall/" TargetMode="External"/><Relationship Id="rId2" Type="http://schemas.openxmlformats.org/officeDocument/2006/relationships/hyperlink" Target="https://www.historylearningsite.co.uk/index.htm" TargetMode="External"/><Relationship Id="rId1" Type="http://schemas.openxmlformats.org/officeDocument/2006/relationships/slideLayout" Target="../slideLayouts/slideLayout7.xml"/><Relationship Id="rId6" Type="http://schemas.openxmlformats.org/officeDocument/2006/relationships/hyperlink" Target="https://www.historylearningsite.co.uk/modern-world-history-1918-to-1980/the-cold-war/the-hungarian-uprising-of-1956/" TargetMode="External"/><Relationship Id="rId5" Type="http://schemas.openxmlformats.org/officeDocument/2006/relationships/hyperlink" Target="https://www.historylearningsite.co.uk/korea.htm" TargetMode="External"/><Relationship Id="rId10" Type="http://schemas.openxmlformats.org/officeDocument/2006/relationships/hyperlink" Target="https://www.historylearningsite.co.uk/modern-world-history-1918-to-1980/the-cold-war/soviet-invasion-of-afghanistan/" TargetMode="External"/><Relationship Id="rId4" Type="http://schemas.openxmlformats.org/officeDocument/2006/relationships/hyperlink" Target="https://www.historylearningsite.co.uk/china_1900_to_1976.htm" TargetMode="External"/><Relationship Id="rId9" Type="http://schemas.openxmlformats.org/officeDocument/2006/relationships/hyperlink" Target="https://www.historylearningsite.co.uk/vietnam.htm"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6.jpeg"/><Relationship Id="rId5" Type="http://schemas.openxmlformats.org/officeDocument/2006/relationships/diagramData" Target="../diagrams/data1.xml"/><Relationship Id="rId10" Type="http://schemas.openxmlformats.org/officeDocument/2006/relationships/image" Target="../media/image5.tiff"/><Relationship Id="rId4" Type="http://schemas.openxmlformats.org/officeDocument/2006/relationships/image" Target="../media/image4.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tiff"/><Relationship Id="rId7" Type="http://schemas.openxmlformats.org/officeDocument/2006/relationships/image" Target="../media/image20.tiff"/><Relationship Id="rId2" Type="http://schemas.openxmlformats.org/officeDocument/2006/relationships/image" Target="../media/image16.tiff"/><Relationship Id="rId1" Type="http://schemas.openxmlformats.org/officeDocument/2006/relationships/slideLayout" Target="../slideLayouts/slideLayout7.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6.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gif"/><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7.png"/><Relationship Id="rId4" Type="http://schemas.openxmlformats.org/officeDocument/2006/relationships/image" Target="../media/image28.gif"/></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4E54A1-2A22-4512-9F63-0ADE26963BF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4" name="Rectangle 8">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1489"/>
            <a:ext cx="12192000" cy="2077327"/>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F7DC18-F3E2-41F5-B908-232359B771AE}"/>
              </a:ext>
            </a:extLst>
          </p:cNvPr>
          <p:cNvSpPr>
            <a:spLocks noGrp="1"/>
          </p:cNvSpPr>
          <p:nvPr>
            <p:ph type="ctrTitle"/>
          </p:nvPr>
        </p:nvSpPr>
        <p:spPr>
          <a:xfrm>
            <a:off x="630688" y="4337523"/>
            <a:ext cx="10918056" cy="1327380"/>
          </a:xfrm>
        </p:spPr>
        <p:txBody>
          <a:bodyPr>
            <a:normAutofit/>
          </a:bodyPr>
          <a:lstStyle/>
          <a:p>
            <a:r>
              <a:rPr lang="en-GB"/>
              <a:t>Year 9 Revision</a:t>
            </a:r>
            <a:endParaRPr lang="en-GB" dirty="0"/>
          </a:p>
        </p:txBody>
      </p:sp>
      <p:sp>
        <p:nvSpPr>
          <p:cNvPr id="3" name="Subtitle 2">
            <a:extLst>
              <a:ext uri="{FF2B5EF4-FFF2-40B4-BE49-F238E27FC236}">
                <a16:creationId xmlns:a16="http://schemas.microsoft.com/office/drawing/2014/main" id="{03B5ED68-CFC6-44C6-9102-D83665F12132}"/>
              </a:ext>
            </a:extLst>
          </p:cNvPr>
          <p:cNvSpPr>
            <a:spLocks noGrp="1"/>
          </p:cNvSpPr>
          <p:nvPr>
            <p:ph type="subTitle" idx="1"/>
          </p:nvPr>
        </p:nvSpPr>
        <p:spPr>
          <a:xfrm>
            <a:off x="630688" y="5750937"/>
            <a:ext cx="10918056" cy="468888"/>
          </a:xfrm>
        </p:spPr>
        <p:txBody>
          <a:bodyPr>
            <a:normAutofit/>
          </a:bodyPr>
          <a:lstStyle/>
          <a:p>
            <a:r>
              <a:rPr lang="en-US" dirty="0"/>
              <a:t>Understanding the Modern world: Conflict and Cooperation</a:t>
            </a:r>
            <a:endParaRPr lang="en-GB" dirty="0"/>
          </a:p>
        </p:txBody>
      </p:sp>
      <p:cxnSp>
        <p:nvCxnSpPr>
          <p:cNvPr id="16" name="Straight Connector 10">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49692"/>
            <a:ext cx="12188824"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DF9911-4A37-4096-BE25-0CCCFECBF6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5711486"/>
            <a:ext cx="27432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26067"/>
            <a:ext cx="12188824"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971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7A4EA5-4E7E-6A09-3E67-A3EE4CED6CE1}"/>
              </a:ext>
            </a:extLst>
          </p:cNvPr>
          <p:cNvSpPr/>
          <p:nvPr/>
        </p:nvSpPr>
        <p:spPr>
          <a:xfrm>
            <a:off x="104972" y="0"/>
            <a:ext cx="2078198" cy="400110"/>
          </a:xfrm>
          <a:prstGeom prst="rect">
            <a:avLst/>
          </a:prstGeom>
          <a:noFill/>
        </p:spPr>
        <p:txBody>
          <a:bodyPr wrap="none" lIns="91440" tIns="45720" rIns="91440" bIns="45720">
            <a:spAutoFit/>
          </a:bodyPr>
          <a:lstStyle/>
          <a:p>
            <a:pPr algn="ctr"/>
            <a:r>
              <a:rPr lang="en-U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America’s Century</a:t>
            </a:r>
          </a:p>
        </p:txBody>
      </p:sp>
      <p:graphicFrame>
        <p:nvGraphicFramePr>
          <p:cNvPr id="3" name="Table 3">
            <a:extLst>
              <a:ext uri="{FF2B5EF4-FFF2-40B4-BE49-F238E27FC236}">
                <a16:creationId xmlns:a16="http://schemas.microsoft.com/office/drawing/2014/main" id="{F477F20F-2C5C-BF1F-4488-047D6FFE4854}"/>
              </a:ext>
            </a:extLst>
          </p:cNvPr>
          <p:cNvGraphicFramePr>
            <a:graphicFrameLocks noGrp="1"/>
          </p:cNvGraphicFramePr>
          <p:nvPr>
            <p:extLst>
              <p:ext uri="{D42A27DB-BD31-4B8C-83A1-F6EECF244321}">
                <p14:modId xmlns:p14="http://schemas.microsoft.com/office/powerpoint/2010/main" val="3275234958"/>
              </p:ext>
            </p:extLst>
          </p:nvPr>
        </p:nvGraphicFramePr>
        <p:xfrm>
          <a:off x="363220" y="685376"/>
          <a:ext cx="6951980" cy="5981390"/>
        </p:xfrm>
        <a:graphic>
          <a:graphicData uri="http://schemas.openxmlformats.org/drawingml/2006/table">
            <a:tbl>
              <a:tblPr firstRow="1" bandRow="1">
                <a:tableStyleId>{5C22544A-7EE6-4342-B048-85BDC9FD1C3A}</a:tableStyleId>
              </a:tblPr>
              <a:tblGrid>
                <a:gridCol w="1954834">
                  <a:extLst>
                    <a:ext uri="{9D8B030D-6E8A-4147-A177-3AD203B41FA5}">
                      <a16:colId xmlns:a16="http://schemas.microsoft.com/office/drawing/2014/main" val="2125805545"/>
                    </a:ext>
                  </a:extLst>
                </a:gridCol>
                <a:gridCol w="4997146">
                  <a:extLst>
                    <a:ext uri="{9D8B030D-6E8A-4147-A177-3AD203B41FA5}">
                      <a16:colId xmlns:a16="http://schemas.microsoft.com/office/drawing/2014/main" val="3910200314"/>
                    </a:ext>
                  </a:extLst>
                </a:gridCol>
              </a:tblGrid>
              <a:tr h="534131">
                <a:tc>
                  <a:txBody>
                    <a:bodyPr/>
                    <a:lstStyle/>
                    <a:p>
                      <a:pPr algn="ctr"/>
                      <a:r>
                        <a:rPr lang="en-GB" sz="2000" b="1" u="sng" dirty="0"/>
                        <a:t>Key Term</a:t>
                      </a:r>
                    </a:p>
                  </a:txBody>
                  <a:tcPr anchor="ctr"/>
                </a:tc>
                <a:tc>
                  <a:txBody>
                    <a:bodyPr/>
                    <a:lstStyle/>
                    <a:p>
                      <a:pPr algn="ctr"/>
                      <a:r>
                        <a:rPr lang="en-GB" sz="2000" b="1" u="sng" dirty="0"/>
                        <a:t>Definition</a:t>
                      </a:r>
                    </a:p>
                  </a:txBody>
                  <a:tcPr anchor="ctr"/>
                </a:tc>
                <a:extLst>
                  <a:ext uri="{0D108BD9-81ED-4DB2-BD59-A6C34878D82A}">
                    <a16:rowId xmlns:a16="http://schemas.microsoft.com/office/drawing/2014/main" val="1100839174"/>
                  </a:ext>
                </a:extLst>
              </a:tr>
              <a:tr h="534131">
                <a:tc>
                  <a:txBody>
                    <a:bodyPr/>
                    <a:lstStyle/>
                    <a:p>
                      <a:pPr algn="ctr"/>
                      <a:r>
                        <a:rPr lang="en-GB" sz="1600" dirty="0"/>
                        <a:t>Communism</a:t>
                      </a:r>
                    </a:p>
                  </a:txBody>
                  <a:tcPr anchor="ctr"/>
                </a:tc>
                <a:tc>
                  <a:txBody>
                    <a:bodyPr/>
                    <a:lstStyle/>
                    <a:p>
                      <a:r>
                        <a:rPr lang="en-GB" sz="1200" b="0" i="0" kern="1200" dirty="0">
                          <a:solidFill>
                            <a:schemeClr val="dk1"/>
                          </a:solidFill>
                          <a:effectLst/>
                          <a:latin typeface="+mn-lt"/>
                          <a:ea typeface="+mn-ea"/>
                          <a:cs typeface="+mn-cs"/>
                        </a:rPr>
                        <a:t>A theory or system of social organization in which all property is owned by the community and each person contributes and receives according to their ability and needs.</a:t>
                      </a:r>
                      <a:endParaRPr lang="en-GB" sz="1200" dirty="0"/>
                    </a:p>
                  </a:txBody>
                  <a:tcPr/>
                </a:tc>
                <a:extLst>
                  <a:ext uri="{0D108BD9-81ED-4DB2-BD59-A6C34878D82A}">
                    <a16:rowId xmlns:a16="http://schemas.microsoft.com/office/drawing/2014/main" val="942352749"/>
                  </a:ext>
                </a:extLst>
              </a:tr>
              <a:tr h="534131">
                <a:tc>
                  <a:txBody>
                    <a:bodyPr/>
                    <a:lstStyle/>
                    <a:p>
                      <a:pPr algn="ctr"/>
                      <a:r>
                        <a:rPr lang="en-GB" sz="1600" dirty="0"/>
                        <a:t>Capitalism</a:t>
                      </a:r>
                    </a:p>
                  </a:txBody>
                  <a:tcPr anchor="ctr"/>
                </a:tc>
                <a:tc>
                  <a:txBody>
                    <a:bodyPr/>
                    <a:lstStyle/>
                    <a:p>
                      <a:r>
                        <a:rPr lang="en-GB" sz="1200" b="0" i="0" kern="1200" dirty="0">
                          <a:solidFill>
                            <a:schemeClr val="dk1"/>
                          </a:solidFill>
                          <a:effectLst/>
                          <a:latin typeface="+mn-lt"/>
                          <a:ea typeface="+mn-ea"/>
                          <a:cs typeface="+mn-cs"/>
                        </a:rPr>
                        <a:t>an economic and political system in which a country's trade and industry are controlled by private owners for profit, rather than by the state.</a:t>
                      </a:r>
                      <a:endParaRPr lang="en-GB" sz="1200" dirty="0"/>
                    </a:p>
                  </a:txBody>
                  <a:tcPr/>
                </a:tc>
                <a:extLst>
                  <a:ext uri="{0D108BD9-81ED-4DB2-BD59-A6C34878D82A}">
                    <a16:rowId xmlns:a16="http://schemas.microsoft.com/office/drawing/2014/main" val="3712842727"/>
                  </a:ext>
                </a:extLst>
              </a:tr>
              <a:tr h="534131">
                <a:tc>
                  <a:txBody>
                    <a:bodyPr/>
                    <a:lstStyle/>
                    <a:p>
                      <a:pPr algn="ctr"/>
                      <a:r>
                        <a:rPr lang="en-GB" sz="1600" dirty="0"/>
                        <a:t>Cold War</a:t>
                      </a:r>
                    </a:p>
                  </a:txBody>
                  <a:tcPr anchor="ctr"/>
                </a:tc>
                <a:tc>
                  <a:txBody>
                    <a:bodyPr/>
                    <a:lstStyle/>
                    <a:p>
                      <a:r>
                        <a:rPr lang="en-GB" sz="1200" b="0" i="0" kern="1200" dirty="0">
                          <a:solidFill>
                            <a:schemeClr val="dk1"/>
                          </a:solidFill>
                          <a:effectLst/>
                          <a:latin typeface="+mn-lt"/>
                          <a:ea typeface="+mn-ea"/>
                          <a:cs typeface="+mn-cs"/>
                        </a:rPr>
                        <a:t>a state of political hostility between countries characterized by threats, propaganda, and other measures short of open warfare.</a:t>
                      </a:r>
                      <a:endParaRPr lang="en-GB" sz="1200" dirty="0"/>
                    </a:p>
                  </a:txBody>
                  <a:tcPr/>
                </a:tc>
                <a:extLst>
                  <a:ext uri="{0D108BD9-81ED-4DB2-BD59-A6C34878D82A}">
                    <a16:rowId xmlns:a16="http://schemas.microsoft.com/office/drawing/2014/main" val="3388232455"/>
                  </a:ext>
                </a:extLst>
              </a:tr>
              <a:tr h="534131">
                <a:tc>
                  <a:txBody>
                    <a:bodyPr/>
                    <a:lstStyle/>
                    <a:p>
                      <a:pPr algn="ctr"/>
                      <a:r>
                        <a:rPr lang="en-GB" sz="1600" dirty="0"/>
                        <a:t>Stalin</a:t>
                      </a:r>
                    </a:p>
                  </a:txBody>
                  <a:tcPr anchor="ctr"/>
                </a:tc>
                <a:tc>
                  <a:txBody>
                    <a:bodyPr/>
                    <a:lstStyle/>
                    <a:p>
                      <a:r>
                        <a:rPr lang="en-GB" sz="1200" dirty="0"/>
                        <a:t>Leader of the Soviet Union at the outbreak of the Cold War (1922-53)</a:t>
                      </a:r>
                    </a:p>
                  </a:txBody>
                  <a:tcPr/>
                </a:tc>
                <a:extLst>
                  <a:ext uri="{0D108BD9-81ED-4DB2-BD59-A6C34878D82A}">
                    <a16:rowId xmlns:a16="http://schemas.microsoft.com/office/drawing/2014/main" val="2828544180"/>
                  </a:ext>
                </a:extLst>
              </a:tr>
              <a:tr h="534131">
                <a:tc>
                  <a:txBody>
                    <a:bodyPr/>
                    <a:lstStyle/>
                    <a:p>
                      <a:pPr algn="ctr"/>
                      <a:r>
                        <a:rPr lang="en-GB" sz="1600" dirty="0"/>
                        <a:t>Truman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Leader of the USA at the outbreak of the Cold War (1945-52)</a:t>
                      </a:r>
                    </a:p>
                    <a:p>
                      <a:endParaRPr lang="en-GB" sz="1200" dirty="0"/>
                    </a:p>
                  </a:txBody>
                  <a:tcPr/>
                </a:tc>
                <a:extLst>
                  <a:ext uri="{0D108BD9-81ED-4DB2-BD59-A6C34878D82A}">
                    <a16:rowId xmlns:a16="http://schemas.microsoft.com/office/drawing/2014/main" val="1795806678"/>
                  </a:ext>
                </a:extLst>
              </a:tr>
              <a:tr h="534131">
                <a:tc>
                  <a:txBody>
                    <a:bodyPr/>
                    <a:lstStyle/>
                    <a:p>
                      <a:pPr algn="ctr"/>
                      <a:r>
                        <a:rPr lang="en-GB" sz="1600" dirty="0"/>
                        <a:t>Domino theory</a:t>
                      </a:r>
                    </a:p>
                  </a:txBody>
                  <a:tcPr anchor="ctr"/>
                </a:tc>
                <a:tc>
                  <a:txBody>
                    <a:bodyPr/>
                    <a:lstStyle/>
                    <a:p>
                      <a:r>
                        <a:rPr lang="en-GB" sz="1200" dirty="0"/>
                        <a:t>The idea that if one country falls to Communism that this will continue like falling dominoes until eventually the USA will fall.</a:t>
                      </a:r>
                    </a:p>
                  </a:txBody>
                  <a:tcPr/>
                </a:tc>
                <a:extLst>
                  <a:ext uri="{0D108BD9-81ED-4DB2-BD59-A6C34878D82A}">
                    <a16:rowId xmlns:a16="http://schemas.microsoft.com/office/drawing/2014/main" val="3940496956"/>
                  </a:ext>
                </a:extLst>
              </a:tr>
              <a:tr h="534131">
                <a:tc>
                  <a:txBody>
                    <a:bodyPr/>
                    <a:lstStyle/>
                    <a:p>
                      <a:pPr algn="ctr"/>
                      <a:r>
                        <a:rPr lang="en-GB" sz="1600" dirty="0"/>
                        <a:t>Space Race</a:t>
                      </a:r>
                    </a:p>
                  </a:txBody>
                  <a:tcPr anchor="ctr"/>
                </a:tc>
                <a:tc>
                  <a:txBody>
                    <a:bodyPr/>
                    <a:lstStyle/>
                    <a:p>
                      <a:r>
                        <a:rPr lang="en-GB" sz="1200" dirty="0"/>
                        <a:t>The competition between the USSR and USA to show who had technological superiority by getting humans  into space and ultimately the moon.</a:t>
                      </a:r>
                    </a:p>
                  </a:txBody>
                  <a:tcPr/>
                </a:tc>
                <a:extLst>
                  <a:ext uri="{0D108BD9-81ED-4DB2-BD59-A6C34878D82A}">
                    <a16:rowId xmlns:a16="http://schemas.microsoft.com/office/drawing/2014/main" val="408492479"/>
                  </a:ext>
                </a:extLst>
              </a:tr>
              <a:tr h="534131">
                <a:tc>
                  <a:txBody>
                    <a:bodyPr/>
                    <a:lstStyle/>
                    <a:p>
                      <a:pPr algn="ctr"/>
                      <a:r>
                        <a:rPr lang="en-GB" sz="1600" dirty="0"/>
                        <a:t>Vietcong</a:t>
                      </a:r>
                    </a:p>
                  </a:txBody>
                  <a:tcPr anchor="ctr"/>
                </a:tc>
                <a:tc>
                  <a:txBody>
                    <a:bodyPr/>
                    <a:lstStyle/>
                    <a:p>
                      <a:r>
                        <a:rPr lang="en-GB" sz="1200" dirty="0"/>
                        <a:t>Guerrilla fighters of the North Vietnamese.</a:t>
                      </a:r>
                    </a:p>
                  </a:txBody>
                  <a:tcPr/>
                </a:tc>
                <a:extLst>
                  <a:ext uri="{0D108BD9-81ED-4DB2-BD59-A6C34878D82A}">
                    <a16:rowId xmlns:a16="http://schemas.microsoft.com/office/drawing/2014/main" val="2059112557"/>
                  </a:ext>
                </a:extLst>
              </a:tr>
              <a:tr h="534131">
                <a:tc>
                  <a:txBody>
                    <a:bodyPr/>
                    <a:lstStyle/>
                    <a:p>
                      <a:pPr algn="ctr"/>
                      <a:r>
                        <a:rPr lang="en-GB" sz="1600" dirty="0"/>
                        <a:t>Guerrilla Tactics</a:t>
                      </a:r>
                    </a:p>
                  </a:txBody>
                  <a:tcPr anchor="ctr"/>
                </a:tc>
                <a:tc>
                  <a:txBody>
                    <a:bodyPr/>
                    <a:lstStyle/>
                    <a:p>
                      <a:r>
                        <a:rPr lang="en-GB" sz="1200" dirty="0"/>
                        <a:t>Fighters who blend in and don’t follow traditional army methods. They don’t wear uniform and use improvised devices.</a:t>
                      </a:r>
                    </a:p>
                  </a:txBody>
                  <a:tcPr/>
                </a:tc>
                <a:extLst>
                  <a:ext uri="{0D108BD9-81ED-4DB2-BD59-A6C34878D82A}">
                    <a16:rowId xmlns:a16="http://schemas.microsoft.com/office/drawing/2014/main" val="535013932"/>
                  </a:ext>
                </a:extLst>
              </a:tr>
              <a:tr h="534131">
                <a:tc>
                  <a:txBody>
                    <a:bodyPr/>
                    <a:lstStyle/>
                    <a:p>
                      <a:pPr algn="ctr"/>
                      <a:r>
                        <a:rPr lang="en-GB" sz="1600" dirty="0"/>
                        <a:t>Terrorism</a:t>
                      </a:r>
                    </a:p>
                  </a:txBody>
                  <a:tcPr anchor="ctr"/>
                </a:tc>
                <a:tc>
                  <a:txBody>
                    <a:bodyPr/>
                    <a:lstStyle/>
                    <a:p>
                      <a:r>
                        <a:rPr lang="en-GB" sz="1200" b="0" i="0" kern="1200" dirty="0">
                          <a:solidFill>
                            <a:schemeClr val="dk1"/>
                          </a:solidFill>
                          <a:effectLst/>
                          <a:latin typeface="+mn-lt"/>
                          <a:ea typeface="+mn-ea"/>
                          <a:cs typeface="+mn-cs"/>
                        </a:rPr>
                        <a:t>The unlawful use of violence and intimidation, especially against civilians, in the pursuit of political aims.</a:t>
                      </a:r>
                      <a:endParaRPr lang="en-GB" sz="1200" dirty="0"/>
                    </a:p>
                  </a:txBody>
                  <a:tcPr/>
                </a:tc>
                <a:extLst>
                  <a:ext uri="{0D108BD9-81ED-4DB2-BD59-A6C34878D82A}">
                    <a16:rowId xmlns:a16="http://schemas.microsoft.com/office/drawing/2014/main" val="1362615136"/>
                  </a:ext>
                </a:extLst>
              </a:tr>
            </a:tbl>
          </a:graphicData>
        </a:graphic>
      </p:graphicFrame>
      <p:graphicFrame>
        <p:nvGraphicFramePr>
          <p:cNvPr id="7" name="Table 7">
            <a:extLst>
              <a:ext uri="{FF2B5EF4-FFF2-40B4-BE49-F238E27FC236}">
                <a16:creationId xmlns:a16="http://schemas.microsoft.com/office/drawing/2014/main" id="{95B4A78F-BB32-6A84-7CF1-B9F99C4EF788}"/>
              </a:ext>
            </a:extLst>
          </p:cNvPr>
          <p:cNvGraphicFramePr>
            <a:graphicFrameLocks noGrp="1"/>
          </p:cNvGraphicFramePr>
          <p:nvPr>
            <p:extLst>
              <p:ext uri="{D42A27DB-BD31-4B8C-83A1-F6EECF244321}">
                <p14:modId xmlns:p14="http://schemas.microsoft.com/office/powerpoint/2010/main" val="3955425737"/>
              </p:ext>
            </p:extLst>
          </p:nvPr>
        </p:nvGraphicFramePr>
        <p:xfrm>
          <a:off x="7391400" y="138143"/>
          <a:ext cx="4537710" cy="6587371"/>
        </p:xfrm>
        <a:graphic>
          <a:graphicData uri="http://schemas.openxmlformats.org/drawingml/2006/table">
            <a:tbl>
              <a:tblPr firstRow="1" bandRow="1">
                <a:tableStyleId>{5C22544A-7EE6-4342-B048-85BDC9FD1C3A}</a:tableStyleId>
              </a:tblPr>
              <a:tblGrid>
                <a:gridCol w="826770">
                  <a:extLst>
                    <a:ext uri="{9D8B030D-6E8A-4147-A177-3AD203B41FA5}">
                      <a16:colId xmlns:a16="http://schemas.microsoft.com/office/drawing/2014/main" val="4034049411"/>
                    </a:ext>
                  </a:extLst>
                </a:gridCol>
                <a:gridCol w="3710940">
                  <a:extLst>
                    <a:ext uri="{9D8B030D-6E8A-4147-A177-3AD203B41FA5}">
                      <a16:colId xmlns:a16="http://schemas.microsoft.com/office/drawing/2014/main" val="3673594723"/>
                    </a:ext>
                  </a:extLst>
                </a:gridCol>
              </a:tblGrid>
              <a:tr h="35698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sng" dirty="0"/>
                        <a:t>Timeline of Events 1945-2001</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Timeline of Events 1945-2001</a:t>
                      </a:r>
                    </a:p>
                    <a:p>
                      <a:endParaRPr lang="en-GB" sz="1200" dirty="0"/>
                    </a:p>
                  </a:txBody>
                  <a:tcPr/>
                </a:tc>
                <a:extLst>
                  <a:ext uri="{0D108BD9-81ED-4DB2-BD59-A6C34878D82A}">
                    <a16:rowId xmlns:a16="http://schemas.microsoft.com/office/drawing/2014/main" val="1849631091"/>
                  </a:ext>
                </a:extLst>
              </a:tr>
              <a:tr h="281164">
                <a:tc>
                  <a:txBody>
                    <a:bodyPr/>
                    <a:lstStyle/>
                    <a:p>
                      <a:r>
                        <a:rPr lang="en-GB" sz="1200" b="0" i="0" kern="1200" dirty="0">
                          <a:solidFill>
                            <a:schemeClr val="tx1"/>
                          </a:solidFill>
                          <a:effectLst/>
                          <a:latin typeface="+mn-lt"/>
                          <a:ea typeface="+mn-ea"/>
                          <a:cs typeface="+mn-cs"/>
                        </a:rPr>
                        <a:t>1945</a:t>
                      </a:r>
                      <a:endParaRPr lang="en-GB" sz="1200" dirty="0"/>
                    </a:p>
                  </a:txBody>
                  <a:tcPr/>
                </a:tc>
                <a:tc>
                  <a:txBody>
                    <a:bodyPr/>
                    <a:lstStyle/>
                    <a:p>
                      <a:r>
                        <a:rPr lang="en-GB" sz="1200" b="0" i="0" kern="1200" dirty="0">
                          <a:solidFill>
                            <a:schemeClr val="tx1"/>
                          </a:solidFill>
                          <a:effectLst/>
                          <a:latin typeface="+mn-lt"/>
                          <a:ea typeface="+mn-ea"/>
                          <a:cs typeface="+mn-cs"/>
                        </a:rPr>
                        <a:t>‘A’-Bomb dropped on </a:t>
                      </a:r>
                      <a:r>
                        <a:rPr lang="en-GB" sz="1200" b="0" i="0" u="sng" strike="noStrike" kern="120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Hiroshima</a:t>
                      </a:r>
                      <a:r>
                        <a:rPr lang="en-GB" sz="1200" b="0" i="0" kern="1200" dirty="0">
                          <a:solidFill>
                            <a:schemeClr val="tx1"/>
                          </a:solidFill>
                          <a:effectLst/>
                          <a:latin typeface="+mn-lt"/>
                          <a:ea typeface="+mn-ea"/>
                          <a:cs typeface="+mn-cs"/>
                        </a:rPr>
                        <a:t> + </a:t>
                      </a:r>
                      <a:r>
                        <a:rPr lang="en-GB" sz="1200" b="0" i="0" u="sng" strike="noStrike" kern="120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Nagasaki</a:t>
                      </a:r>
                      <a:r>
                        <a:rPr lang="en-GB" sz="1200" b="0" i="0" kern="1200" dirty="0">
                          <a:solidFill>
                            <a:schemeClr val="tx1"/>
                          </a:solidFill>
                          <a:effectLst/>
                          <a:latin typeface="+mn-lt"/>
                          <a:ea typeface="+mn-ea"/>
                          <a:cs typeface="+mn-cs"/>
                        </a:rPr>
                        <a:t>. </a:t>
                      </a:r>
                      <a:endParaRPr lang="en-GB" sz="1200" dirty="0"/>
                    </a:p>
                  </a:txBody>
                  <a:tcPr/>
                </a:tc>
                <a:extLst>
                  <a:ext uri="{0D108BD9-81ED-4DB2-BD59-A6C34878D82A}">
                    <a16:rowId xmlns:a16="http://schemas.microsoft.com/office/drawing/2014/main" val="894645940"/>
                  </a:ext>
                </a:extLst>
              </a:tr>
              <a:tr h="306845">
                <a:tc>
                  <a:txBody>
                    <a:bodyPr/>
                    <a:lstStyle/>
                    <a:p>
                      <a:r>
                        <a:rPr lang="en-GB" sz="1200" dirty="0"/>
                        <a:t>1948</a:t>
                      </a:r>
                    </a:p>
                  </a:txBody>
                  <a:tcPr/>
                </a:tc>
                <a:tc>
                  <a:txBody>
                    <a:bodyPr/>
                    <a:lstStyle/>
                    <a:p>
                      <a:r>
                        <a:rPr lang="en-GB" sz="1200" b="0" i="0" kern="1200" dirty="0">
                          <a:solidFill>
                            <a:schemeClr val="tx1"/>
                          </a:solidFill>
                          <a:effectLst/>
                          <a:latin typeface="+mn-lt"/>
                          <a:ea typeface="+mn-ea"/>
                          <a:cs typeface="+mn-cs"/>
                        </a:rPr>
                        <a:t>Start of the </a:t>
                      </a:r>
                      <a:r>
                        <a:rPr lang="en-GB" sz="1200" b="0" i="0" u="sng"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Berlin Blockade</a:t>
                      </a:r>
                      <a:r>
                        <a:rPr lang="en-GB" sz="1200" b="0" i="0" kern="1200" dirty="0">
                          <a:solidFill>
                            <a:schemeClr val="tx1"/>
                          </a:solidFill>
                          <a:effectLst/>
                          <a:latin typeface="+mn-lt"/>
                          <a:ea typeface="+mn-ea"/>
                          <a:cs typeface="+mn-cs"/>
                        </a:rPr>
                        <a:t> – ended in 1949 </a:t>
                      </a:r>
                      <a:endParaRPr lang="en-GB" sz="1200" dirty="0"/>
                    </a:p>
                  </a:txBody>
                  <a:tcPr/>
                </a:tc>
                <a:extLst>
                  <a:ext uri="{0D108BD9-81ED-4DB2-BD59-A6C34878D82A}">
                    <a16:rowId xmlns:a16="http://schemas.microsoft.com/office/drawing/2014/main" val="2624496399"/>
                  </a:ext>
                </a:extLst>
              </a:tr>
              <a:tr h="446231">
                <a:tc>
                  <a:txBody>
                    <a:bodyPr/>
                    <a:lstStyle/>
                    <a:p>
                      <a:r>
                        <a:rPr lang="en-GB" sz="1200" dirty="0"/>
                        <a:t>1949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USSR exploded her first ‘A’-bomb; </a:t>
                      </a:r>
                      <a:r>
                        <a:rPr lang="en-GB" sz="1200" b="0" i="0" u="sng" strike="noStrik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China</a:t>
                      </a:r>
                      <a:r>
                        <a:rPr lang="en-GB" sz="1200" b="0" i="0" kern="1200" dirty="0">
                          <a:solidFill>
                            <a:schemeClr val="tx1"/>
                          </a:solidFill>
                          <a:effectLst/>
                          <a:latin typeface="+mn-lt"/>
                          <a:ea typeface="+mn-ea"/>
                          <a:cs typeface="+mn-cs"/>
                        </a:rPr>
                        <a:t> becomes communist  </a:t>
                      </a:r>
                      <a:endParaRPr lang="en-GB" sz="1200" dirty="0"/>
                    </a:p>
                  </a:txBody>
                  <a:tcPr/>
                </a:tc>
                <a:extLst>
                  <a:ext uri="{0D108BD9-81ED-4DB2-BD59-A6C34878D82A}">
                    <a16:rowId xmlns:a16="http://schemas.microsoft.com/office/drawing/2014/main" val="3010779930"/>
                  </a:ext>
                </a:extLst>
              </a:tr>
              <a:tr h="267739">
                <a:tc>
                  <a:txBody>
                    <a:bodyPr/>
                    <a:lstStyle/>
                    <a:p>
                      <a:r>
                        <a:rPr lang="en-GB" sz="1200" dirty="0"/>
                        <a:t>1950-53</a:t>
                      </a:r>
                    </a:p>
                  </a:txBody>
                  <a:tcPr/>
                </a:tc>
                <a:tc>
                  <a:txBody>
                    <a:bodyPr/>
                    <a:lstStyle/>
                    <a:p>
                      <a:r>
                        <a:rPr lang="en-GB" sz="1200" b="0" i="0" kern="1200" dirty="0">
                          <a:solidFill>
                            <a:schemeClr val="tx1"/>
                          </a:solidFill>
                          <a:effectLst/>
                          <a:latin typeface="+mn-lt"/>
                          <a:ea typeface="+mn-ea"/>
                          <a:cs typeface="+mn-cs"/>
                        </a:rPr>
                        <a:t> </a:t>
                      </a:r>
                      <a:r>
                        <a:rPr lang="en-GB" sz="1200" b="0" i="0" u="sng" strike="noStrike"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Korean </a:t>
                      </a:r>
                      <a:r>
                        <a:rPr lang="en-GB" sz="1200" b="0" i="0" u="sng" strike="noStrike" kern="1200" dirty="0">
                          <a:solidFill>
                            <a:schemeClr val="tx1"/>
                          </a:solidFill>
                          <a:effectLst/>
                          <a:latin typeface="+mn-lt"/>
                          <a:ea typeface="+mn-ea"/>
                          <a:cs typeface="+mn-cs"/>
                        </a:rPr>
                        <a:t>War</a:t>
                      </a:r>
                      <a:endParaRPr lang="en-GB" sz="1200" dirty="0"/>
                    </a:p>
                  </a:txBody>
                  <a:tcPr/>
                </a:tc>
                <a:extLst>
                  <a:ext uri="{0D108BD9-81ED-4DB2-BD59-A6C34878D82A}">
                    <a16:rowId xmlns:a16="http://schemas.microsoft.com/office/drawing/2014/main" val="3738115573"/>
                  </a:ext>
                </a:extLst>
              </a:tr>
              <a:tr h="446231">
                <a:tc>
                  <a:txBody>
                    <a:bodyPr/>
                    <a:lstStyle/>
                    <a:p>
                      <a:r>
                        <a:rPr lang="en-GB" sz="1200" dirty="0"/>
                        <a:t>1956</a:t>
                      </a:r>
                    </a:p>
                  </a:txBody>
                  <a:tcPr/>
                </a:tc>
                <a:tc>
                  <a:txBody>
                    <a:bodyPr/>
                    <a:lstStyle/>
                    <a:p>
                      <a:r>
                        <a:rPr lang="en-GB" sz="1200" b="0" i="0" u="sng" strike="noStrike"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Hungary</a:t>
                      </a:r>
                      <a:r>
                        <a:rPr lang="en-GB" sz="1200" b="0" i="0" kern="1200" dirty="0">
                          <a:solidFill>
                            <a:schemeClr val="tx1"/>
                          </a:solidFill>
                          <a:effectLst/>
                          <a:latin typeface="+mn-lt"/>
                          <a:ea typeface="+mn-ea"/>
                          <a:cs typeface="+mn-cs"/>
                        </a:rPr>
                        <a:t> revolts against USSR and communism; they are crushed</a:t>
                      </a:r>
                      <a:endParaRPr lang="en-GB" sz="1200" dirty="0"/>
                    </a:p>
                  </a:txBody>
                  <a:tcPr/>
                </a:tc>
                <a:extLst>
                  <a:ext uri="{0D108BD9-81ED-4DB2-BD59-A6C34878D82A}">
                    <a16:rowId xmlns:a16="http://schemas.microsoft.com/office/drawing/2014/main" val="1403314747"/>
                  </a:ext>
                </a:extLst>
              </a:tr>
              <a:tr h="446231">
                <a:tc>
                  <a:txBody>
                    <a:bodyPr/>
                    <a:lstStyle/>
                    <a:p>
                      <a:r>
                        <a:rPr lang="en-GB" sz="1200" dirty="0"/>
                        <a:t>1957</a:t>
                      </a:r>
                    </a:p>
                  </a:txBody>
                  <a:tcPr/>
                </a:tc>
                <a:tc>
                  <a:txBody>
                    <a:bodyPr/>
                    <a:lstStyle/>
                    <a:p>
                      <a:r>
                        <a:rPr lang="en-GB" sz="1200" b="0" i="0" kern="1200" dirty="0">
                          <a:solidFill>
                            <a:schemeClr val="tx1"/>
                          </a:solidFill>
                          <a:effectLst/>
                          <a:latin typeface="+mn-lt"/>
                          <a:ea typeface="+mn-ea"/>
                          <a:cs typeface="+mn-cs"/>
                        </a:rPr>
                        <a:t>Sputnik launched by the USSR. This is the first man made satellite. </a:t>
                      </a:r>
                      <a:endParaRPr lang="en-GB" sz="1200" dirty="0"/>
                    </a:p>
                  </a:txBody>
                  <a:tcPr/>
                </a:tc>
                <a:extLst>
                  <a:ext uri="{0D108BD9-81ED-4DB2-BD59-A6C34878D82A}">
                    <a16:rowId xmlns:a16="http://schemas.microsoft.com/office/drawing/2014/main" val="1427756889"/>
                  </a:ext>
                </a:extLst>
              </a:tr>
              <a:tr h="446231">
                <a:tc>
                  <a:txBody>
                    <a:bodyPr/>
                    <a:lstStyle/>
                    <a:p>
                      <a:r>
                        <a:rPr lang="en-GB" sz="1200" dirty="0"/>
                        <a:t>1961</a:t>
                      </a:r>
                    </a:p>
                  </a:txBody>
                  <a:tcPr/>
                </a:tc>
                <a:tc>
                  <a:txBody>
                    <a:bodyPr/>
                    <a:lstStyle/>
                    <a:p>
                      <a:r>
                        <a:rPr lang="en-GB" sz="1200" b="0" i="0" u="sng" strike="noStrike"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Berlin Wall</a:t>
                      </a:r>
                      <a:r>
                        <a:rPr lang="en-GB" sz="1200" b="0" i="0" kern="1200" dirty="0">
                          <a:solidFill>
                            <a:schemeClr val="tx1"/>
                          </a:solidFill>
                          <a:effectLst/>
                          <a:latin typeface="+mn-lt"/>
                          <a:ea typeface="+mn-ea"/>
                          <a:cs typeface="+mn-cs"/>
                        </a:rPr>
                        <a:t> built cutting of the capitalist west Berlin from west Germany </a:t>
                      </a:r>
                      <a:endParaRPr lang="en-GB" sz="1200" dirty="0"/>
                    </a:p>
                  </a:txBody>
                  <a:tcPr/>
                </a:tc>
                <a:extLst>
                  <a:ext uri="{0D108BD9-81ED-4DB2-BD59-A6C34878D82A}">
                    <a16:rowId xmlns:a16="http://schemas.microsoft.com/office/drawing/2014/main" val="1467124790"/>
                  </a:ext>
                </a:extLst>
              </a:tr>
              <a:tr h="446231">
                <a:tc>
                  <a:txBody>
                    <a:bodyPr/>
                    <a:lstStyle/>
                    <a:p>
                      <a:r>
                        <a:rPr lang="en-GB" sz="1200" dirty="0"/>
                        <a:t>1962</a:t>
                      </a:r>
                    </a:p>
                  </a:txBody>
                  <a:tcPr/>
                </a:tc>
                <a:tc>
                  <a:txBody>
                    <a:bodyPr/>
                    <a:lstStyle/>
                    <a:p>
                      <a:r>
                        <a:rPr lang="en-GB" sz="1200" b="0" i="0" u="sng" strike="noStrike" kern="1200" dirty="0">
                          <a:solidFill>
                            <a:schemeClr val="tx1"/>
                          </a:solidFill>
                          <a:effectLst/>
                          <a:latin typeface="+mn-lt"/>
                          <a:ea typeface="+mn-ea"/>
                          <a:cs typeface="+mn-cs"/>
                          <a:hlinkClick r:id="rId8">
                            <a:extLst>
                              <a:ext uri="{A12FA001-AC4F-418D-AE19-62706E023703}">
                                <ahyp:hlinkClr xmlns:ahyp="http://schemas.microsoft.com/office/drawing/2018/hyperlinkcolor" val="tx"/>
                              </a:ext>
                            </a:extLst>
                          </a:hlinkClick>
                        </a:rPr>
                        <a:t>Cuban Missile Crisis </a:t>
                      </a:r>
                      <a:r>
                        <a:rPr lang="en-GB" sz="1200" b="0" i="0" u="none" strike="noStrike" kern="1200" dirty="0">
                          <a:solidFill>
                            <a:schemeClr val="tx1"/>
                          </a:solidFill>
                          <a:effectLst/>
                          <a:latin typeface="+mn-lt"/>
                          <a:ea typeface="+mn-ea"/>
                          <a:cs typeface="+mn-cs"/>
                          <a:hlinkClick r:id="rId8">
                            <a:extLst>
                              <a:ext uri="{A12FA001-AC4F-418D-AE19-62706E023703}">
                                <ahyp:hlinkClr xmlns:ahyp="http://schemas.microsoft.com/office/drawing/2018/hyperlinkcolor" val="tx"/>
                              </a:ext>
                            </a:extLst>
                          </a:hlinkClick>
                        </a:rPr>
                        <a:t>begins when the USSR starts placing missiles on Cuba.</a:t>
                      </a:r>
                      <a:r>
                        <a:rPr lang="en-GB" sz="1200" b="0" i="0" u="none" kern="1200" dirty="0">
                          <a:solidFill>
                            <a:schemeClr val="tx1"/>
                          </a:solidFill>
                          <a:effectLst/>
                          <a:latin typeface="+mn-lt"/>
                          <a:ea typeface="+mn-ea"/>
                          <a:cs typeface="+mn-cs"/>
                        </a:rPr>
                        <a:t> </a:t>
                      </a:r>
                      <a:endParaRPr lang="en-GB" sz="1200" u="none" dirty="0"/>
                    </a:p>
                  </a:txBody>
                  <a:tcPr/>
                </a:tc>
                <a:extLst>
                  <a:ext uri="{0D108BD9-81ED-4DB2-BD59-A6C34878D82A}">
                    <a16:rowId xmlns:a16="http://schemas.microsoft.com/office/drawing/2014/main" val="745341790"/>
                  </a:ext>
                </a:extLst>
              </a:tr>
              <a:tr h="446231">
                <a:tc>
                  <a:txBody>
                    <a:bodyPr/>
                    <a:lstStyle/>
                    <a:p>
                      <a:r>
                        <a:rPr lang="en-GB" sz="1200" dirty="0"/>
                        <a:t>1965 -73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USA openly involved in </a:t>
                      </a:r>
                      <a:r>
                        <a:rPr lang="en-GB" sz="1200" b="0" i="0" u="sng" strike="noStrike" kern="1200" dirty="0">
                          <a:solidFill>
                            <a:schemeClr val="tx1"/>
                          </a:solidFill>
                          <a:effectLst/>
                          <a:latin typeface="+mn-lt"/>
                          <a:ea typeface="+mn-ea"/>
                          <a:cs typeface="+mn-cs"/>
                          <a:hlinkClick r:id="rId9">
                            <a:extLst>
                              <a:ext uri="{A12FA001-AC4F-418D-AE19-62706E023703}">
                                <ahyp:hlinkClr xmlns:ahyp="http://schemas.microsoft.com/office/drawing/2018/hyperlinkcolor" val="tx"/>
                              </a:ext>
                            </a:extLst>
                          </a:hlinkClick>
                        </a:rPr>
                        <a:t>Vietnam</a:t>
                      </a:r>
                      <a:r>
                        <a:rPr lang="en-GB" sz="1200" b="0" i="0" u="sng" kern="1200" dirty="0">
                          <a:solidFill>
                            <a:schemeClr val="tx1"/>
                          </a:solidFill>
                          <a:effectLst/>
                          <a:latin typeface="+mn-lt"/>
                          <a:ea typeface="+mn-ea"/>
                          <a:cs typeface="+mn-cs"/>
                        </a:rPr>
                        <a:t> to stop the spread of communism. </a:t>
                      </a:r>
                      <a:endParaRPr lang="en-GB" sz="1200" dirty="0"/>
                    </a:p>
                  </a:txBody>
                  <a:tcPr/>
                </a:tc>
                <a:extLst>
                  <a:ext uri="{0D108BD9-81ED-4DB2-BD59-A6C34878D82A}">
                    <a16:rowId xmlns:a16="http://schemas.microsoft.com/office/drawing/2014/main" val="2349420132"/>
                  </a:ext>
                </a:extLst>
              </a:tr>
              <a:tr h="446231">
                <a:tc>
                  <a:txBody>
                    <a:bodyPr/>
                    <a:lstStyle/>
                    <a:p>
                      <a:r>
                        <a:rPr lang="en-GB" sz="1200" dirty="0"/>
                        <a:t>1968</a:t>
                      </a:r>
                    </a:p>
                  </a:txBody>
                  <a:tcPr/>
                </a:tc>
                <a:tc>
                  <a:txBody>
                    <a:bodyPr/>
                    <a:lstStyle/>
                    <a:p>
                      <a:r>
                        <a:rPr lang="en-GB" sz="1200" b="0" i="0" kern="1200" dirty="0">
                          <a:solidFill>
                            <a:schemeClr val="tx1"/>
                          </a:solidFill>
                          <a:effectLst/>
                          <a:latin typeface="+mn-lt"/>
                          <a:ea typeface="+mn-ea"/>
                          <a:cs typeface="+mn-cs"/>
                        </a:rPr>
                        <a:t>USSR invades Czechoslovakia who have begun reforming their Communist government. </a:t>
                      </a:r>
                      <a:endParaRPr lang="en-GB" sz="1200" dirty="0"/>
                    </a:p>
                  </a:txBody>
                  <a:tcPr/>
                </a:tc>
                <a:extLst>
                  <a:ext uri="{0D108BD9-81ED-4DB2-BD59-A6C34878D82A}">
                    <a16:rowId xmlns:a16="http://schemas.microsoft.com/office/drawing/2014/main" val="3726676990"/>
                  </a:ext>
                </a:extLst>
              </a:tr>
              <a:tr h="287667">
                <a:tc>
                  <a:txBody>
                    <a:bodyPr/>
                    <a:lstStyle/>
                    <a:p>
                      <a:r>
                        <a:rPr lang="en-GB" sz="1200" dirty="0"/>
                        <a:t>1969</a:t>
                      </a:r>
                    </a:p>
                  </a:txBody>
                  <a:tcPr/>
                </a:tc>
                <a:tc>
                  <a:txBody>
                    <a:bodyPr/>
                    <a:lstStyle/>
                    <a:p>
                      <a:r>
                        <a:rPr lang="en-GB" sz="1200" b="0" i="0" u="none" kern="1200" dirty="0">
                          <a:solidFill>
                            <a:schemeClr val="tx1"/>
                          </a:solidFill>
                          <a:effectLst/>
                          <a:latin typeface="+mn-lt"/>
                          <a:ea typeface="+mn-ea"/>
                          <a:cs typeface="+mn-cs"/>
                        </a:rPr>
                        <a:t>Apollo 11 takes first men to the Moon</a:t>
                      </a:r>
                      <a:endParaRPr lang="en-GB" sz="1200" dirty="0"/>
                    </a:p>
                  </a:txBody>
                  <a:tcPr/>
                </a:tc>
                <a:extLst>
                  <a:ext uri="{0D108BD9-81ED-4DB2-BD59-A6C34878D82A}">
                    <a16:rowId xmlns:a16="http://schemas.microsoft.com/office/drawing/2014/main" val="1804042523"/>
                  </a:ext>
                </a:extLst>
              </a:tr>
              <a:tr h="446231">
                <a:tc>
                  <a:txBody>
                    <a:bodyPr/>
                    <a:lstStyle/>
                    <a:p>
                      <a:r>
                        <a:rPr lang="en-GB" sz="1200" dirty="0"/>
                        <a:t>1979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USSR invaded </a:t>
                      </a:r>
                      <a:r>
                        <a:rPr lang="en-GB" sz="1200" b="0" i="0" u="sng" strike="noStrike" kern="1200" dirty="0">
                          <a:solidFill>
                            <a:schemeClr val="tx1"/>
                          </a:solidFill>
                          <a:effectLst/>
                          <a:latin typeface="+mn-lt"/>
                          <a:ea typeface="+mn-ea"/>
                          <a:cs typeface="+mn-cs"/>
                          <a:hlinkClick r:id="rId10">
                            <a:extLst>
                              <a:ext uri="{A12FA001-AC4F-418D-AE19-62706E023703}">
                                <ahyp:hlinkClr xmlns:ahyp="http://schemas.microsoft.com/office/drawing/2018/hyperlinkcolor" val="tx"/>
                              </a:ext>
                            </a:extLst>
                          </a:hlinkClick>
                        </a:rPr>
                        <a:t>Afghanistan</a:t>
                      </a:r>
                      <a:r>
                        <a:rPr lang="en-GB" sz="1200" b="0" i="0" u="sng" kern="1200" dirty="0">
                          <a:solidFill>
                            <a:schemeClr val="tx1"/>
                          </a:solidFill>
                          <a:effectLst/>
                          <a:latin typeface="+mn-lt"/>
                          <a:ea typeface="+mn-ea"/>
                          <a:cs typeface="+mn-cs"/>
                        </a:rPr>
                        <a:t> the USA supplies weapons and aid to the Afghans</a:t>
                      </a:r>
                      <a:r>
                        <a:rPr lang="en-GB" sz="1200" b="0" i="0" kern="1200" dirty="0">
                          <a:solidFill>
                            <a:schemeClr val="tx1"/>
                          </a:solidFill>
                          <a:effectLst/>
                          <a:latin typeface="+mn-lt"/>
                          <a:ea typeface="+mn-ea"/>
                          <a:cs typeface="+mn-cs"/>
                        </a:rPr>
                        <a:t>. </a:t>
                      </a:r>
                    </a:p>
                  </a:txBody>
                  <a:tcPr/>
                </a:tc>
                <a:extLst>
                  <a:ext uri="{0D108BD9-81ED-4DB2-BD59-A6C34878D82A}">
                    <a16:rowId xmlns:a16="http://schemas.microsoft.com/office/drawing/2014/main" val="1304973469"/>
                  </a:ext>
                </a:extLst>
              </a:tr>
              <a:tr h="267739">
                <a:tc>
                  <a:txBody>
                    <a:bodyPr/>
                    <a:lstStyle/>
                    <a:p>
                      <a:r>
                        <a:rPr lang="en-GB" sz="1200" dirty="0"/>
                        <a:t>1989</a:t>
                      </a:r>
                    </a:p>
                  </a:txBody>
                  <a:tcPr/>
                </a:tc>
                <a:tc>
                  <a:txBody>
                    <a:bodyPr/>
                    <a:lstStyle/>
                    <a:p>
                      <a:r>
                        <a:rPr lang="en-GB" sz="1200" b="0" i="0" kern="1200" dirty="0">
                          <a:solidFill>
                            <a:schemeClr val="tx1"/>
                          </a:solidFill>
                          <a:effectLst/>
                          <a:latin typeface="+mn-lt"/>
                          <a:ea typeface="+mn-ea"/>
                          <a:cs typeface="+mn-cs"/>
                        </a:rPr>
                        <a:t>Fall of the </a:t>
                      </a:r>
                      <a:r>
                        <a:rPr lang="en-GB" sz="1200" b="0" i="0" u="sng" kern="1200" dirty="0">
                          <a:solidFill>
                            <a:schemeClr val="tx1"/>
                          </a:solidFill>
                          <a:effectLst/>
                          <a:latin typeface="+mn-lt"/>
                          <a:ea typeface="+mn-ea"/>
                          <a:cs typeface="+mn-cs"/>
                        </a:rPr>
                        <a:t>Berlin wall </a:t>
                      </a:r>
                      <a:endParaRPr lang="en-GB" sz="1200" dirty="0"/>
                    </a:p>
                  </a:txBody>
                  <a:tcPr/>
                </a:tc>
                <a:extLst>
                  <a:ext uri="{0D108BD9-81ED-4DB2-BD59-A6C34878D82A}">
                    <a16:rowId xmlns:a16="http://schemas.microsoft.com/office/drawing/2014/main" val="53167145"/>
                  </a:ext>
                </a:extLst>
              </a:tr>
              <a:tr h="446231">
                <a:tc>
                  <a:txBody>
                    <a:bodyPr/>
                    <a:lstStyle/>
                    <a:p>
                      <a:r>
                        <a:rPr lang="en-GB" sz="1200" dirty="0"/>
                        <a:t>1991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Collapse of the Soviet Union </a:t>
                      </a:r>
                    </a:p>
                    <a:p>
                      <a:endParaRPr lang="en-GB" sz="1200" dirty="0"/>
                    </a:p>
                  </a:txBody>
                  <a:tcPr/>
                </a:tc>
                <a:extLst>
                  <a:ext uri="{0D108BD9-81ED-4DB2-BD59-A6C34878D82A}">
                    <a16:rowId xmlns:a16="http://schemas.microsoft.com/office/drawing/2014/main" val="3556512797"/>
                  </a:ext>
                </a:extLst>
              </a:tr>
              <a:tr h="682495">
                <a:tc>
                  <a:txBody>
                    <a:bodyPr/>
                    <a:lstStyle/>
                    <a:p>
                      <a:r>
                        <a:rPr lang="en-GB" sz="1200" dirty="0"/>
                        <a:t>2001</a:t>
                      </a:r>
                    </a:p>
                  </a:txBody>
                  <a:tcPr/>
                </a:tc>
                <a:tc>
                  <a:txBody>
                    <a:bodyPr/>
                    <a:lstStyle/>
                    <a:p>
                      <a:r>
                        <a:rPr lang="en-GB" sz="1200" b="0" i="0" kern="1200" dirty="0">
                          <a:solidFill>
                            <a:schemeClr val="tx1"/>
                          </a:solidFill>
                          <a:effectLst/>
                          <a:latin typeface="+mn-lt"/>
                          <a:ea typeface="+mn-ea"/>
                          <a:cs typeface="+mn-cs"/>
                        </a:rPr>
                        <a:t>The terrorist attack on the </a:t>
                      </a:r>
                      <a:r>
                        <a:rPr lang="en-GB" sz="1200" b="0" i="0" u="sng" kern="1200" dirty="0">
                          <a:solidFill>
                            <a:schemeClr val="tx1"/>
                          </a:solidFill>
                          <a:effectLst/>
                          <a:latin typeface="+mn-lt"/>
                          <a:ea typeface="+mn-ea"/>
                          <a:cs typeface="+mn-cs"/>
                        </a:rPr>
                        <a:t>World Trade Centre</a:t>
                      </a:r>
                      <a:endParaRPr lang="en-GB" sz="1200" dirty="0"/>
                    </a:p>
                  </a:txBody>
                  <a:tcPr/>
                </a:tc>
                <a:extLst>
                  <a:ext uri="{0D108BD9-81ED-4DB2-BD59-A6C34878D82A}">
                    <a16:rowId xmlns:a16="http://schemas.microsoft.com/office/drawing/2014/main" val="1834377968"/>
                  </a:ext>
                </a:extLst>
              </a:tr>
            </a:tbl>
          </a:graphicData>
        </a:graphic>
      </p:graphicFrame>
    </p:spTree>
    <p:extLst>
      <p:ext uri="{BB962C8B-B14F-4D97-AF65-F5344CB8AC3E}">
        <p14:creationId xmlns:p14="http://schemas.microsoft.com/office/powerpoint/2010/main" val="89348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4">
            <a:extLst>
              <a:ext uri="{FF2B5EF4-FFF2-40B4-BE49-F238E27FC236}">
                <a16:creationId xmlns:a16="http://schemas.microsoft.com/office/drawing/2014/main" id="{8D4839E3-A8FF-3B18-9E1B-D744BEAD555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06424" y="4552864"/>
            <a:ext cx="1049046" cy="13548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9FDB27E-AEAA-C78D-A469-1CF45D06E1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
          <a:stretch/>
        </p:blipFill>
        <p:spPr>
          <a:xfrm>
            <a:off x="2885429" y="2851436"/>
            <a:ext cx="1096217" cy="1665138"/>
          </a:xfrm>
          <a:prstGeom prst="rect">
            <a:avLst/>
          </a:prstGeom>
        </p:spPr>
      </p:pic>
      <p:pic>
        <p:nvPicPr>
          <p:cNvPr id="13" name="Picture 12">
            <a:extLst>
              <a:ext uri="{FF2B5EF4-FFF2-40B4-BE49-F238E27FC236}">
                <a16:creationId xmlns:a16="http://schemas.microsoft.com/office/drawing/2014/main" id="{FD93978D-729E-FBB5-FD96-D7A6340186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67967" y="774486"/>
            <a:ext cx="1287503" cy="965627"/>
          </a:xfrm>
          <a:prstGeom prst="rect">
            <a:avLst/>
          </a:prstGeom>
        </p:spPr>
      </p:pic>
      <p:sp>
        <p:nvSpPr>
          <p:cNvPr id="2" name="Title 1">
            <a:extLst>
              <a:ext uri="{FF2B5EF4-FFF2-40B4-BE49-F238E27FC236}">
                <a16:creationId xmlns:a16="http://schemas.microsoft.com/office/drawing/2014/main" id="{611F4FCC-7DB2-40F1-FB62-B15EAA5EDE16}"/>
              </a:ext>
            </a:extLst>
          </p:cNvPr>
          <p:cNvSpPr>
            <a:spLocks noGrp="1"/>
          </p:cNvSpPr>
          <p:nvPr>
            <p:ph type="title"/>
          </p:nvPr>
        </p:nvSpPr>
        <p:spPr/>
        <p:txBody>
          <a:bodyPr>
            <a:normAutofit/>
          </a:bodyPr>
          <a:lstStyle/>
          <a:p>
            <a:r>
              <a:rPr lang="en-GB" sz="2400" b="1" u="sng" dirty="0"/>
              <a:t>Year 9 - </a:t>
            </a:r>
            <a:r>
              <a:rPr lang="en-US" sz="2400" b="1" u="sng" dirty="0"/>
              <a:t>Understanding the Modern world: Conflict and Cooperation</a:t>
            </a:r>
            <a:br>
              <a:rPr lang="en-GB" sz="2400" dirty="0"/>
            </a:br>
            <a:endParaRPr lang="en-GB" sz="2400" b="1" u="sng" dirty="0"/>
          </a:p>
        </p:txBody>
      </p:sp>
      <p:graphicFrame>
        <p:nvGraphicFramePr>
          <p:cNvPr id="4" name="Content Placeholder 3">
            <a:extLst>
              <a:ext uri="{FF2B5EF4-FFF2-40B4-BE49-F238E27FC236}">
                <a16:creationId xmlns:a16="http://schemas.microsoft.com/office/drawing/2014/main" id="{4B4D78AC-B9E7-A2DD-D8C3-36E0170B1275}"/>
              </a:ext>
            </a:extLst>
          </p:cNvPr>
          <p:cNvGraphicFramePr>
            <a:graphicFrameLocks noGrp="1"/>
          </p:cNvGraphicFramePr>
          <p:nvPr>
            <p:ph idx="1"/>
            <p:extLst>
              <p:ext uri="{D42A27DB-BD31-4B8C-83A1-F6EECF244321}">
                <p14:modId xmlns:p14="http://schemas.microsoft.com/office/powerpoint/2010/main" val="2509334591"/>
              </p:ext>
            </p:extLst>
          </p:nvPr>
        </p:nvGraphicFramePr>
        <p:xfrm>
          <a:off x="838200" y="1257300"/>
          <a:ext cx="10515600" cy="49196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2F4D2FA9-E853-62B1-55E0-755C8C1D3F9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48197" y="5230275"/>
            <a:ext cx="919762" cy="919762"/>
          </a:xfrm>
          <a:prstGeom prst="rect">
            <a:avLst/>
          </a:prstGeom>
          <a:ln>
            <a:solidFill>
              <a:schemeClr val="bg2"/>
            </a:solidFill>
          </a:ln>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31D8B8EA-71CF-6EC0-616E-994FF53663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7142" y="5148067"/>
            <a:ext cx="1600200" cy="1270000"/>
          </a:xfrm>
          <a:prstGeom prst="roundRect">
            <a:avLst/>
          </a:prstGeom>
          <a:effectLst>
            <a:outerShdw blurRad="63500" sx="102000" sy="102000" algn="ctr" rotWithShape="0">
              <a:prstClr val="black">
                <a:alpha val="40000"/>
              </a:prstClr>
            </a:outerShdw>
          </a:effectLst>
        </p:spPr>
      </p:pic>
      <p:pic>
        <p:nvPicPr>
          <p:cNvPr id="11" name="Picture 18" descr="Shape&#10;&#10;Description automatically generated">
            <a:extLst>
              <a:ext uri="{FF2B5EF4-FFF2-40B4-BE49-F238E27FC236}">
                <a16:creationId xmlns:a16="http://schemas.microsoft.com/office/drawing/2014/main" id="{F4DA86BB-45FF-5A90-B361-59C2EF9669D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122508" y="3459740"/>
            <a:ext cx="1245177" cy="824346"/>
          </a:xfrm>
          <a:prstGeom prst="rect">
            <a:avLst/>
          </a:prstGeom>
        </p:spPr>
      </p:pic>
    </p:spTree>
    <p:extLst>
      <p:ext uri="{BB962C8B-B14F-4D97-AF65-F5344CB8AC3E}">
        <p14:creationId xmlns:p14="http://schemas.microsoft.com/office/powerpoint/2010/main" val="169328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CF6B68-928C-4716-A25C-CFBE698741CE}"/>
              </a:ext>
            </a:extLst>
          </p:cNvPr>
          <p:cNvSpPr txBox="1"/>
          <p:nvPr/>
        </p:nvSpPr>
        <p:spPr>
          <a:xfrm>
            <a:off x="-3464" y="-3464"/>
            <a:ext cx="33753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t>Britain and the First World War</a:t>
            </a:r>
          </a:p>
        </p:txBody>
      </p:sp>
      <p:graphicFrame>
        <p:nvGraphicFramePr>
          <p:cNvPr id="3" name="Table 3">
            <a:extLst>
              <a:ext uri="{FF2B5EF4-FFF2-40B4-BE49-F238E27FC236}">
                <a16:creationId xmlns:a16="http://schemas.microsoft.com/office/drawing/2014/main" id="{4ED5570A-0BD7-410F-AEB9-3AF7811C50B0}"/>
              </a:ext>
            </a:extLst>
          </p:cNvPr>
          <p:cNvGraphicFramePr>
            <a:graphicFrameLocks noGrp="1"/>
          </p:cNvGraphicFramePr>
          <p:nvPr/>
        </p:nvGraphicFramePr>
        <p:xfrm>
          <a:off x="106680" y="315399"/>
          <a:ext cx="3717789" cy="6472424"/>
        </p:xfrm>
        <a:graphic>
          <a:graphicData uri="http://schemas.openxmlformats.org/drawingml/2006/table">
            <a:tbl>
              <a:tblPr firstRow="1" bandRow="1">
                <a:tableStyleId>{5C22544A-7EE6-4342-B048-85BDC9FD1C3A}</a:tableStyleId>
              </a:tblPr>
              <a:tblGrid>
                <a:gridCol w="1030431">
                  <a:extLst>
                    <a:ext uri="{9D8B030D-6E8A-4147-A177-3AD203B41FA5}">
                      <a16:colId xmlns:a16="http://schemas.microsoft.com/office/drawing/2014/main" val="3731169836"/>
                    </a:ext>
                  </a:extLst>
                </a:gridCol>
                <a:gridCol w="2687358">
                  <a:extLst>
                    <a:ext uri="{9D8B030D-6E8A-4147-A177-3AD203B41FA5}">
                      <a16:colId xmlns:a16="http://schemas.microsoft.com/office/drawing/2014/main" val="2450685245"/>
                    </a:ext>
                  </a:extLst>
                </a:gridCol>
              </a:tblGrid>
              <a:tr h="493012">
                <a:tc gridSpan="2">
                  <a:txBody>
                    <a:bodyPr/>
                    <a:lstStyle/>
                    <a:p>
                      <a:pPr algn="ctr"/>
                      <a:r>
                        <a:rPr lang="en-US" dirty="0"/>
                        <a:t>Causes of the First World War</a:t>
                      </a:r>
                    </a:p>
                  </a:txBody>
                  <a:tcPr anchor="ctr"/>
                </a:tc>
                <a:tc hMerge="1">
                  <a:txBody>
                    <a:bodyPr/>
                    <a:lstStyle/>
                    <a:p>
                      <a:endParaRPr lang="en-US"/>
                    </a:p>
                  </a:txBody>
                  <a:tcPr/>
                </a:tc>
                <a:extLst>
                  <a:ext uri="{0D108BD9-81ED-4DB2-BD59-A6C34878D82A}">
                    <a16:rowId xmlns:a16="http://schemas.microsoft.com/office/drawing/2014/main" val="3564856596"/>
                  </a:ext>
                </a:extLst>
              </a:tr>
              <a:tr h="493012">
                <a:tc>
                  <a:txBody>
                    <a:bodyPr/>
                    <a:lstStyle/>
                    <a:p>
                      <a:pPr algn="ctr"/>
                      <a:r>
                        <a:rPr lang="en-US" sz="1200" dirty="0"/>
                        <a:t>Imperialism</a:t>
                      </a:r>
                    </a:p>
                  </a:txBody>
                  <a:tcPr anchor="ctr"/>
                </a:tc>
                <a:tc>
                  <a:txBody>
                    <a:bodyPr/>
                    <a:lstStyle/>
                    <a:p>
                      <a:pPr lvl="0">
                        <a:buNone/>
                      </a:pPr>
                      <a:r>
                        <a:rPr lang="en-US" sz="1200" b="0" i="0" u="none" strike="noStrike" noProof="0" dirty="0">
                          <a:latin typeface="Calibri"/>
                        </a:rPr>
                        <a:t>A policy of extending a country's power and influence through colonization, use of military force, or other means.</a:t>
                      </a:r>
                      <a:endParaRPr lang="en-US" dirty="0"/>
                    </a:p>
                  </a:txBody>
                  <a:tcPr/>
                </a:tc>
                <a:extLst>
                  <a:ext uri="{0D108BD9-81ED-4DB2-BD59-A6C34878D82A}">
                    <a16:rowId xmlns:a16="http://schemas.microsoft.com/office/drawing/2014/main" val="624104683"/>
                  </a:ext>
                </a:extLst>
              </a:tr>
              <a:tr h="493012">
                <a:tc>
                  <a:txBody>
                    <a:bodyPr/>
                    <a:lstStyle/>
                    <a:p>
                      <a:pPr algn="ctr"/>
                      <a:r>
                        <a:rPr lang="en-US" sz="1200" dirty="0"/>
                        <a:t>Nationalism</a:t>
                      </a:r>
                    </a:p>
                  </a:txBody>
                  <a:tcPr anchor="ctr"/>
                </a:tc>
                <a:tc>
                  <a:txBody>
                    <a:bodyPr/>
                    <a:lstStyle/>
                    <a:p>
                      <a:pPr lvl="0">
                        <a:buNone/>
                      </a:pPr>
                      <a:r>
                        <a:rPr lang="en-US" sz="1200" b="0" i="0" u="none" strike="noStrike" noProof="0" dirty="0">
                          <a:latin typeface="Calibri"/>
                        </a:rPr>
                        <a:t>Identification with one's own nation and support for its interests, especially to the exclusion or detriment of the interests of other nations.</a:t>
                      </a:r>
                      <a:endParaRPr lang="en-US" dirty="0"/>
                    </a:p>
                  </a:txBody>
                  <a:tcPr/>
                </a:tc>
                <a:extLst>
                  <a:ext uri="{0D108BD9-81ED-4DB2-BD59-A6C34878D82A}">
                    <a16:rowId xmlns:a16="http://schemas.microsoft.com/office/drawing/2014/main" val="965554259"/>
                  </a:ext>
                </a:extLst>
              </a:tr>
              <a:tr h="493012">
                <a:tc>
                  <a:txBody>
                    <a:bodyPr/>
                    <a:lstStyle/>
                    <a:p>
                      <a:pPr algn="ctr"/>
                      <a:r>
                        <a:rPr lang="en-US" sz="1200" dirty="0"/>
                        <a:t>Militarism</a:t>
                      </a:r>
                    </a:p>
                  </a:txBody>
                  <a:tcPr anchor="ctr"/>
                </a:tc>
                <a:tc>
                  <a:txBody>
                    <a:bodyPr/>
                    <a:lstStyle/>
                    <a:p>
                      <a:pPr lvl="0">
                        <a:buNone/>
                      </a:pPr>
                      <a:r>
                        <a:rPr lang="en-US" sz="1200" b="0" i="0" u="none" strike="noStrike" noProof="0" dirty="0">
                          <a:latin typeface="Calibri"/>
                        </a:rPr>
                        <a:t>The belief that a country should maintain a strong military capability and be prepared to use it aggressively to defend or promote national interests.</a:t>
                      </a:r>
                      <a:endParaRPr lang="en-US" dirty="0"/>
                    </a:p>
                  </a:txBody>
                  <a:tcPr/>
                </a:tc>
                <a:extLst>
                  <a:ext uri="{0D108BD9-81ED-4DB2-BD59-A6C34878D82A}">
                    <a16:rowId xmlns:a16="http://schemas.microsoft.com/office/drawing/2014/main" val="441013619"/>
                  </a:ext>
                </a:extLst>
              </a:tr>
              <a:tr h="493012">
                <a:tc>
                  <a:txBody>
                    <a:bodyPr/>
                    <a:lstStyle/>
                    <a:p>
                      <a:pPr algn="ctr"/>
                      <a:r>
                        <a:rPr lang="en-US" sz="1200" dirty="0"/>
                        <a:t>Alliances</a:t>
                      </a:r>
                    </a:p>
                  </a:txBody>
                  <a:tcPr anchor="ctr"/>
                </a:tc>
                <a:tc>
                  <a:txBody>
                    <a:bodyPr/>
                    <a:lstStyle/>
                    <a:p>
                      <a:pPr lvl="0">
                        <a:buNone/>
                      </a:pPr>
                      <a:r>
                        <a:rPr lang="en-US" sz="1200" b="0" i="0" u="none" strike="noStrike" noProof="0" dirty="0">
                          <a:latin typeface="Calibri"/>
                        </a:rPr>
                        <a:t>A union or association formed for mutual benefit, especially between countries or organizations.</a:t>
                      </a:r>
                      <a:endParaRPr lang="en-US" dirty="0"/>
                    </a:p>
                  </a:txBody>
                  <a:tcPr/>
                </a:tc>
                <a:extLst>
                  <a:ext uri="{0D108BD9-81ED-4DB2-BD59-A6C34878D82A}">
                    <a16:rowId xmlns:a16="http://schemas.microsoft.com/office/drawing/2014/main" val="378812114"/>
                  </a:ext>
                </a:extLst>
              </a:tr>
              <a:tr h="481546">
                <a:tc>
                  <a:txBody>
                    <a:bodyPr/>
                    <a:lstStyle/>
                    <a:p>
                      <a:pPr algn="ctr"/>
                      <a:r>
                        <a:rPr lang="en-US" sz="1200" dirty="0"/>
                        <a:t>Archduke Franz Ferdinand</a:t>
                      </a:r>
                    </a:p>
                  </a:txBody>
                  <a:tcPr anchor="ctr"/>
                </a:tc>
                <a:tc>
                  <a:txBody>
                    <a:bodyPr/>
                    <a:lstStyle/>
                    <a:p>
                      <a:r>
                        <a:rPr lang="en-US" sz="1200" dirty="0"/>
                        <a:t>Heir to the throne of Austria-Hungary who was assassinated in Sarajevo in June 194</a:t>
                      </a:r>
                    </a:p>
                  </a:txBody>
                  <a:tcPr/>
                </a:tc>
                <a:extLst>
                  <a:ext uri="{0D108BD9-81ED-4DB2-BD59-A6C34878D82A}">
                    <a16:rowId xmlns:a16="http://schemas.microsoft.com/office/drawing/2014/main" val="421949321"/>
                  </a:ext>
                </a:extLst>
              </a:tr>
              <a:tr h="493012">
                <a:tc>
                  <a:txBody>
                    <a:bodyPr/>
                    <a:lstStyle/>
                    <a:p>
                      <a:pPr algn="ctr"/>
                      <a:r>
                        <a:rPr lang="en-US" sz="1200" dirty="0"/>
                        <a:t>Gavrilo Princip</a:t>
                      </a:r>
                    </a:p>
                  </a:txBody>
                  <a:tcPr anchor="ctr"/>
                </a:tc>
                <a:tc>
                  <a:txBody>
                    <a:bodyPr/>
                    <a:lstStyle/>
                    <a:p>
                      <a:r>
                        <a:rPr lang="en-US" sz="1200" dirty="0"/>
                        <a:t>Member of the Black Hand gang who assassinated Franz Ferdinand</a:t>
                      </a:r>
                    </a:p>
                  </a:txBody>
                  <a:tcPr/>
                </a:tc>
                <a:extLst>
                  <a:ext uri="{0D108BD9-81ED-4DB2-BD59-A6C34878D82A}">
                    <a16:rowId xmlns:a16="http://schemas.microsoft.com/office/drawing/2014/main" val="185997232"/>
                  </a:ext>
                </a:extLst>
              </a:tr>
              <a:tr h="493012">
                <a:tc>
                  <a:txBody>
                    <a:bodyPr/>
                    <a:lstStyle/>
                    <a:p>
                      <a:pPr algn="ctr"/>
                      <a:r>
                        <a:rPr lang="en-US" sz="1200" dirty="0"/>
                        <a:t>Kaiser Wilhelm</a:t>
                      </a:r>
                    </a:p>
                  </a:txBody>
                  <a:tcPr anchor="ctr"/>
                </a:tc>
                <a:tc>
                  <a:txBody>
                    <a:bodyPr/>
                    <a:lstStyle/>
                    <a:p>
                      <a:r>
                        <a:rPr lang="en-US" sz="1200" dirty="0"/>
                        <a:t>German Emperor who gave the Austro-Hungarians a blank cheque to respond to the Serbians</a:t>
                      </a:r>
                    </a:p>
                  </a:txBody>
                  <a:tcPr/>
                </a:tc>
                <a:extLst>
                  <a:ext uri="{0D108BD9-81ED-4DB2-BD59-A6C34878D82A}">
                    <a16:rowId xmlns:a16="http://schemas.microsoft.com/office/drawing/2014/main" val="644978960"/>
                  </a:ext>
                </a:extLst>
              </a:tr>
              <a:tr h="493011">
                <a:tc>
                  <a:txBody>
                    <a:bodyPr/>
                    <a:lstStyle/>
                    <a:p>
                      <a:pPr lvl="0" algn="ctr">
                        <a:buNone/>
                      </a:pPr>
                      <a:r>
                        <a:rPr lang="en-US" sz="1200" dirty="0"/>
                        <a:t>Ultimatums</a:t>
                      </a:r>
                    </a:p>
                  </a:txBody>
                  <a:tcPr anchor="ctr"/>
                </a:tc>
                <a:tc>
                  <a:txBody>
                    <a:bodyPr/>
                    <a:lstStyle/>
                    <a:p>
                      <a:pPr lvl="0">
                        <a:buNone/>
                      </a:pPr>
                      <a:r>
                        <a:rPr lang="en-US" sz="1200" dirty="0"/>
                        <a:t>10 demands that Serbia had to meet or they would be attacked by Austria-Hungary</a:t>
                      </a:r>
                    </a:p>
                  </a:txBody>
                  <a:tcPr/>
                </a:tc>
                <a:extLst>
                  <a:ext uri="{0D108BD9-81ED-4DB2-BD59-A6C34878D82A}">
                    <a16:rowId xmlns:a16="http://schemas.microsoft.com/office/drawing/2014/main" val="4129397089"/>
                  </a:ext>
                </a:extLst>
              </a:tr>
              <a:tr h="493011">
                <a:tc>
                  <a:txBody>
                    <a:bodyPr/>
                    <a:lstStyle/>
                    <a:p>
                      <a:pPr lvl="0" algn="ctr">
                        <a:buNone/>
                      </a:pPr>
                      <a:r>
                        <a:rPr lang="en-US" sz="1200" dirty="0"/>
                        <a:t>Schlieffen Plan</a:t>
                      </a:r>
                    </a:p>
                  </a:txBody>
                  <a:tcPr anchor="ctr"/>
                </a:tc>
                <a:tc>
                  <a:txBody>
                    <a:bodyPr/>
                    <a:lstStyle/>
                    <a:p>
                      <a:pPr lvl="0">
                        <a:buNone/>
                      </a:pPr>
                      <a:r>
                        <a:rPr lang="en-US" sz="1200" dirty="0"/>
                        <a:t>German war plan designed to take France out of the war so they didn't have to fight on two fronts.</a:t>
                      </a:r>
                    </a:p>
                  </a:txBody>
                  <a:tcPr/>
                </a:tc>
                <a:extLst>
                  <a:ext uri="{0D108BD9-81ED-4DB2-BD59-A6C34878D82A}">
                    <a16:rowId xmlns:a16="http://schemas.microsoft.com/office/drawing/2014/main" val="1742672401"/>
                  </a:ext>
                </a:extLst>
              </a:tr>
            </a:tbl>
          </a:graphicData>
        </a:graphic>
      </p:graphicFrame>
      <p:pic>
        <p:nvPicPr>
          <p:cNvPr id="4" name="Picture 3">
            <a:extLst>
              <a:ext uri="{FF2B5EF4-FFF2-40B4-BE49-F238E27FC236}">
                <a16:creationId xmlns:a16="http://schemas.microsoft.com/office/drawing/2014/main" id="{3D5BF689-65E8-4F36-84B3-0625EE91F34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92425" y="72118"/>
            <a:ext cx="2358041" cy="2185332"/>
          </a:xfrm>
          <a:prstGeom prst="rect">
            <a:avLst/>
          </a:prstGeom>
        </p:spPr>
      </p:pic>
      <p:pic>
        <p:nvPicPr>
          <p:cNvPr id="5" name="Picture 4">
            <a:extLst>
              <a:ext uri="{FF2B5EF4-FFF2-40B4-BE49-F238E27FC236}">
                <a16:creationId xmlns:a16="http://schemas.microsoft.com/office/drawing/2014/main" id="{3138C8C1-4A09-4A3F-828D-D47E3C52E0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92425" y="2319353"/>
            <a:ext cx="2358041" cy="1940218"/>
          </a:xfrm>
          <a:prstGeom prst="rect">
            <a:avLst/>
          </a:prstGeom>
        </p:spPr>
      </p:pic>
      <p:pic>
        <p:nvPicPr>
          <p:cNvPr id="6" name="Picture 5">
            <a:extLst>
              <a:ext uri="{FF2B5EF4-FFF2-40B4-BE49-F238E27FC236}">
                <a16:creationId xmlns:a16="http://schemas.microsoft.com/office/drawing/2014/main" id="{DCA6C9E2-B69A-4E56-BBF2-AB91F2E20D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2425" y="4330801"/>
            <a:ext cx="2455081" cy="2455081"/>
          </a:xfrm>
          <a:prstGeom prst="rect">
            <a:avLst/>
          </a:prstGeom>
        </p:spPr>
      </p:pic>
      <p:graphicFrame>
        <p:nvGraphicFramePr>
          <p:cNvPr id="10" name="Table 5">
            <a:extLst>
              <a:ext uri="{FF2B5EF4-FFF2-40B4-BE49-F238E27FC236}">
                <a16:creationId xmlns:a16="http://schemas.microsoft.com/office/drawing/2014/main" id="{37D65EBA-B2C4-4967-881D-F9A3D4EE0206}"/>
              </a:ext>
            </a:extLst>
          </p:cNvPr>
          <p:cNvGraphicFramePr>
            <a:graphicFrameLocks noGrp="1"/>
          </p:cNvGraphicFramePr>
          <p:nvPr/>
        </p:nvGraphicFramePr>
        <p:xfrm>
          <a:off x="6518422" y="85648"/>
          <a:ext cx="4217798" cy="4570386"/>
        </p:xfrm>
        <a:graphic>
          <a:graphicData uri="http://schemas.openxmlformats.org/drawingml/2006/table">
            <a:tbl>
              <a:tblPr firstRow="1" bandRow="1">
                <a:tableStyleId>{5C22544A-7EE6-4342-B048-85BDC9FD1C3A}</a:tableStyleId>
              </a:tblPr>
              <a:tblGrid>
                <a:gridCol w="1063538">
                  <a:extLst>
                    <a:ext uri="{9D8B030D-6E8A-4147-A177-3AD203B41FA5}">
                      <a16:colId xmlns:a16="http://schemas.microsoft.com/office/drawing/2014/main" val="195888016"/>
                    </a:ext>
                  </a:extLst>
                </a:gridCol>
                <a:gridCol w="3154260">
                  <a:extLst>
                    <a:ext uri="{9D8B030D-6E8A-4147-A177-3AD203B41FA5}">
                      <a16:colId xmlns:a16="http://schemas.microsoft.com/office/drawing/2014/main" val="3025549208"/>
                    </a:ext>
                  </a:extLst>
                </a:gridCol>
              </a:tblGrid>
              <a:tr h="447047">
                <a:tc gridSpan="2">
                  <a:txBody>
                    <a:bodyPr/>
                    <a:lstStyle/>
                    <a:p>
                      <a:pPr algn="ctr"/>
                      <a:r>
                        <a:rPr lang="en-GB" dirty="0"/>
                        <a:t>Recruitment</a:t>
                      </a:r>
                    </a:p>
                  </a:txBody>
                  <a:tcPr/>
                </a:tc>
                <a:tc hMerge="1">
                  <a:txBody>
                    <a:bodyPr/>
                    <a:lstStyle/>
                    <a:p>
                      <a:endParaRPr lang="en-GB" dirty="0"/>
                    </a:p>
                  </a:txBody>
                  <a:tcPr/>
                </a:tc>
                <a:extLst>
                  <a:ext uri="{0D108BD9-81ED-4DB2-BD59-A6C34878D82A}">
                    <a16:rowId xmlns:a16="http://schemas.microsoft.com/office/drawing/2014/main" val="1410167507"/>
                  </a:ext>
                </a:extLst>
              </a:tr>
              <a:tr h="447047">
                <a:tc>
                  <a:txBody>
                    <a:bodyPr/>
                    <a:lstStyle/>
                    <a:p>
                      <a:r>
                        <a:rPr lang="en-GB" sz="1200" dirty="0"/>
                        <a:t>BEF</a:t>
                      </a:r>
                    </a:p>
                  </a:txBody>
                  <a:tcPr anchor="ctr" anchorCtr="1"/>
                </a:tc>
                <a:tc>
                  <a:txBody>
                    <a:bodyPr/>
                    <a:lstStyle/>
                    <a:p>
                      <a:r>
                        <a:rPr lang="en-GB" sz="1200" dirty="0"/>
                        <a:t>British expeditionary force.</a:t>
                      </a:r>
                    </a:p>
                  </a:txBody>
                  <a:tcPr/>
                </a:tc>
                <a:extLst>
                  <a:ext uri="{0D108BD9-81ED-4DB2-BD59-A6C34878D82A}">
                    <a16:rowId xmlns:a16="http://schemas.microsoft.com/office/drawing/2014/main" val="921439690"/>
                  </a:ext>
                </a:extLst>
              </a:tr>
              <a:tr h="771615">
                <a:tc>
                  <a:txBody>
                    <a:bodyPr/>
                    <a:lstStyle/>
                    <a:p>
                      <a:pPr algn="ctr"/>
                      <a:r>
                        <a:rPr lang="en-GB" sz="1200" dirty="0"/>
                        <a:t>Pals battalions</a:t>
                      </a:r>
                    </a:p>
                  </a:txBody>
                  <a:tcPr anchor="ctr" anchorCtr="1"/>
                </a:tc>
                <a:tc>
                  <a:txBody>
                    <a:bodyPr/>
                    <a:lstStyle/>
                    <a:p>
                      <a:r>
                        <a:rPr lang="en-GB" sz="1200" dirty="0"/>
                        <a:t>Entire units made up of people from the same local areas</a:t>
                      </a:r>
                    </a:p>
                  </a:txBody>
                  <a:tcPr/>
                </a:tc>
                <a:extLst>
                  <a:ext uri="{0D108BD9-81ED-4DB2-BD59-A6C34878D82A}">
                    <a16:rowId xmlns:a16="http://schemas.microsoft.com/office/drawing/2014/main" val="1273306074"/>
                  </a:ext>
                </a:extLst>
              </a:tr>
              <a:tr h="771615">
                <a:tc>
                  <a:txBody>
                    <a:bodyPr/>
                    <a:lstStyle/>
                    <a:p>
                      <a:r>
                        <a:rPr lang="en-GB" sz="1200" dirty="0"/>
                        <a:t>Volunteers</a:t>
                      </a:r>
                    </a:p>
                  </a:txBody>
                  <a:tcPr anchor="ctr" anchorCtr="1"/>
                </a:tc>
                <a:tc>
                  <a:txBody>
                    <a:bodyPr/>
                    <a:lstStyle/>
                    <a:p>
                      <a:r>
                        <a:rPr lang="en-GB" sz="1200" dirty="0"/>
                        <a:t>From August 1914 a large volunteer army was needed to boost Britain’s forces to around 2 million.</a:t>
                      </a:r>
                    </a:p>
                  </a:txBody>
                  <a:tcPr/>
                </a:tc>
                <a:extLst>
                  <a:ext uri="{0D108BD9-81ED-4DB2-BD59-A6C34878D82A}">
                    <a16:rowId xmlns:a16="http://schemas.microsoft.com/office/drawing/2014/main" val="369820994"/>
                  </a:ext>
                </a:extLst>
              </a:tr>
              <a:tr h="447047">
                <a:tc>
                  <a:txBody>
                    <a:bodyPr/>
                    <a:lstStyle/>
                    <a:p>
                      <a:r>
                        <a:rPr lang="en-GB" sz="1200" dirty="0"/>
                        <a:t>Conscription</a:t>
                      </a:r>
                    </a:p>
                  </a:txBody>
                  <a:tcPr anchor="ctr" anchorCtr="1"/>
                </a:tc>
                <a:tc>
                  <a:txBody>
                    <a:bodyPr/>
                    <a:lstStyle/>
                    <a:p>
                      <a:r>
                        <a:rPr lang="en-GB" sz="1200" dirty="0"/>
                        <a:t>In 1916 all men between 18 and 41 were called up to fight.</a:t>
                      </a:r>
                    </a:p>
                  </a:txBody>
                  <a:tcPr/>
                </a:tc>
                <a:extLst>
                  <a:ext uri="{0D108BD9-81ED-4DB2-BD59-A6C34878D82A}">
                    <a16:rowId xmlns:a16="http://schemas.microsoft.com/office/drawing/2014/main" val="3906969345"/>
                  </a:ext>
                </a:extLst>
              </a:tr>
              <a:tr h="771615">
                <a:tc>
                  <a:txBody>
                    <a:bodyPr/>
                    <a:lstStyle/>
                    <a:p>
                      <a:pPr algn="ctr"/>
                      <a:r>
                        <a:rPr lang="en-GB" sz="1200" dirty="0"/>
                        <a:t>Conscientious objectors</a:t>
                      </a:r>
                    </a:p>
                  </a:txBody>
                  <a:tcPr anchor="ctr" anchorCtr="1"/>
                </a:tc>
                <a:tc>
                  <a:txBody>
                    <a:bodyPr/>
                    <a:lstStyle/>
                    <a:p>
                      <a:r>
                        <a:rPr lang="en-GB" sz="1200" dirty="0"/>
                        <a:t>These were people who disagreed with fighting due to moral religious or political grounds.</a:t>
                      </a:r>
                    </a:p>
                  </a:txBody>
                  <a:tcPr/>
                </a:tc>
                <a:extLst>
                  <a:ext uri="{0D108BD9-81ED-4DB2-BD59-A6C34878D82A}">
                    <a16:rowId xmlns:a16="http://schemas.microsoft.com/office/drawing/2014/main" val="2604634142"/>
                  </a:ext>
                </a:extLst>
              </a:tr>
              <a:tr h="447047">
                <a:tc>
                  <a:txBody>
                    <a:bodyPr/>
                    <a:lstStyle/>
                    <a:p>
                      <a:r>
                        <a:rPr lang="en-GB" sz="1200" dirty="0"/>
                        <a:t>Canary girls</a:t>
                      </a:r>
                    </a:p>
                  </a:txBody>
                  <a:tcPr anchor="ctr" anchorCtr="1"/>
                </a:tc>
                <a:tc>
                  <a:txBody>
                    <a:bodyPr/>
                    <a:lstStyle/>
                    <a:p>
                      <a:r>
                        <a:rPr lang="en-GB" sz="1200" dirty="0"/>
                        <a:t>Nickname given to the women  who worked in the munitions factories.</a:t>
                      </a:r>
                    </a:p>
                  </a:txBody>
                  <a:tcPr/>
                </a:tc>
                <a:extLst>
                  <a:ext uri="{0D108BD9-81ED-4DB2-BD59-A6C34878D82A}">
                    <a16:rowId xmlns:a16="http://schemas.microsoft.com/office/drawing/2014/main" val="528229663"/>
                  </a:ext>
                </a:extLst>
              </a:tr>
              <a:tr h="447047">
                <a:tc>
                  <a:txBody>
                    <a:bodyPr/>
                    <a:lstStyle/>
                    <a:p>
                      <a:r>
                        <a:rPr lang="en-GB" sz="1200" dirty="0"/>
                        <a:t>WLA</a:t>
                      </a:r>
                    </a:p>
                  </a:txBody>
                  <a:tcPr anchor="ctr" anchorCtr="1"/>
                </a:tc>
                <a:tc>
                  <a:txBody>
                    <a:bodyPr/>
                    <a:lstStyle/>
                    <a:p>
                      <a:r>
                        <a:rPr lang="en-GB" sz="1200" dirty="0"/>
                        <a:t>The women's land army</a:t>
                      </a:r>
                    </a:p>
                  </a:txBody>
                  <a:tcPr/>
                </a:tc>
                <a:extLst>
                  <a:ext uri="{0D108BD9-81ED-4DB2-BD59-A6C34878D82A}">
                    <a16:rowId xmlns:a16="http://schemas.microsoft.com/office/drawing/2014/main" val="3732086838"/>
                  </a:ext>
                </a:extLst>
              </a:tr>
            </a:tbl>
          </a:graphicData>
        </a:graphic>
      </p:graphicFrame>
      <p:pic>
        <p:nvPicPr>
          <p:cNvPr id="11" name="Picture 10">
            <a:extLst>
              <a:ext uri="{FF2B5EF4-FFF2-40B4-BE49-F238E27FC236}">
                <a16:creationId xmlns:a16="http://schemas.microsoft.com/office/drawing/2014/main" id="{8D820B52-BEB4-47AE-938F-604F5A9B2EF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8"/>
          <a:stretch/>
        </p:blipFill>
        <p:spPr>
          <a:xfrm>
            <a:off x="10807136" y="4153667"/>
            <a:ext cx="1287503" cy="1955699"/>
          </a:xfrm>
          <a:prstGeom prst="rect">
            <a:avLst/>
          </a:prstGeom>
        </p:spPr>
      </p:pic>
      <p:pic>
        <p:nvPicPr>
          <p:cNvPr id="12" name="Picture 11">
            <a:extLst>
              <a:ext uri="{FF2B5EF4-FFF2-40B4-BE49-F238E27FC236}">
                <a16:creationId xmlns:a16="http://schemas.microsoft.com/office/drawing/2014/main" id="{98665A6D-B87D-4FFC-8CA3-134ECFD8E2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97573" y="4698792"/>
            <a:ext cx="3259496" cy="1955698"/>
          </a:xfrm>
          <a:prstGeom prst="rect">
            <a:avLst/>
          </a:prstGeom>
        </p:spPr>
      </p:pic>
      <p:pic>
        <p:nvPicPr>
          <p:cNvPr id="13" name="Picture 12">
            <a:extLst>
              <a:ext uri="{FF2B5EF4-FFF2-40B4-BE49-F238E27FC236}">
                <a16:creationId xmlns:a16="http://schemas.microsoft.com/office/drawing/2014/main" id="{A0EE2354-E754-4EDF-B276-E7D57791839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07136" y="85648"/>
            <a:ext cx="1287503" cy="1955700"/>
          </a:xfrm>
          <a:prstGeom prst="rect">
            <a:avLst/>
          </a:prstGeom>
        </p:spPr>
      </p:pic>
      <p:pic>
        <p:nvPicPr>
          <p:cNvPr id="14" name="Picture 13">
            <a:extLst>
              <a:ext uri="{FF2B5EF4-FFF2-40B4-BE49-F238E27FC236}">
                <a16:creationId xmlns:a16="http://schemas.microsoft.com/office/drawing/2014/main" id="{394F751B-0510-4BF9-B9A3-8EDAC1C3440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12732" y="2130736"/>
            <a:ext cx="1281907" cy="193354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F2E68F-7B6B-4485-A020-BA34786F09CD}"/>
              </a:ext>
            </a:extLst>
          </p:cNvPr>
          <p:cNvPicPr>
            <a:picLocks noChangeAspect="1"/>
          </p:cNvPicPr>
          <p:nvPr/>
        </p:nvPicPr>
        <p:blipFill>
          <a:blip r:embed="rId2"/>
          <a:stretch>
            <a:fillRect/>
          </a:stretch>
        </p:blipFill>
        <p:spPr>
          <a:xfrm>
            <a:off x="6479511" y="366802"/>
            <a:ext cx="5477835" cy="4182247"/>
          </a:xfrm>
          <a:prstGeom prst="rect">
            <a:avLst/>
          </a:prstGeom>
        </p:spPr>
      </p:pic>
      <p:graphicFrame>
        <p:nvGraphicFramePr>
          <p:cNvPr id="7" name="Table 9">
            <a:extLst>
              <a:ext uri="{FF2B5EF4-FFF2-40B4-BE49-F238E27FC236}">
                <a16:creationId xmlns:a16="http://schemas.microsoft.com/office/drawing/2014/main" id="{6AB1B85A-C323-480B-B6C3-862698D6C101}"/>
              </a:ext>
            </a:extLst>
          </p:cNvPr>
          <p:cNvGraphicFramePr>
            <a:graphicFrameLocks noGrp="1"/>
          </p:cNvGraphicFramePr>
          <p:nvPr/>
        </p:nvGraphicFramePr>
        <p:xfrm>
          <a:off x="115651" y="2457926"/>
          <a:ext cx="6265694" cy="2103120"/>
        </p:xfrm>
        <a:graphic>
          <a:graphicData uri="http://schemas.openxmlformats.org/drawingml/2006/table">
            <a:tbl>
              <a:tblPr firstRow="1" bandRow="1">
                <a:tableStyleId>{5C22544A-7EE6-4342-B048-85BDC9FD1C3A}</a:tableStyleId>
              </a:tblPr>
              <a:tblGrid>
                <a:gridCol w="6265694">
                  <a:extLst>
                    <a:ext uri="{9D8B030D-6E8A-4147-A177-3AD203B41FA5}">
                      <a16:colId xmlns:a16="http://schemas.microsoft.com/office/drawing/2014/main" val="994746580"/>
                    </a:ext>
                  </a:extLst>
                </a:gridCol>
              </a:tblGrid>
              <a:tr h="320202">
                <a:tc>
                  <a:txBody>
                    <a:bodyPr/>
                    <a:lstStyle/>
                    <a:p>
                      <a:pPr algn="ctr"/>
                      <a:r>
                        <a:rPr lang="en-GB" sz="1800" u="sng" dirty="0"/>
                        <a:t>Battle of the Somme</a:t>
                      </a:r>
                    </a:p>
                  </a:txBody>
                  <a:tcPr/>
                </a:tc>
                <a:extLst>
                  <a:ext uri="{0D108BD9-81ED-4DB2-BD59-A6C34878D82A}">
                    <a16:rowId xmlns:a16="http://schemas.microsoft.com/office/drawing/2014/main" val="1102237670"/>
                  </a:ext>
                </a:extLst>
              </a:tr>
              <a:tr h="269237">
                <a:tc>
                  <a:txBody>
                    <a:bodyPr/>
                    <a:lstStyle/>
                    <a:p>
                      <a:r>
                        <a:rPr lang="en-GB" sz="1200" dirty="0"/>
                        <a:t>1. Lasted 5 months. First use of the tank in battle by the British.</a:t>
                      </a:r>
                    </a:p>
                  </a:txBody>
                  <a:tcPr/>
                </a:tc>
                <a:extLst>
                  <a:ext uri="{0D108BD9-81ED-4DB2-BD59-A6C34878D82A}">
                    <a16:rowId xmlns:a16="http://schemas.microsoft.com/office/drawing/2014/main" val="3796336081"/>
                  </a:ext>
                </a:extLst>
              </a:tr>
              <a:tr h="269423">
                <a:tc>
                  <a:txBody>
                    <a:bodyPr/>
                    <a:lstStyle/>
                    <a:p>
                      <a:r>
                        <a:rPr lang="en-GB" sz="1200" dirty="0"/>
                        <a:t>2. The first day was known as the worst day in British military history with 56,000 casualties.</a:t>
                      </a:r>
                    </a:p>
                  </a:txBody>
                  <a:tcPr/>
                </a:tc>
                <a:extLst>
                  <a:ext uri="{0D108BD9-81ED-4DB2-BD59-A6C34878D82A}">
                    <a16:rowId xmlns:a16="http://schemas.microsoft.com/office/drawing/2014/main" val="2573151768"/>
                  </a:ext>
                </a:extLst>
              </a:tr>
              <a:tr h="269237">
                <a:tc>
                  <a:txBody>
                    <a:bodyPr/>
                    <a:lstStyle/>
                    <a:p>
                      <a:r>
                        <a:rPr lang="en-GB" sz="1200" dirty="0"/>
                        <a:t>3. In total there were over 2 million casualties.</a:t>
                      </a:r>
                    </a:p>
                  </a:txBody>
                  <a:tcPr/>
                </a:tc>
                <a:extLst>
                  <a:ext uri="{0D108BD9-81ED-4DB2-BD59-A6C34878D82A}">
                    <a16:rowId xmlns:a16="http://schemas.microsoft.com/office/drawing/2014/main" val="1144477017"/>
                  </a:ext>
                </a:extLst>
              </a:tr>
              <a:tr h="269237">
                <a:tc>
                  <a:txBody>
                    <a:bodyPr/>
                    <a:lstStyle/>
                    <a:p>
                      <a:r>
                        <a:rPr lang="en-GB" sz="1200" dirty="0"/>
                        <a:t>4. It was the first battle of Britain’s Volunteer army</a:t>
                      </a:r>
                    </a:p>
                  </a:txBody>
                  <a:tcPr/>
                </a:tc>
                <a:extLst>
                  <a:ext uri="{0D108BD9-81ED-4DB2-BD59-A6C34878D82A}">
                    <a16:rowId xmlns:a16="http://schemas.microsoft.com/office/drawing/2014/main" val="994529048"/>
                  </a:ext>
                </a:extLst>
              </a:tr>
              <a:tr h="464710">
                <a:tc>
                  <a:txBody>
                    <a:bodyPr/>
                    <a:lstStyle/>
                    <a:p>
                      <a:r>
                        <a:rPr lang="en-GB" sz="1200" dirty="0"/>
                        <a:t>5. Whether it was a success or failure is argued about to this day. Many blame General Haig for the large amount of deaths and this battle led to the myth of the army being ‘Lions led by donkeys’.</a:t>
                      </a:r>
                    </a:p>
                  </a:txBody>
                  <a:tcPr/>
                </a:tc>
                <a:extLst>
                  <a:ext uri="{0D108BD9-81ED-4DB2-BD59-A6C34878D82A}">
                    <a16:rowId xmlns:a16="http://schemas.microsoft.com/office/drawing/2014/main" val="3448245461"/>
                  </a:ext>
                </a:extLst>
              </a:tr>
            </a:tbl>
          </a:graphicData>
        </a:graphic>
      </p:graphicFrame>
      <p:graphicFrame>
        <p:nvGraphicFramePr>
          <p:cNvPr id="9" name="Table 9">
            <a:extLst>
              <a:ext uri="{FF2B5EF4-FFF2-40B4-BE49-F238E27FC236}">
                <a16:creationId xmlns:a16="http://schemas.microsoft.com/office/drawing/2014/main" id="{F51A1773-762A-48F8-BA8C-D06F38FB21BA}"/>
              </a:ext>
            </a:extLst>
          </p:cNvPr>
          <p:cNvGraphicFramePr>
            <a:graphicFrameLocks noGrp="1"/>
          </p:cNvGraphicFramePr>
          <p:nvPr/>
        </p:nvGraphicFramePr>
        <p:xfrm>
          <a:off x="115651" y="344646"/>
          <a:ext cx="6265694" cy="2113280"/>
        </p:xfrm>
        <a:graphic>
          <a:graphicData uri="http://schemas.openxmlformats.org/drawingml/2006/table">
            <a:tbl>
              <a:tblPr firstRow="1" bandRow="1">
                <a:tableStyleId>{5C22544A-7EE6-4342-B048-85BDC9FD1C3A}</a:tableStyleId>
              </a:tblPr>
              <a:tblGrid>
                <a:gridCol w="1635328">
                  <a:extLst>
                    <a:ext uri="{9D8B030D-6E8A-4147-A177-3AD203B41FA5}">
                      <a16:colId xmlns:a16="http://schemas.microsoft.com/office/drawing/2014/main" val="2285820172"/>
                    </a:ext>
                  </a:extLst>
                </a:gridCol>
                <a:gridCol w="4630366">
                  <a:extLst>
                    <a:ext uri="{9D8B030D-6E8A-4147-A177-3AD203B41FA5}">
                      <a16:colId xmlns:a16="http://schemas.microsoft.com/office/drawing/2014/main" val="1863849523"/>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dirty="0"/>
                        <a:t>Trench Warfare</a:t>
                      </a:r>
                    </a:p>
                  </a:txBody>
                  <a:tcPr/>
                </a:tc>
                <a:tc hMerge="1">
                  <a:txBody>
                    <a:bodyPr/>
                    <a:lstStyle/>
                    <a:p>
                      <a:endParaRPr lang="en-GB" dirty="0"/>
                    </a:p>
                  </a:txBody>
                  <a:tcPr/>
                </a:tc>
                <a:extLst>
                  <a:ext uri="{0D108BD9-81ED-4DB2-BD59-A6C34878D82A}">
                    <a16:rowId xmlns:a16="http://schemas.microsoft.com/office/drawing/2014/main" val="933218218"/>
                  </a:ext>
                </a:extLst>
              </a:tr>
              <a:tr h="370840">
                <a:tc>
                  <a:txBody>
                    <a:bodyPr/>
                    <a:lstStyle/>
                    <a:p>
                      <a:pPr algn="ctr"/>
                      <a:r>
                        <a:rPr lang="en-GB" sz="1200" dirty="0"/>
                        <a:t>Trench Foot</a:t>
                      </a:r>
                    </a:p>
                  </a:txBody>
                  <a:tcPr anchor="ctr" anchorCtr="1"/>
                </a:tc>
                <a:tc>
                  <a:txBody>
                    <a:bodyPr/>
                    <a:lstStyle/>
                    <a:p>
                      <a:r>
                        <a:rPr lang="en-GB" sz="1200" dirty="0"/>
                        <a:t>Fungal infection of the feet which came about from having little chance to keep feet clean and dry.</a:t>
                      </a:r>
                    </a:p>
                  </a:txBody>
                  <a:tcPr/>
                </a:tc>
                <a:extLst>
                  <a:ext uri="{0D108BD9-81ED-4DB2-BD59-A6C34878D82A}">
                    <a16:rowId xmlns:a16="http://schemas.microsoft.com/office/drawing/2014/main" val="622933496"/>
                  </a:ext>
                </a:extLst>
              </a:tr>
              <a:tr h="370840">
                <a:tc>
                  <a:txBody>
                    <a:bodyPr/>
                    <a:lstStyle/>
                    <a:p>
                      <a:pPr algn="ctr"/>
                      <a:r>
                        <a:rPr lang="en-GB" sz="1200" dirty="0"/>
                        <a:t>Shell Shock</a:t>
                      </a:r>
                    </a:p>
                  </a:txBody>
                  <a:tcPr anchor="ctr" anchorCtr="1"/>
                </a:tc>
                <a:tc>
                  <a:txBody>
                    <a:bodyPr/>
                    <a:lstStyle/>
                    <a:p>
                      <a:r>
                        <a:rPr lang="en-GB" sz="1200" dirty="0"/>
                        <a:t>PTSD. Men during WW1 were labelled cowards and often shot for cowardice.</a:t>
                      </a:r>
                    </a:p>
                  </a:txBody>
                  <a:tcPr/>
                </a:tc>
                <a:extLst>
                  <a:ext uri="{0D108BD9-81ED-4DB2-BD59-A6C34878D82A}">
                    <a16:rowId xmlns:a16="http://schemas.microsoft.com/office/drawing/2014/main" val="187635859"/>
                  </a:ext>
                </a:extLst>
              </a:tr>
              <a:tr h="370840">
                <a:tc>
                  <a:txBody>
                    <a:bodyPr/>
                    <a:lstStyle/>
                    <a:p>
                      <a:pPr algn="ctr"/>
                      <a:r>
                        <a:rPr lang="en-GB" sz="1200" dirty="0"/>
                        <a:t>Blighty</a:t>
                      </a:r>
                    </a:p>
                  </a:txBody>
                  <a:tcPr anchor="ctr" anchorCtr="1"/>
                </a:tc>
                <a:tc>
                  <a:txBody>
                    <a:bodyPr/>
                    <a:lstStyle/>
                    <a:p>
                      <a:r>
                        <a:rPr lang="en-GB" sz="1200" dirty="0"/>
                        <a:t>Name for Britain. To give yourself a blighty was to purposely injure yourself to get sent home.</a:t>
                      </a:r>
                    </a:p>
                  </a:txBody>
                  <a:tcPr/>
                </a:tc>
                <a:extLst>
                  <a:ext uri="{0D108BD9-81ED-4DB2-BD59-A6C34878D82A}">
                    <a16:rowId xmlns:a16="http://schemas.microsoft.com/office/drawing/2014/main" val="556009240"/>
                  </a:ext>
                </a:extLst>
              </a:tr>
              <a:tr h="370840">
                <a:tc>
                  <a:txBody>
                    <a:bodyPr/>
                    <a:lstStyle/>
                    <a:p>
                      <a:pPr algn="ctr"/>
                      <a:r>
                        <a:rPr lang="en-GB" sz="1200" dirty="0"/>
                        <a:t>Bully beef</a:t>
                      </a:r>
                    </a:p>
                  </a:txBody>
                  <a:tcPr anchor="ctr" anchorCtr="1"/>
                </a:tc>
                <a:tc>
                  <a:txBody>
                    <a:bodyPr/>
                    <a:lstStyle/>
                    <a:p>
                      <a:r>
                        <a:rPr lang="en-GB" sz="1200" dirty="0"/>
                        <a:t>Corned beef. This was a staple of the meals on the front line.</a:t>
                      </a:r>
                    </a:p>
                  </a:txBody>
                  <a:tcPr/>
                </a:tc>
                <a:extLst>
                  <a:ext uri="{0D108BD9-81ED-4DB2-BD59-A6C34878D82A}">
                    <a16:rowId xmlns:a16="http://schemas.microsoft.com/office/drawing/2014/main" val="684186470"/>
                  </a:ext>
                </a:extLst>
              </a:tr>
            </a:tbl>
          </a:graphicData>
        </a:graphic>
      </p:graphicFrame>
      <p:graphicFrame>
        <p:nvGraphicFramePr>
          <p:cNvPr id="10" name="Table 10">
            <a:extLst>
              <a:ext uri="{FF2B5EF4-FFF2-40B4-BE49-F238E27FC236}">
                <a16:creationId xmlns:a16="http://schemas.microsoft.com/office/drawing/2014/main" id="{648D77DC-EBD7-4539-883D-471EC2DE8B0B}"/>
              </a:ext>
            </a:extLst>
          </p:cNvPr>
          <p:cNvGraphicFramePr>
            <a:graphicFrameLocks noGrp="1"/>
          </p:cNvGraphicFramePr>
          <p:nvPr/>
        </p:nvGraphicFramePr>
        <p:xfrm>
          <a:off x="155696" y="4863649"/>
          <a:ext cx="11880608" cy="1742440"/>
        </p:xfrm>
        <a:graphic>
          <a:graphicData uri="http://schemas.openxmlformats.org/drawingml/2006/table">
            <a:tbl>
              <a:tblPr firstRow="1" bandRow="1">
                <a:tableStyleId>{5C22544A-7EE6-4342-B048-85BDC9FD1C3A}</a:tableStyleId>
              </a:tblPr>
              <a:tblGrid>
                <a:gridCol w="2073072">
                  <a:extLst>
                    <a:ext uri="{9D8B030D-6E8A-4147-A177-3AD203B41FA5}">
                      <a16:colId xmlns:a16="http://schemas.microsoft.com/office/drawing/2014/main" val="3690092243"/>
                    </a:ext>
                  </a:extLst>
                </a:gridCol>
                <a:gridCol w="3867232">
                  <a:extLst>
                    <a:ext uri="{9D8B030D-6E8A-4147-A177-3AD203B41FA5}">
                      <a16:colId xmlns:a16="http://schemas.microsoft.com/office/drawing/2014/main" val="667965599"/>
                    </a:ext>
                  </a:extLst>
                </a:gridCol>
                <a:gridCol w="2056913">
                  <a:extLst>
                    <a:ext uri="{9D8B030D-6E8A-4147-A177-3AD203B41FA5}">
                      <a16:colId xmlns:a16="http://schemas.microsoft.com/office/drawing/2014/main" val="510821733"/>
                    </a:ext>
                  </a:extLst>
                </a:gridCol>
                <a:gridCol w="3883391">
                  <a:extLst>
                    <a:ext uri="{9D8B030D-6E8A-4147-A177-3AD203B41FA5}">
                      <a16:colId xmlns:a16="http://schemas.microsoft.com/office/drawing/2014/main" val="2145391466"/>
                    </a:ext>
                  </a:extLst>
                </a:gridCol>
              </a:tblGrid>
              <a:tr h="370840">
                <a:tc gridSpan="4">
                  <a:txBody>
                    <a:bodyPr/>
                    <a:lstStyle/>
                    <a:p>
                      <a:pPr algn="ctr"/>
                      <a:r>
                        <a:rPr lang="en-GB" dirty="0"/>
                        <a:t>The Homefront</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38173008"/>
                  </a:ext>
                </a:extLst>
              </a:tr>
              <a:tr h="370840">
                <a:tc>
                  <a:txBody>
                    <a:bodyPr/>
                    <a:lstStyle/>
                    <a:p>
                      <a:r>
                        <a:rPr lang="en-GB" sz="1200" dirty="0"/>
                        <a:t>DORA</a:t>
                      </a:r>
                    </a:p>
                  </a:txBody>
                  <a:tcPr anchor="ctr" anchorCtr="1"/>
                </a:tc>
                <a:tc>
                  <a:txBody>
                    <a:bodyPr/>
                    <a:lstStyle/>
                    <a:p>
                      <a:r>
                        <a:rPr lang="en-GB" sz="1200" dirty="0"/>
                        <a:t>Defence of the realm act which controlled all aspects of peoples lives.</a:t>
                      </a:r>
                    </a:p>
                  </a:txBody>
                  <a:tcPr/>
                </a:tc>
                <a:tc>
                  <a:txBody>
                    <a:bodyPr/>
                    <a:lstStyle/>
                    <a:p>
                      <a:r>
                        <a:rPr lang="en-GB" sz="1200" dirty="0"/>
                        <a:t>U-Boat</a:t>
                      </a:r>
                    </a:p>
                  </a:txBody>
                  <a:tcPr anchor="ctr" anchorCtr="1"/>
                </a:tc>
                <a:tc>
                  <a:txBody>
                    <a:bodyPr/>
                    <a:lstStyle/>
                    <a:p>
                      <a:r>
                        <a:rPr lang="en-GB" sz="1200" dirty="0"/>
                        <a:t>German Submarines. They sank ships of the coast and in the Atlantic in order to starve Britain into submission</a:t>
                      </a:r>
                    </a:p>
                  </a:txBody>
                  <a:tcPr/>
                </a:tc>
                <a:extLst>
                  <a:ext uri="{0D108BD9-81ED-4DB2-BD59-A6C34878D82A}">
                    <a16:rowId xmlns:a16="http://schemas.microsoft.com/office/drawing/2014/main" val="1566749023"/>
                  </a:ext>
                </a:extLst>
              </a:tr>
              <a:tr h="370840">
                <a:tc>
                  <a:txBody>
                    <a:bodyPr/>
                    <a:lstStyle/>
                    <a:p>
                      <a:r>
                        <a:rPr lang="en-GB" sz="1200" dirty="0"/>
                        <a:t>Rationing</a:t>
                      </a:r>
                    </a:p>
                  </a:txBody>
                  <a:tcPr anchor="ctr" anchorCtr="1"/>
                </a:tc>
                <a:tc>
                  <a:txBody>
                    <a:bodyPr/>
                    <a:lstStyle/>
                    <a:p>
                      <a:r>
                        <a:rPr lang="en-GB" sz="1200" dirty="0"/>
                        <a:t>Voluntary in 1917, compulsory in 1918. Only a few products were included.</a:t>
                      </a:r>
                    </a:p>
                  </a:txBody>
                  <a:tcPr/>
                </a:tc>
                <a:tc>
                  <a:txBody>
                    <a:bodyPr/>
                    <a:lstStyle/>
                    <a:p>
                      <a:r>
                        <a:rPr lang="en-GB" sz="1200" dirty="0"/>
                        <a:t>Censorship</a:t>
                      </a:r>
                    </a:p>
                  </a:txBody>
                  <a:tcPr anchor="ctr" anchorCtr="1"/>
                </a:tc>
                <a:tc>
                  <a:txBody>
                    <a:bodyPr/>
                    <a:lstStyle/>
                    <a:p>
                      <a:r>
                        <a:rPr lang="en-GB" sz="1200" dirty="0"/>
                        <a:t>The newspapers and books were censored to only report on positive features of the war.</a:t>
                      </a:r>
                    </a:p>
                  </a:txBody>
                  <a:tcPr/>
                </a:tc>
                <a:extLst>
                  <a:ext uri="{0D108BD9-81ED-4DB2-BD59-A6C34878D82A}">
                    <a16:rowId xmlns:a16="http://schemas.microsoft.com/office/drawing/2014/main" val="3170171913"/>
                  </a:ext>
                </a:extLst>
              </a:tr>
              <a:tr h="370840">
                <a:tc>
                  <a:txBody>
                    <a:bodyPr/>
                    <a:lstStyle/>
                    <a:p>
                      <a:r>
                        <a:rPr lang="en-GB" sz="1200" dirty="0"/>
                        <a:t>Zeppelin Airship</a:t>
                      </a:r>
                    </a:p>
                  </a:txBody>
                  <a:tcPr anchor="ctr" anchorCtr="1"/>
                </a:tc>
                <a:tc>
                  <a:txBody>
                    <a:bodyPr/>
                    <a:lstStyle/>
                    <a:p>
                      <a:r>
                        <a:rPr lang="en-GB" sz="1200" dirty="0"/>
                        <a:t>Giant balloon that flew across from Germany and dropped bombs on Britain.</a:t>
                      </a:r>
                    </a:p>
                  </a:txBody>
                  <a:tcPr/>
                </a:tc>
                <a:tc>
                  <a:txBody>
                    <a:bodyPr/>
                    <a:lstStyle/>
                    <a:p>
                      <a:r>
                        <a:rPr lang="en-GB" sz="1200" dirty="0"/>
                        <a:t>Propaganda</a:t>
                      </a:r>
                    </a:p>
                  </a:txBody>
                  <a:tcPr anchor="ctr" anchorCtr="1"/>
                </a:tc>
                <a:tc>
                  <a:txBody>
                    <a:bodyPr/>
                    <a:lstStyle/>
                    <a:p>
                      <a:r>
                        <a:rPr lang="en-GB" sz="1200" dirty="0"/>
                        <a:t>This was used to keep peoples spirit high during this ‘Total war.</a:t>
                      </a:r>
                    </a:p>
                  </a:txBody>
                  <a:tcPr/>
                </a:tc>
                <a:extLst>
                  <a:ext uri="{0D108BD9-81ED-4DB2-BD59-A6C34878D82A}">
                    <a16:rowId xmlns:a16="http://schemas.microsoft.com/office/drawing/2014/main" val="103381492"/>
                  </a:ext>
                </a:extLst>
              </a:tr>
            </a:tbl>
          </a:graphicData>
        </a:graphic>
      </p:graphicFrame>
    </p:spTree>
    <p:extLst>
      <p:ext uri="{BB962C8B-B14F-4D97-AF65-F5344CB8AC3E}">
        <p14:creationId xmlns:p14="http://schemas.microsoft.com/office/powerpoint/2010/main" val="3275826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4684C5-0EAF-0242-A4FB-01C8E47BF8FA}"/>
              </a:ext>
            </a:extLst>
          </p:cNvPr>
          <p:cNvSpPr/>
          <p:nvPr/>
        </p:nvSpPr>
        <p:spPr>
          <a:xfrm>
            <a:off x="-20038" y="0"/>
            <a:ext cx="2295501" cy="307777"/>
          </a:xfrm>
          <a:prstGeom prst="rect">
            <a:avLst/>
          </a:prstGeom>
          <a:noFill/>
        </p:spPr>
        <p:txBody>
          <a:bodyPr wrap="none" lIns="91440" tIns="45720" rIns="91440" bIns="45720">
            <a:spAutoFit/>
          </a:bodyPr>
          <a:lstStyle/>
          <a:p>
            <a:pPr algn="ctr"/>
            <a:r>
              <a:rPr lang="en-GB"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Weimar Germany 1919-1933</a:t>
            </a:r>
          </a:p>
        </p:txBody>
      </p:sp>
      <p:graphicFrame>
        <p:nvGraphicFramePr>
          <p:cNvPr id="5" name="Table 4">
            <a:extLst>
              <a:ext uri="{FF2B5EF4-FFF2-40B4-BE49-F238E27FC236}">
                <a16:creationId xmlns:a16="http://schemas.microsoft.com/office/drawing/2014/main" id="{A5104B9C-EB44-D84F-B116-6D38DC1429AD}"/>
              </a:ext>
            </a:extLst>
          </p:cNvPr>
          <p:cNvGraphicFramePr>
            <a:graphicFrameLocks noGrp="1"/>
          </p:cNvGraphicFramePr>
          <p:nvPr/>
        </p:nvGraphicFramePr>
        <p:xfrm>
          <a:off x="202210" y="1249680"/>
          <a:ext cx="6072580" cy="5151120"/>
        </p:xfrm>
        <a:graphic>
          <a:graphicData uri="http://schemas.openxmlformats.org/drawingml/2006/table">
            <a:tbl>
              <a:tblPr firstRow="1" firstCol="1" bandRow="1">
                <a:effectLst>
                  <a:outerShdw blurRad="63500" sx="102000" sy="102000" algn="ctr" rotWithShape="0">
                    <a:prstClr val="black">
                      <a:alpha val="40000"/>
                    </a:prstClr>
                  </a:outerShdw>
                </a:effectLst>
                <a:tableStyleId>{5C22544A-7EE6-4342-B048-85BDC9FD1C3A}</a:tableStyleId>
              </a:tblPr>
              <a:tblGrid>
                <a:gridCol w="738588">
                  <a:extLst>
                    <a:ext uri="{9D8B030D-6E8A-4147-A177-3AD203B41FA5}">
                      <a16:colId xmlns:a16="http://schemas.microsoft.com/office/drawing/2014/main" val="4146506109"/>
                    </a:ext>
                  </a:extLst>
                </a:gridCol>
                <a:gridCol w="5333992">
                  <a:extLst>
                    <a:ext uri="{9D8B030D-6E8A-4147-A177-3AD203B41FA5}">
                      <a16:colId xmlns:a16="http://schemas.microsoft.com/office/drawing/2014/main" val="4101349194"/>
                    </a:ext>
                  </a:extLst>
                </a:gridCol>
              </a:tblGrid>
              <a:tr h="167359">
                <a:tc gridSpan="2">
                  <a:txBody>
                    <a:bodyPr/>
                    <a:lstStyle/>
                    <a:p>
                      <a:pPr>
                        <a:spcAft>
                          <a:spcPts val="0"/>
                        </a:spcAft>
                      </a:pPr>
                      <a:r>
                        <a:rPr lang="en-GB" sz="1400" b="1" u="sng" dirty="0">
                          <a:effectLst/>
                        </a:rPr>
                        <a:t>Weimar Republic timeline</a:t>
                      </a:r>
                      <a:endParaRPr lang="en-GB" sz="14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nchor="ctr" anchorCtr="1"/>
                </a:tc>
                <a:tc hMerge="1">
                  <a:txBody>
                    <a:bodyPr/>
                    <a:lstStyle/>
                    <a:p>
                      <a:endParaRPr lang="en-US"/>
                    </a:p>
                  </a:txBody>
                  <a:tcPr/>
                </a:tc>
                <a:extLst>
                  <a:ext uri="{0D108BD9-81ED-4DB2-BD59-A6C34878D82A}">
                    <a16:rowId xmlns:a16="http://schemas.microsoft.com/office/drawing/2014/main" val="2129786699"/>
                  </a:ext>
                </a:extLst>
              </a:tr>
              <a:tr h="1171514">
                <a:tc>
                  <a:txBody>
                    <a:bodyPr/>
                    <a:lstStyle/>
                    <a:p>
                      <a:pPr>
                        <a:spcAft>
                          <a:spcPts val="0"/>
                        </a:spcAft>
                      </a:pPr>
                      <a:r>
                        <a:rPr lang="en-GB" sz="1100" b="1" u="sng">
                          <a:effectLst/>
                        </a:rPr>
                        <a:t>1919</a:t>
                      </a:r>
                      <a:endParaRPr lang="en-GB" sz="1100" b="1" u="sng">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nchor="ctr" anchorCtr="1"/>
                </a:tc>
                <a:tc>
                  <a:txBody>
                    <a:bodyPr/>
                    <a:lstStyle/>
                    <a:p>
                      <a:pPr marL="171450" indent="-171450">
                        <a:spcAft>
                          <a:spcPts val="0"/>
                        </a:spcAft>
                        <a:buFont typeface="Arial" panose="020B0604020202020204" pitchFamily="34" charset="0"/>
                        <a:buChar char="•"/>
                      </a:pPr>
                      <a:r>
                        <a:rPr lang="en-GB" sz="1200" dirty="0">
                          <a:effectLst/>
                        </a:rPr>
                        <a:t>Left wing Spartacists take over Berlin and are defeated for the Weimar government be the Army supported by ex-service men known as the Free Corps.</a:t>
                      </a:r>
                    </a:p>
                    <a:p>
                      <a:pPr marL="171450" indent="-171450">
                        <a:spcAft>
                          <a:spcPts val="0"/>
                        </a:spcAft>
                        <a:buFont typeface="Arial" panose="020B0604020202020204" pitchFamily="34" charset="0"/>
                        <a:buChar char="•"/>
                      </a:pPr>
                      <a:r>
                        <a:rPr lang="en-GB" sz="1200" dirty="0">
                          <a:effectLst/>
                        </a:rPr>
                        <a:t>The Weimar government are forced into signing the Treaty of Versailles. This leads to many people believing that the Weimar government has betrayed the German people.</a:t>
                      </a:r>
                    </a:p>
                    <a:p>
                      <a:pPr marL="171450" indent="-171450">
                        <a:spcAft>
                          <a:spcPts val="0"/>
                        </a:spcAft>
                        <a:buFont typeface="Arial" panose="020B0604020202020204" pitchFamily="34" charset="0"/>
                        <a:buChar char="•"/>
                      </a:pPr>
                      <a:r>
                        <a:rPr lang="en-GB" sz="1200" dirty="0">
                          <a:effectLst/>
                        </a:rPr>
                        <a:t>Hitler Joined the German Workers party, later the National Socialist German Workers Party (NSDAP).</a:t>
                      </a:r>
                    </a:p>
                    <a:p>
                      <a:pPr>
                        <a:spcAft>
                          <a:spcPts val="0"/>
                        </a:spcAf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2554002763"/>
                  </a:ext>
                </a:extLst>
              </a:tr>
              <a:tr h="669437">
                <a:tc>
                  <a:txBody>
                    <a:bodyPr/>
                    <a:lstStyle/>
                    <a:p>
                      <a:pPr>
                        <a:spcAft>
                          <a:spcPts val="0"/>
                        </a:spcAft>
                      </a:pPr>
                      <a:r>
                        <a:rPr lang="en-GB" sz="1100" b="1" u="sng">
                          <a:effectLst/>
                        </a:rPr>
                        <a:t>1920</a:t>
                      </a:r>
                      <a:endParaRPr lang="en-GB" sz="1100" b="1" u="sng">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nchor="ctr" anchorCtr="1"/>
                </a:tc>
                <a:tc>
                  <a:txBody>
                    <a:bodyPr/>
                    <a:lstStyle/>
                    <a:p>
                      <a:pPr marL="171450" indent="-171450">
                        <a:spcAft>
                          <a:spcPts val="0"/>
                        </a:spcAft>
                        <a:buFont typeface="Arial" panose="020B0604020202020204" pitchFamily="34" charset="0"/>
                        <a:buChar char="•"/>
                      </a:pPr>
                      <a:r>
                        <a:rPr lang="en-GB" sz="1200" dirty="0">
                          <a:effectLst/>
                        </a:rPr>
                        <a:t>The Kapp Putsch sees right wing nationalists trying to take Berlin. The Workers support the new government by going on strike.</a:t>
                      </a:r>
                    </a:p>
                    <a:p>
                      <a:pPr marL="171450" indent="-171450">
                        <a:spcAft>
                          <a:spcPts val="0"/>
                        </a:spcAft>
                        <a:buFont typeface="Arial" panose="020B0604020202020204" pitchFamily="34" charset="0"/>
                        <a:buChar char="•"/>
                      </a:pPr>
                      <a:r>
                        <a:rPr lang="en-GB" sz="1200" dirty="0">
                          <a:effectLst/>
                        </a:rPr>
                        <a:t>Hitler becomes leader of the Nazi Party’s propaganda and speeches. They had 2000 members.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3884170426"/>
                  </a:ext>
                </a:extLst>
              </a:tr>
              <a:tr h="836796">
                <a:tc>
                  <a:txBody>
                    <a:bodyPr/>
                    <a:lstStyle/>
                    <a:p>
                      <a:pPr>
                        <a:spcAft>
                          <a:spcPts val="0"/>
                        </a:spcAft>
                      </a:pPr>
                      <a:r>
                        <a:rPr lang="en-GB" sz="1100" b="1" u="sng">
                          <a:effectLst/>
                        </a:rPr>
                        <a:t>1923</a:t>
                      </a:r>
                      <a:endParaRPr lang="en-GB" sz="1100" b="1" u="sng">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nchor="ctr" anchorCtr="1"/>
                </a:tc>
                <a:tc>
                  <a:txBody>
                    <a:bodyPr/>
                    <a:lstStyle/>
                    <a:p>
                      <a:pPr marL="171450" indent="-171450">
                        <a:spcAft>
                          <a:spcPts val="0"/>
                        </a:spcAft>
                        <a:buFont typeface="Arial" panose="020B0604020202020204" pitchFamily="34" charset="0"/>
                        <a:buChar char="•"/>
                      </a:pPr>
                      <a:r>
                        <a:rPr lang="en-GB" sz="1200" dirty="0">
                          <a:effectLst/>
                        </a:rPr>
                        <a:t>Hyperinflation means money becomes worthless and people have to barter to buy goods. Many people starve as a result of the government’s policies.</a:t>
                      </a:r>
                    </a:p>
                    <a:p>
                      <a:pPr marL="171450" indent="-171450">
                        <a:spcAft>
                          <a:spcPts val="0"/>
                        </a:spcAft>
                        <a:buFont typeface="Arial" panose="020B0604020202020204" pitchFamily="34" charset="0"/>
                        <a:buChar char="•"/>
                      </a:pPr>
                      <a:r>
                        <a:rPr lang="en-GB" sz="1200" dirty="0">
                          <a:effectLst/>
                        </a:rPr>
                        <a:t>Nazi’s have 20000 members and feel in a position to launch an attempt to overthrow the government with the Munich Putsch. It is put down by the army who support the government.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1921324366"/>
                  </a:ext>
                </a:extLst>
              </a:tr>
              <a:tr h="669437">
                <a:tc>
                  <a:txBody>
                    <a:bodyPr/>
                    <a:lstStyle/>
                    <a:p>
                      <a:pPr>
                        <a:spcAft>
                          <a:spcPts val="0"/>
                        </a:spcAft>
                      </a:pPr>
                      <a:r>
                        <a:rPr lang="en-GB" sz="1100" b="1" u="sng">
                          <a:effectLst/>
                        </a:rPr>
                        <a:t>1924</a:t>
                      </a:r>
                      <a:endParaRPr lang="en-GB" sz="1100" b="1" u="sng">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nchor="ctr" anchorCtr="1"/>
                </a:tc>
                <a:tc>
                  <a:txBody>
                    <a:bodyPr/>
                    <a:lstStyle/>
                    <a:p>
                      <a:pPr marL="171450" indent="-171450">
                        <a:spcAft>
                          <a:spcPts val="0"/>
                        </a:spcAft>
                        <a:buFont typeface="Arial" panose="020B0604020202020204" pitchFamily="34" charset="0"/>
                        <a:buChar char="•"/>
                      </a:pPr>
                      <a:r>
                        <a:rPr lang="en-GB" sz="1200" dirty="0">
                          <a:effectLst/>
                        </a:rPr>
                        <a:t>Hyperinflation is brought under control with a new currency and loans from the USA.</a:t>
                      </a:r>
                    </a:p>
                    <a:p>
                      <a:pPr marL="171450" indent="-171450">
                        <a:spcAft>
                          <a:spcPts val="0"/>
                        </a:spcAft>
                        <a:buFont typeface="Arial" panose="020B0604020202020204" pitchFamily="34" charset="0"/>
                        <a:buChar char="•"/>
                      </a:pPr>
                      <a:r>
                        <a:rPr lang="en-GB" sz="1200" dirty="0">
                          <a:effectLst/>
                        </a:rPr>
                        <a:t>Hitler spends 9 months in prison and writes his book Mein </a:t>
                      </a:r>
                      <a:r>
                        <a:rPr lang="en-GB" sz="1200" dirty="0" err="1">
                          <a:effectLst/>
                        </a:rPr>
                        <a:t>Kampf</a:t>
                      </a:r>
                      <a:r>
                        <a:rPr lang="en-GB" sz="1200" dirty="0">
                          <a:effectLst/>
                        </a:rPr>
                        <a:t>. He realises that he will need to get into power through legal methods (elected) </a:t>
                      </a:r>
                    </a:p>
                    <a:p>
                      <a:pPr marL="171450" indent="-171450">
                        <a:spcAft>
                          <a:spcPts val="0"/>
                        </a:spcAft>
                        <a:buFont typeface="Arial" panose="020B0604020202020204" pitchFamily="34" charset="0"/>
                        <a:buChar char="•"/>
                      </a:pPr>
                      <a:r>
                        <a:rPr lang="en-GB" sz="1200" dirty="0">
                          <a:effectLst/>
                        </a:rPr>
                        <a:t>3% of votes are for the Nazis in 1924 elections and they win 32 seats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3718910781"/>
                  </a:ext>
                </a:extLst>
              </a:tr>
              <a:tr h="334718">
                <a:tc>
                  <a:txBody>
                    <a:bodyPr/>
                    <a:lstStyle/>
                    <a:p>
                      <a:pPr>
                        <a:spcAft>
                          <a:spcPts val="0"/>
                        </a:spcAft>
                      </a:pPr>
                      <a:r>
                        <a:rPr lang="en-GB" sz="1100" b="1" u="sng">
                          <a:effectLst/>
                        </a:rPr>
                        <a:t>1926</a:t>
                      </a:r>
                      <a:endParaRPr lang="en-GB" sz="1100" b="1" u="sng">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nchor="ctr" anchorCtr="1"/>
                </a:tc>
                <a:tc>
                  <a:txBody>
                    <a:bodyPr/>
                    <a:lstStyle/>
                    <a:p>
                      <a:pPr marL="171450" indent="-171450">
                        <a:spcAft>
                          <a:spcPts val="0"/>
                        </a:spcAft>
                        <a:buFont typeface="Arial" panose="020B0604020202020204" pitchFamily="34" charset="0"/>
                        <a:buChar char="•"/>
                      </a:pPr>
                      <a:r>
                        <a:rPr lang="en-GB" sz="1200" dirty="0">
                          <a:effectLst/>
                        </a:rPr>
                        <a:t>Germany joins the league of nations and is therefore accepted by other countries to be a player on the world stage again.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315481793"/>
                  </a:ext>
                </a:extLst>
              </a:tr>
              <a:tr h="502077">
                <a:tc>
                  <a:txBody>
                    <a:bodyPr/>
                    <a:lstStyle/>
                    <a:p>
                      <a:pPr>
                        <a:spcAft>
                          <a:spcPts val="0"/>
                        </a:spcAft>
                      </a:pPr>
                      <a:r>
                        <a:rPr lang="en-GB" sz="1100" b="1" u="sng" dirty="0">
                          <a:effectLst/>
                        </a:rPr>
                        <a:t>1928</a:t>
                      </a:r>
                      <a:endParaRPr lang="en-GB" sz="11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nchor="ctr" anchorCtr="1"/>
                </a:tc>
                <a:tc>
                  <a:txBody>
                    <a:bodyPr/>
                    <a:lstStyle/>
                    <a:p>
                      <a:pPr marL="171450" indent="-171450">
                        <a:spcAft>
                          <a:spcPts val="0"/>
                        </a:spcAft>
                        <a:buFont typeface="Arial" panose="020B0604020202020204" pitchFamily="34" charset="0"/>
                        <a:buChar char="•"/>
                      </a:pPr>
                      <a:r>
                        <a:rPr lang="en-GB" sz="1200" dirty="0">
                          <a:effectLst/>
                        </a:rPr>
                        <a:t>Weimar art and culture are flourishing; a night out in Berlin was meant to be one of the greatest experiences in the world.</a:t>
                      </a:r>
                    </a:p>
                    <a:p>
                      <a:pPr marL="171450" indent="-171450">
                        <a:spcAft>
                          <a:spcPts val="0"/>
                        </a:spcAft>
                        <a:buFont typeface="Arial" panose="020B0604020202020204" pitchFamily="34" charset="0"/>
                        <a:buChar char="•"/>
                      </a:pPr>
                      <a:r>
                        <a:rPr lang="en-GB" sz="1200" dirty="0">
                          <a:effectLst/>
                        </a:rPr>
                        <a:t>The Nazis lose popularity and gain only 12 seats in the Elections.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4176663160"/>
                  </a:ext>
                </a:extLst>
              </a:tr>
            </a:tbl>
          </a:graphicData>
        </a:graphic>
      </p:graphicFrame>
      <p:sp>
        <p:nvSpPr>
          <p:cNvPr id="6" name="TextBox 5">
            <a:extLst>
              <a:ext uri="{FF2B5EF4-FFF2-40B4-BE49-F238E27FC236}">
                <a16:creationId xmlns:a16="http://schemas.microsoft.com/office/drawing/2014/main" id="{A53D28E9-C1FE-274B-907C-EB762C2FBA88}"/>
              </a:ext>
            </a:extLst>
          </p:cNvPr>
          <p:cNvSpPr txBox="1"/>
          <p:nvPr/>
        </p:nvSpPr>
        <p:spPr>
          <a:xfrm>
            <a:off x="202210" y="449015"/>
            <a:ext cx="6072580" cy="646331"/>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r>
              <a:rPr lang="en-US" sz="1200" dirty="0"/>
              <a:t>The New Democratic Government was established after the Kaiser fled to the Netherlands. It’s first job was to ask for an armistice and then sign the treaty of Versailles. Germany was in so much turmoil it had to meet in the town of Weimar in Bavaria. </a:t>
            </a:r>
            <a:r>
              <a:rPr lang="en-US" sz="1200" b="1" u="sng" dirty="0"/>
              <a:t>Not the best of starts.</a:t>
            </a:r>
            <a:r>
              <a:rPr lang="en-US" sz="1200" dirty="0"/>
              <a:t> </a:t>
            </a:r>
          </a:p>
        </p:txBody>
      </p:sp>
      <p:pic>
        <p:nvPicPr>
          <p:cNvPr id="7" name="Picture 6">
            <a:extLst>
              <a:ext uri="{FF2B5EF4-FFF2-40B4-BE49-F238E27FC236}">
                <a16:creationId xmlns:a16="http://schemas.microsoft.com/office/drawing/2014/main" id="{1DF0EA50-1D03-CD48-92A5-9606996030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58249" y="3078440"/>
            <a:ext cx="942976" cy="1014414"/>
          </a:xfrm>
          <a:prstGeom prst="rect">
            <a:avLst/>
          </a:prstGeom>
          <a:ln>
            <a:solidFill>
              <a:schemeClr val="bg2"/>
            </a:solidFill>
          </a:ln>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83471F15-BD86-234C-AD44-104D09A93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2540" y="2340031"/>
            <a:ext cx="919761" cy="919761"/>
          </a:xfrm>
          <a:prstGeom prst="rect">
            <a:avLst/>
          </a:prstGeom>
          <a:ln>
            <a:solidFill>
              <a:schemeClr val="bg2"/>
            </a:solidFill>
          </a:ln>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C6087F2F-A672-254E-9756-13DC312190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3946" y="4348273"/>
            <a:ext cx="919762" cy="919762"/>
          </a:xfrm>
          <a:prstGeom prst="rect">
            <a:avLst/>
          </a:prstGeom>
          <a:ln>
            <a:solidFill>
              <a:schemeClr val="bg2"/>
            </a:solidFill>
          </a:ln>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720337DD-7E4A-CB46-9FFA-0BF9CF4A6C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6982" y="4321952"/>
            <a:ext cx="919763" cy="919763"/>
          </a:xfrm>
          <a:prstGeom prst="rect">
            <a:avLst/>
          </a:prstGeom>
          <a:ln>
            <a:solidFill>
              <a:schemeClr val="bg2"/>
            </a:solidFill>
          </a:ln>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A2BE0C51-1147-7144-A1D5-205BD7C595B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636745" y="2340031"/>
            <a:ext cx="942976" cy="988360"/>
          </a:xfrm>
          <a:prstGeom prst="rect">
            <a:avLst/>
          </a:prstGeom>
          <a:ln>
            <a:solidFill>
              <a:schemeClr val="bg2"/>
            </a:solidFill>
          </a:ln>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4B114C7E-34E0-4743-AFFD-35E64B76BF3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796334" y="977610"/>
            <a:ext cx="1066807" cy="1014414"/>
          </a:xfrm>
          <a:prstGeom prst="rect">
            <a:avLst/>
          </a:prstGeom>
          <a:ln>
            <a:solidFill>
              <a:schemeClr val="bg2"/>
            </a:solidFill>
          </a:ln>
          <a:effectLst>
            <a:outerShdw blurRad="63500" sx="102000" sy="102000" algn="ctr" rotWithShape="0">
              <a:prstClr val="black">
                <a:alpha val="40000"/>
              </a:prstClr>
            </a:outerShdw>
          </a:effectLst>
        </p:spPr>
      </p:pic>
      <p:sp>
        <p:nvSpPr>
          <p:cNvPr id="13" name="TextBox 12">
            <a:extLst>
              <a:ext uri="{FF2B5EF4-FFF2-40B4-BE49-F238E27FC236}">
                <a16:creationId xmlns:a16="http://schemas.microsoft.com/office/drawing/2014/main" id="{EBEBD0B2-2787-4840-BBC0-97A87F0953A9}"/>
              </a:ext>
            </a:extLst>
          </p:cNvPr>
          <p:cNvSpPr txBox="1"/>
          <p:nvPr/>
        </p:nvSpPr>
        <p:spPr>
          <a:xfrm>
            <a:off x="10393361" y="3358499"/>
            <a:ext cx="1429744" cy="830997"/>
          </a:xfrm>
          <a:prstGeom prst="rect">
            <a:avLst/>
          </a:prstGeom>
          <a:noFill/>
        </p:spPr>
        <p:txBody>
          <a:bodyPr wrap="square" rtlCol="0">
            <a:spAutoFit/>
          </a:bodyPr>
          <a:lstStyle/>
          <a:p>
            <a:pPr algn="ctr"/>
            <a:r>
              <a:rPr lang="en-US" sz="1200" b="1" u="sng" dirty="0"/>
              <a:t>Effects of the Great Depression</a:t>
            </a:r>
            <a:endParaRPr lang="en-US" sz="1200" dirty="0"/>
          </a:p>
          <a:p>
            <a:pPr algn="ctr"/>
            <a:r>
              <a:rPr lang="en-US" sz="1200" dirty="0"/>
              <a:t>6 Million unemployed </a:t>
            </a:r>
          </a:p>
        </p:txBody>
      </p:sp>
      <p:sp>
        <p:nvSpPr>
          <p:cNvPr id="14" name="TextBox 13">
            <a:extLst>
              <a:ext uri="{FF2B5EF4-FFF2-40B4-BE49-F238E27FC236}">
                <a16:creationId xmlns:a16="http://schemas.microsoft.com/office/drawing/2014/main" id="{A4A3CE64-1EDD-3342-ACEE-E073778B068C}"/>
              </a:ext>
            </a:extLst>
          </p:cNvPr>
          <p:cNvSpPr txBox="1"/>
          <p:nvPr/>
        </p:nvSpPr>
        <p:spPr>
          <a:xfrm>
            <a:off x="9461991" y="5433323"/>
            <a:ext cx="1429744" cy="1200329"/>
          </a:xfrm>
          <a:prstGeom prst="rect">
            <a:avLst/>
          </a:prstGeom>
          <a:noFill/>
        </p:spPr>
        <p:txBody>
          <a:bodyPr wrap="square" rtlCol="0">
            <a:spAutoFit/>
          </a:bodyPr>
          <a:lstStyle/>
          <a:p>
            <a:pPr algn="ctr"/>
            <a:r>
              <a:rPr lang="en-US" sz="1200" b="1" u="sng" dirty="0"/>
              <a:t>Disillusionment with Weimar government</a:t>
            </a:r>
            <a:endParaRPr lang="en-US" sz="1200" dirty="0"/>
          </a:p>
          <a:p>
            <a:pPr algn="ctr"/>
            <a:r>
              <a:rPr lang="en-US" sz="1200" dirty="0"/>
              <a:t>Democracy didn’t appear to be working. </a:t>
            </a:r>
          </a:p>
        </p:txBody>
      </p:sp>
      <p:sp>
        <p:nvSpPr>
          <p:cNvPr id="15" name="TextBox 14">
            <a:extLst>
              <a:ext uri="{FF2B5EF4-FFF2-40B4-BE49-F238E27FC236}">
                <a16:creationId xmlns:a16="http://schemas.microsoft.com/office/drawing/2014/main" id="{437D509C-AF4C-2647-A678-52699FC72436}"/>
              </a:ext>
            </a:extLst>
          </p:cNvPr>
          <p:cNvSpPr txBox="1"/>
          <p:nvPr/>
        </p:nvSpPr>
        <p:spPr>
          <a:xfrm>
            <a:off x="7878955" y="5433323"/>
            <a:ext cx="1429744" cy="830997"/>
          </a:xfrm>
          <a:prstGeom prst="rect">
            <a:avLst/>
          </a:prstGeom>
          <a:noFill/>
        </p:spPr>
        <p:txBody>
          <a:bodyPr wrap="square" rtlCol="0">
            <a:spAutoFit/>
          </a:bodyPr>
          <a:lstStyle/>
          <a:p>
            <a:pPr algn="ctr"/>
            <a:r>
              <a:rPr lang="en-US" sz="1200" b="1" u="sng" dirty="0"/>
              <a:t>Fear of Communism</a:t>
            </a:r>
            <a:endParaRPr lang="en-US" sz="1200" dirty="0"/>
          </a:p>
          <a:p>
            <a:pPr algn="ctr"/>
            <a:r>
              <a:rPr lang="en-US" sz="1200" dirty="0"/>
              <a:t>Middle-class feared losing their wealth</a:t>
            </a:r>
          </a:p>
        </p:txBody>
      </p:sp>
      <p:sp>
        <p:nvSpPr>
          <p:cNvPr id="16" name="TextBox 15">
            <a:extLst>
              <a:ext uri="{FF2B5EF4-FFF2-40B4-BE49-F238E27FC236}">
                <a16:creationId xmlns:a16="http://schemas.microsoft.com/office/drawing/2014/main" id="{43B9BB02-0B7F-704D-9AB6-5CF1442A3D58}"/>
              </a:ext>
            </a:extLst>
          </p:cNvPr>
          <p:cNvSpPr txBox="1"/>
          <p:nvPr/>
        </p:nvSpPr>
        <p:spPr>
          <a:xfrm>
            <a:off x="6981523" y="3291405"/>
            <a:ext cx="1429744" cy="1015663"/>
          </a:xfrm>
          <a:prstGeom prst="rect">
            <a:avLst/>
          </a:prstGeom>
          <a:noFill/>
        </p:spPr>
        <p:txBody>
          <a:bodyPr wrap="square" rtlCol="0">
            <a:spAutoFit/>
          </a:bodyPr>
          <a:lstStyle/>
          <a:p>
            <a:pPr algn="ctr"/>
            <a:r>
              <a:rPr lang="en-US" sz="1200" b="1" u="sng" dirty="0"/>
              <a:t>Effective Speaker</a:t>
            </a:r>
            <a:endParaRPr lang="en-US" sz="1200" dirty="0"/>
          </a:p>
          <a:p>
            <a:pPr algn="ctr"/>
            <a:r>
              <a:rPr lang="en-US" sz="1200" dirty="0"/>
              <a:t>Hitler could command an audience when he made a speech</a:t>
            </a:r>
          </a:p>
        </p:txBody>
      </p:sp>
      <p:sp>
        <p:nvSpPr>
          <p:cNvPr id="17" name="TextBox 16">
            <a:extLst>
              <a:ext uri="{FF2B5EF4-FFF2-40B4-BE49-F238E27FC236}">
                <a16:creationId xmlns:a16="http://schemas.microsoft.com/office/drawing/2014/main" id="{AFD334F6-5FED-4C49-A254-02C9CC53522A}"/>
              </a:ext>
            </a:extLst>
          </p:cNvPr>
          <p:cNvSpPr txBox="1"/>
          <p:nvPr/>
        </p:nvSpPr>
        <p:spPr>
          <a:xfrm>
            <a:off x="8614865" y="1992024"/>
            <a:ext cx="1429744" cy="830997"/>
          </a:xfrm>
          <a:prstGeom prst="rect">
            <a:avLst/>
          </a:prstGeom>
          <a:noFill/>
        </p:spPr>
        <p:txBody>
          <a:bodyPr wrap="square" rtlCol="0">
            <a:spAutoFit/>
          </a:bodyPr>
          <a:lstStyle/>
          <a:p>
            <a:pPr algn="ctr"/>
            <a:r>
              <a:rPr lang="en-US" sz="1200" b="1" u="sng" dirty="0" err="1"/>
              <a:t>Organisation</a:t>
            </a:r>
            <a:r>
              <a:rPr lang="en-US" sz="1200" b="1" u="sng" dirty="0"/>
              <a:t> of the Party</a:t>
            </a:r>
            <a:endParaRPr lang="en-US" sz="1200" dirty="0"/>
          </a:p>
          <a:p>
            <a:pPr algn="ctr"/>
            <a:r>
              <a:rPr lang="en-US" sz="1200" dirty="0"/>
              <a:t>Nazis would take control legally.</a:t>
            </a:r>
          </a:p>
        </p:txBody>
      </p:sp>
      <p:sp>
        <p:nvSpPr>
          <p:cNvPr id="18" name="Rectangle 17">
            <a:extLst>
              <a:ext uri="{FF2B5EF4-FFF2-40B4-BE49-F238E27FC236}">
                <a16:creationId xmlns:a16="http://schemas.microsoft.com/office/drawing/2014/main" id="{6C786A8A-1B69-F145-998A-EABE880BA300}"/>
              </a:ext>
            </a:extLst>
          </p:cNvPr>
          <p:cNvSpPr/>
          <p:nvPr/>
        </p:nvSpPr>
        <p:spPr>
          <a:xfrm>
            <a:off x="7022086" y="466772"/>
            <a:ext cx="4615302" cy="276999"/>
          </a:xfrm>
          <a:prstGeom prst="rect">
            <a:avLst/>
          </a:prstGeom>
          <a:noFill/>
          <a:ln>
            <a:solidFill>
              <a:schemeClr val="bg2"/>
            </a:solidFill>
          </a:ln>
          <a:effectLst>
            <a:outerShdw blurRad="63500" sx="102000" sy="102000" algn="ctr" rotWithShape="0">
              <a:prstClr val="black">
                <a:alpha val="40000"/>
              </a:prstClr>
            </a:outerShdw>
          </a:effectLst>
        </p:spPr>
        <p:txBody>
          <a:bodyPr wrap="none" lIns="91440" tIns="45720" rIns="91440" bIns="45720">
            <a:spAutoFit/>
          </a:bodyPr>
          <a:lstStyle/>
          <a:p>
            <a:pPr algn="ctr"/>
            <a:r>
              <a:rPr lang="en-GB" sz="1200" b="0" cap="none" spc="0" dirty="0">
                <a:ln w="0"/>
                <a:solidFill>
                  <a:schemeClr val="tx1"/>
                </a:solidFill>
                <a:effectLst>
                  <a:outerShdw blurRad="38100" dist="19050" dir="2700000" algn="tl" rotWithShape="0">
                    <a:schemeClr val="dk1">
                      <a:alpha val="40000"/>
                    </a:schemeClr>
                  </a:outerShdw>
                </a:effectLst>
              </a:rPr>
              <a:t>How did the Nazis become more popular in the late 20’s and early 30’s?</a:t>
            </a:r>
          </a:p>
        </p:txBody>
      </p:sp>
    </p:spTree>
    <p:extLst>
      <p:ext uri="{BB962C8B-B14F-4D97-AF65-F5344CB8AC3E}">
        <p14:creationId xmlns:p14="http://schemas.microsoft.com/office/powerpoint/2010/main" val="2261736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4EEB3D-9FA8-A54D-BF42-BC39548967EA}"/>
              </a:ext>
            </a:extLst>
          </p:cNvPr>
          <p:cNvSpPr/>
          <p:nvPr/>
        </p:nvSpPr>
        <p:spPr>
          <a:xfrm>
            <a:off x="0" y="0"/>
            <a:ext cx="2506007" cy="307777"/>
          </a:xfrm>
          <a:prstGeom prst="rect">
            <a:avLst/>
          </a:prstGeom>
          <a:noFill/>
        </p:spPr>
        <p:txBody>
          <a:bodyPr wrap="none" lIns="91440" tIns="45720" rIns="91440" bIns="45720">
            <a:spAutoFit/>
          </a:bodyPr>
          <a:lstStyle/>
          <a:p>
            <a:pPr algn="ctr"/>
            <a:r>
              <a:rPr lang="en-GB" sz="1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Life in Nazi Germany </a:t>
            </a:r>
            <a:r>
              <a:rPr lang="en-GB"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1939-1939</a:t>
            </a:r>
          </a:p>
        </p:txBody>
      </p:sp>
      <p:graphicFrame>
        <p:nvGraphicFramePr>
          <p:cNvPr id="6" name="Table 5">
            <a:extLst>
              <a:ext uri="{FF2B5EF4-FFF2-40B4-BE49-F238E27FC236}">
                <a16:creationId xmlns:a16="http://schemas.microsoft.com/office/drawing/2014/main" id="{4AFD8404-3F17-494C-8DA7-1B829A6A43EE}"/>
              </a:ext>
            </a:extLst>
          </p:cNvPr>
          <p:cNvGraphicFramePr>
            <a:graphicFrameLocks noGrp="1"/>
          </p:cNvGraphicFramePr>
          <p:nvPr/>
        </p:nvGraphicFramePr>
        <p:xfrm>
          <a:off x="103187" y="419629"/>
          <a:ext cx="5054600" cy="4668520"/>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1411288">
                  <a:extLst>
                    <a:ext uri="{9D8B030D-6E8A-4147-A177-3AD203B41FA5}">
                      <a16:colId xmlns:a16="http://schemas.microsoft.com/office/drawing/2014/main" val="1416239678"/>
                    </a:ext>
                  </a:extLst>
                </a:gridCol>
                <a:gridCol w="3643312">
                  <a:extLst>
                    <a:ext uri="{9D8B030D-6E8A-4147-A177-3AD203B41FA5}">
                      <a16:colId xmlns:a16="http://schemas.microsoft.com/office/drawing/2014/main" val="4243620575"/>
                    </a:ext>
                  </a:extLst>
                </a:gridCol>
              </a:tblGrid>
              <a:tr h="370840">
                <a:tc>
                  <a:txBody>
                    <a:bodyPr/>
                    <a:lstStyle/>
                    <a:p>
                      <a:r>
                        <a:rPr lang="en-US" sz="1400" b="1" u="sng" dirty="0"/>
                        <a:t>Keyword</a:t>
                      </a:r>
                    </a:p>
                  </a:txBody>
                  <a:tcPr anchor="ctr" anchorCtr="1">
                    <a:solidFill>
                      <a:schemeClr val="accent2">
                        <a:lumMod val="60000"/>
                        <a:lumOff val="40000"/>
                      </a:schemeClr>
                    </a:solidFill>
                  </a:tcPr>
                </a:tc>
                <a:tc>
                  <a:txBody>
                    <a:bodyPr/>
                    <a:lstStyle/>
                    <a:p>
                      <a:r>
                        <a:rPr lang="en-US" sz="1400" b="1" u="sng" dirty="0"/>
                        <a:t>Definitions</a:t>
                      </a:r>
                    </a:p>
                  </a:txBody>
                  <a:tcPr anchor="ctr" anchorCtr="1">
                    <a:solidFill>
                      <a:schemeClr val="accent2">
                        <a:lumMod val="60000"/>
                        <a:lumOff val="40000"/>
                      </a:schemeClr>
                    </a:solidFill>
                  </a:tcPr>
                </a:tc>
                <a:extLst>
                  <a:ext uri="{0D108BD9-81ED-4DB2-BD59-A6C34878D82A}">
                    <a16:rowId xmlns:a16="http://schemas.microsoft.com/office/drawing/2014/main" val="2634958944"/>
                  </a:ext>
                </a:extLst>
              </a:tr>
              <a:tr h="370840">
                <a:tc>
                  <a:txBody>
                    <a:bodyPr/>
                    <a:lstStyle/>
                    <a:p>
                      <a:r>
                        <a:rPr lang="en-US" sz="1200" dirty="0"/>
                        <a:t>Propaganda</a:t>
                      </a:r>
                    </a:p>
                  </a:txBody>
                  <a:tcPr anchor="ctr" anchorCtr="1">
                    <a:solidFill>
                      <a:schemeClr val="accent2">
                        <a:lumMod val="60000"/>
                        <a:lumOff val="40000"/>
                      </a:schemeClr>
                    </a:solidFill>
                  </a:tcPr>
                </a:tc>
                <a:tc>
                  <a:txBody>
                    <a:bodyPr/>
                    <a:lstStyle/>
                    <a:p>
                      <a:r>
                        <a:rPr lang="en-GB" sz="1200" b="0" i="0" u="none" strike="noStrike" kern="1200" dirty="0">
                          <a:solidFill>
                            <a:schemeClr val="tx1"/>
                          </a:solidFill>
                          <a:effectLst/>
                          <a:latin typeface="+mn-lt"/>
                          <a:ea typeface="+mn-ea"/>
                          <a:cs typeface="+mn-cs"/>
                        </a:rPr>
                        <a:t>Information, ideas, or rumours deliberately spread widely to help or harm a person, group, movement, institution, nation, etc.</a:t>
                      </a:r>
                      <a:endParaRPr lang="en-US" sz="1200" dirty="0"/>
                    </a:p>
                  </a:txBody>
                  <a:tcPr>
                    <a:solidFill>
                      <a:schemeClr val="accent2">
                        <a:lumMod val="20000"/>
                        <a:lumOff val="80000"/>
                      </a:schemeClr>
                    </a:solidFill>
                  </a:tcPr>
                </a:tc>
                <a:extLst>
                  <a:ext uri="{0D108BD9-81ED-4DB2-BD59-A6C34878D82A}">
                    <a16:rowId xmlns:a16="http://schemas.microsoft.com/office/drawing/2014/main" val="4068338300"/>
                  </a:ext>
                </a:extLst>
              </a:tr>
              <a:tr h="370840">
                <a:tc>
                  <a:txBody>
                    <a:bodyPr/>
                    <a:lstStyle/>
                    <a:p>
                      <a:r>
                        <a:rPr lang="en-US" sz="1200" dirty="0"/>
                        <a:t>Censorship</a:t>
                      </a:r>
                    </a:p>
                  </a:txBody>
                  <a:tcPr anchor="ctr" anchorCtr="1">
                    <a:solidFill>
                      <a:schemeClr val="accent2">
                        <a:lumMod val="60000"/>
                        <a:lumOff val="40000"/>
                      </a:schemeClr>
                    </a:solidFill>
                  </a:tcPr>
                </a:tc>
                <a:tc>
                  <a:txBody>
                    <a:bodyPr/>
                    <a:lstStyle/>
                    <a:p>
                      <a:r>
                        <a:rPr lang="en-GB" sz="1200" b="0" i="0" u="none" strike="noStrike" kern="1200" dirty="0">
                          <a:solidFill>
                            <a:schemeClr val="tx1"/>
                          </a:solidFill>
                          <a:effectLst/>
                          <a:latin typeface="+mn-lt"/>
                          <a:ea typeface="+mn-ea"/>
                          <a:cs typeface="+mn-cs"/>
                        </a:rPr>
                        <a:t>Restricting what is seen in books, plays, news reports, motion pictures, radio and television programs, letters, cablegrams, etc., for the purpose of keeping information out of the publics view on moral, political, military, or other grounds.</a:t>
                      </a:r>
                      <a:endParaRPr lang="en-US" sz="1200" dirty="0"/>
                    </a:p>
                  </a:txBody>
                  <a:tcPr>
                    <a:solidFill>
                      <a:schemeClr val="accent2">
                        <a:lumMod val="20000"/>
                        <a:lumOff val="80000"/>
                      </a:schemeClr>
                    </a:solidFill>
                  </a:tcPr>
                </a:tc>
                <a:extLst>
                  <a:ext uri="{0D108BD9-81ED-4DB2-BD59-A6C34878D82A}">
                    <a16:rowId xmlns:a16="http://schemas.microsoft.com/office/drawing/2014/main" val="3067626193"/>
                  </a:ext>
                </a:extLst>
              </a:tr>
              <a:tr h="370840">
                <a:tc>
                  <a:txBody>
                    <a:bodyPr/>
                    <a:lstStyle/>
                    <a:p>
                      <a:r>
                        <a:rPr lang="en-US" sz="1200" dirty="0"/>
                        <a:t>SA</a:t>
                      </a:r>
                    </a:p>
                  </a:txBody>
                  <a:tcPr anchor="ctr" anchorCtr="1">
                    <a:solidFill>
                      <a:schemeClr val="accent2">
                        <a:lumMod val="60000"/>
                        <a:lumOff val="40000"/>
                      </a:schemeClr>
                    </a:solidFill>
                  </a:tcPr>
                </a:tc>
                <a:tc>
                  <a:txBody>
                    <a:bodyPr/>
                    <a:lstStyle/>
                    <a:p>
                      <a:r>
                        <a:rPr lang="en-GB" sz="1200" b="0" i="0" u="none" strike="noStrike" kern="1200" dirty="0">
                          <a:solidFill>
                            <a:schemeClr val="tx1"/>
                          </a:solidFill>
                          <a:effectLst/>
                          <a:latin typeface="+mn-lt"/>
                          <a:ea typeface="+mn-ea"/>
                          <a:cs typeface="+mn-cs"/>
                        </a:rPr>
                        <a:t>A paramilitary organization whose methods of violent intimidation played a key role in Adolf Hitler's rise to power. Known as Brown Shirts.</a:t>
                      </a:r>
                      <a:endParaRPr lang="en-US" sz="1200" dirty="0"/>
                    </a:p>
                  </a:txBody>
                  <a:tcPr>
                    <a:solidFill>
                      <a:schemeClr val="accent2">
                        <a:lumMod val="20000"/>
                        <a:lumOff val="80000"/>
                      </a:schemeClr>
                    </a:solidFill>
                  </a:tcPr>
                </a:tc>
                <a:extLst>
                  <a:ext uri="{0D108BD9-81ED-4DB2-BD59-A6C34878D82A}">
                    <a16:rowId xmlns:a16="http://schemas.microsoft.com/office/drawing/2014/main" val="4255044283"/>
                  </a:ext>
                </a:extLst>
              </a:tr>
              <a:tr h="370840">
                <a:tc>
                  <a:txBody>
                    <a:bodyPr/>
                    <a:lstStyle/>
                    <a:p>
                      <a:r>
                        <a:rPr lang="en-US" sz="1200" dirty="0"/>
                        <a:t>SS</a:t>
                      </a:r>
                    </a:p>
                  </a:txBody>
                  <a:tcPr anchor="ctr" anchorCtr="1">
                    <a:solidFill>
                      <a:schemeClr val="accent2">
                        <a:lumMod val="60000"/>
                        <a:lumOff val="40000"/>
                      </a:schemeClr>
                    </a:solidFill>
                  </a:tcPr>
                </a:tc>
                <a:tc>
                  <a:txBody>
                    <a:bodyPr/>
                    <a:lstStyle/>
                    <a:p>
                      <a:r>
                        <a:rPr lang="en-GB" sz="1200" b="0" i="0" u="none" strike="noStrike" kern="1200" dirty="0">
                          <a:solidFill>
                            <a:schemeClr val="tx1"/>
                          </a:solidFill>
                          <a:effectLst/>
                          <a:latin typeface="+mn-lt"/>
                          <a:ea typeface="+mn-ea"/>
                          <a:cs typeface="+mn-cs"/>
                        </a:rPr>
                        <a:t>Originally established as Adolf Hitler's personal bodyguard unit. It would later become the elite guard of the Nazi Reich. Known as Black Shirts.</a:t>
                      </a:r>
                      <a:endParaRPr lang="en-US" sz="1200" dirty="0"/>
                    </a:p>
                  </a:txBody>
                  <a:tcPr>
                    <a:solidFill>
                      <a:schemeClr val="accent2">
                        <a:lumMod val="20000"/>
                        <a:lumOff val="80000"/>
                      </a:schemeClr>
                    </a:solidFill>
                  </a:tcPr>
                </a:tc>
                <a:extLst>
                  <a:ext uri="{0D108BD9-81ED-4DB2-BD59-A6C34878D82A}">
                    <a16:rowId xmlns:a16="http://schemas.microsoft.com/office/drawing/2014/main" val="798986155"/>
                  </a:ext>
                </a:extLst>
              </a:tr>
              <a:tr h="370840">
                <a:tc>
                  <a:txBody>
                    <a:bodyPr/>
                    <a:lstStyle/>
                    <a:p>
                      <a:r>
                        <a:rPr lang="en-US" sz="1200" dirty="0"/>
                        <a:t>Gestapo</a:t>
                      </a:r>
                    </a:p>
                  </a:txBody>
                  <a:tcPr anchor="ctr" anchorCtr="1">
                    <a:solidFill>
                      <a:schemeClr val="accent2">
                        <a:lumMod val="60000"/>
                        <a:lumOff val="40000"/>
                      </a:schemeClr>
                    </a:solidFill>
                  </a:tcPr>
                </a:tc>
                <a:tc>
                  <a:txBody>
                    <a:bodyPr/>
                    <a:lstStyle/>
                    <a:p>
                      <a:r>
                        <a:rPr lang="en-GB" sz="1200" b="0" i="0" u="none" strike="noStrike" kern="1200" dirty="0">
                          <a:solidFill>
                            <a:schemeClr val="tx1"/>
                          </a:solidFill>
                          <a:effectLst/>
                          <a:latin typeface="+mn-lt"/>
                          <a:ea typeface="+mn-ea"/>
                          <a:cs typeface="+mn-cs"/>
                        </a:rPr>
                        <a:t>The official secret police of Nazi Germany</a:t>
                      </a:r>
                      <a:br>
                        <a:rPr lang="en-GB" sz="1200" dirty="0"/>
                      </a:br>
                      <a:endParaRPr lang="en-US" sz="1200" dirty="0"/>
                    </a:p>
                  </a:txBody>
                  <a:tcPr>
                    <a:solidFill>
                      <a:schemeClr val="accent2">
                        <a:lumMod val="20000"/>
                        <a:lumOff val="80000"/>
                      </a:schemeClr>
                    </a:solidFill>
                  </a:tcPr>
                </a:tc>
                <a:extLst>
                  <a:ext uri="{0D108BD9-81ED-4DB2-BD59-A6C34878D82A}">
                    <a16:rowId xmlns:a16="http://schemas.microsoft.com/office/drawing/2014/main" val="4087093869"/>
                  </a:ext>
                </a:extLst>
              </a:tr>
              <a:tr h="370840">
                <a:tc>
                  <a:txBody>
                    <a:bodyPr/>
                    <a:lstStyle/>
                    <a:p>
                      <a:r>
                        <a:rPr lang="en-US" sz="1200" dirty="0"/>
                        <a:t>Indoctrination</a:t>
                      </a:r>
                    </a:p>
                  </a:txBody>
                  <a:tcPr anchor="ctr" anchorCtr="1">
                    <a:solidFill>
                      <a:schemeClr val="accent2">
                        <a:lumMod val="60000"/>
                        <a:lumOff val="40000"/>
                      </a:schemeClr>
                    </a:solidFill>
                  </a:tcPr>
                </a:tc>
                <a:tc>
                  <a:txBody>
                    <a:bodyPr/>
                    <a:lstStyle/>
                    <a:p>
                      <a:r>
                        <a:rPr lang="en-GB" sz="1200" b="0" i="0" u="none" strike="noStrike" kern="1200" dirty="0">
                          <a:solidFill>
                            <a:schemeClr val="tx1"/>
                          </a:solidFill>
                          <a:effectLst/>
                          <a:latin typeface="+mn-lt"/>
                          <a:ea typeface="+mn-ea"/>
                          <a:cs typeface="+mn-cs"/>
                        </a:rPr>
                        <a:t>The process of teaching a person or group to accept a set of beliefs without question.</a:t>
                      </a:r>
                      <a:endParaRPr lang="en-US" sz="1200" dirty="0"/>
                    </a:p>
                  </a:txBody>
                  <a:tcPr>
                    <a:solidFill>
                      <a:schemeClr val="accent2">
                        <a:lumMod val="20000"/>
                        <a:lumOff val="80000"/>
                      </a:schemeClr>
                    </a:solidFill>
                  </a:tcPr>
                </a:tc>
                <a:extLst>
                  <a:ext uri="{0D108BD9-81ED-4DB2-BD59-A6C34878D82A}">
                    <a16:rowId xmlns:a16="http://schemas.microsoft.com/office/drawing/2014/main" val="3133234298"/>
                  </a:ext>
                </a:extLst>
              </a:tr>
              <a:tr h="370840">
                <a:tc>
                  <a:txBody>
                    <a:bodyPr/>
                    <a:lstStyle/>
                    <a:p>
                      <a:r>
                        <a:rPr lang="en-US" sz="1200" dirty="0"/>
                        <a:t>Goebbels</a:t>
                      </a:r>
                    </a:p>
                  </a:txBody>
                  <a:tcPr anchor="ctr" anchorCtr="1">
                    <a:solidFill>
                      <a:schemeClr val="accent2">
                        <a:lumMod val="60000"/>
                        <a:lumOff val="40000"/>
                      </a:schemeClr>
                    </a:solidFill>
                  </a:tcPr>
                </a:tc>
                <a:tc>
                  <a:txBody>
                    <a:bodyPr/>
                    <a:lstStyle/>
                    <a:p>
                      <a:r>
                        <a:rPr lang="en-GB" sz="1200" b="0" i="0" u="none" strike="noStrike" kern="1200" dirty="0">
                          <a:solidFill>
                            <a:schemeClr val="tx1"/>
                          </a:solidFill>
                          <a:effectLst/>
                          <a:latin typeface="+mn-lt"/>
                          <a:ea typeface="+mn-ea"/>
                          <a:cs typeface="+mn-cs"/>
                        </a:rPr>
                        <a:t>The process of teaching a person or group to accept a set of beliefs uncritically.</a:t>
                      </a:r>
                      <a:endParaRPr lang="en-US" sz="1200" dirty="0"/>
                    </a:p>
                  </a:txBody>
                  <a:tcPr>
                    <a:solidFill>
                      <a:schemeClr val="accent2">
                        <a:lumMod val="20000"/>
                        <a:lumOff val="80000"/>
                      </a:schemeClr>
                    </a:solidFill>
                  </a:tcPr>
                </a:tc>
                <a:extLst>
                  <a:ext uri="{0D108BD9-81ED-4DB2-BD59-A6C34878D82A}">
                    <a16:rowId xmlns:a16="http://schemas.microsoft.com/office/drawing/2014/main" val="300096844"/>
                  </a:ext>
                </a:extLst>
              </a:tr>
            </a:tbl>
          </a:graphicData>
        </a:graphic>
      </p:graphicFrame>
      <p:pic>
        <p:nvPicPr>
          <p:cNvPr id="7" name="Picture 6">
            <a:extLst>
              <a:ext uri="{FF2B5EF4-FFF2-40B4-BE49-F238E27FC236}">
                <a16:creationId xmlns:a16="http://schemas.microsoft.com/office/drawing/2014/main" id="{8A910385-CC22-214F-AF12-98A9D78458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95257" y="153887"/>
            <a:ext cx="1997133" cy="3051175"/>
          </a:xfrm>
          <a:prstGeom prst="round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DF6A4428-20DA-0F4D-920C-0A05A5B8D5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59620" y="164784"/>
            <a:ext cx="1713294" cy="3051175"/>
          </a:xfrm>
          <a:prstGeom prst="round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D5545C1A-071A-0A41-8ACC-248427D640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3279" y="153888"/>
            <a:ext cx="2118871" cy="3051175"/>
          </a:xfrm>
          <a:prstGeom prst="roundRect">
            <a:avLst/>
          </a:prstGeom>
          <a:effectLst>
            <a:outerShdw blurRad="63500" sx="102000" sy="102000" algn="ctr" rotWithShape="0">
              <a:prstClr val="black">
                <a:alpha val="40000"/>
              </a:prstClr>
            </a:outerShdw>
          </a:effectLst>
        </p:spPr>
      </p:pic>
      <p:graphicFrame>
        <p:nvGraphicFramePr>
          <p:cNvPr id="10" name="Table 9">
            <a:extLst>
              <a:ext uri="{FF2B5EF4-FFF2-40B4-BE49-F238E27FC236}">
                <a16:creationId xmlns:a16="http://schemas.microsoft.com/office/drawing/2014/main" id="{FFBF37F0-4309-974C-A9D1-2181DC336EF6}"/>
              </a:ext>
            </a:extLst>
          </p:cNvPr>
          <p:cNvGraphicFramePr>
            <a:graphicFrameLocks noGrp="1"/>
          </p:cNvGraphicFramePr>
          <p:nvPr/>
        </p:nvGraphicFramePr>
        <p:xfrm>
          <a:off x="5403279" y="3493029"/>
          <a:ext cx="6469635" cy="3190240"/>
        </p:xfrm>
        <a:graphic>
          <a:graphicData uri="http://schemas.openxmlformats.org/drawingml/2006/table">
            <a:tbl>
              <a:tblPr firstRow="1" bandRow="1">
                <a:effectLst>
                  <a:outerShdw blurRad="63500" sx="102000" sy="102000" algn="ctr" rotWithShape="0">
                    <a:prstClr val="black">
                      <a:alpha val="40000"/>
                    </a:prstClr>
                  </a:outerShdw>
                </a:effectLst>
                <a:tableStyleId>{93296810-A885-4BE3-A3E7-6D5BEEA58F35}</a:tableStyleId>
              </a:tblPr>
              <a:tblGrid>
                <a:gridCol w="2283396">
                  <a:extLst>
                    <a:ext uri="{9D8B030D-6E8A-4147-A177-3AD203B41FA5}">
                      <a16:colId xmlns:a16="http://schemas.microsoft.com/office/drawing/2014/main" val="4078786093"/>
                    </a:ext>
                  </a:extLst>
                </a:gridCol>
                <a:gridCol w="2271713">
                  <a:extLst>
                    <a:ext uri="{9D8B030D-6E8A-4147-A177-3AD203B41FA5}">
                      <a16:colId xmlns:a16="http://schemas.microsoft.com/office/drawing/2014/main" val="450632447"/>
                    </a:ext>
                  </a:extLst>
                </a:gridCol>
                <a:gridCol w="1914526">
                  <a:extLst>
                    <a:ext uri="{9D8B030D-6E8A-4147-A177-3AD203B41FA5}">
                      <a16:colId xmlns:a16="http://schemas.microsoft.com/office/drawing/2014/main" val="3090472305"/>
                    </a:ext>
                  </a:extLst>
                </a:gridCol>
              </a:tblGrid>
              <a:tr h="370840">
                <a:tc>
                  <a:txBody>
                    <a:bodyPr/>
                    <a:lstStyle/>
                    <a:p>
                      <a:r>
                        <a:rPr lang="en-US" sz="1400" b="1" u="sng" dirty="0"/>
                        <a:t>The Young</a:t>
                      </a:r>
                    </a:p>
                  </a:txBody>
                  <a:tcPr anchor="ctr" anchorCtr="1"/>
                </a:tc>
                <a:tc>
                  <a:txBody>
                    <a:bodyPr/>
                    <a:lstStyle/>
                    <a:p>
                      <a:r>
                        <a:rPr lang="en-US" b="1" u="sng" dirty="0"/>
                        <a:t>Workers</a:t>
                      </a:r>
                    </a:p>
                  </a:txBody>
                  <a:tcPr anchor="ctr" anchorCtr="1"/>
                </a:tc>
                <a:tc>
                  <a:txBody>
                    <a:bodyPr/>
                    <a:lstStyle/>
                    <a:p>
                      <a:r>
                        <a:rPr lang="en-US" b="1" u="sng" dirty="0"/>
                        <a:t>Women</a:t>
                      </a:r>
                    </a:p>
                  </a:txBody>
                  <a:tcPr anchor="ctr" anchorCtr="1"/>
                </a:tc>
                <a:extLst>
                  <a:ext uri="{0D108BD9-81ED-4DB2-BD59-A6C34878D82A}">
                    <a16:rowId xmlns:a16="http://schemas.microsoft.com/office/drawing/2014/main" val="649657987"/>
                  </a:ext>
                </a:extLst>
              </a:tr>
              <a:tr h="370840">
                <a:tc>
                  <a:txBody>
                    <a:bodyPr/>
                    <a:lstStyle/>
                    <a:p>
                      <a:r>
                        <a:rPr lang="en-US" sz="1400" b="1" u="sng" dirty="0"/>
                        <a:t>School</a:t>
                      </a:r>
                    </a:p>
                    <a:p>
                      <a:pPr marL="285750" indent="-285750">
                        <a:buFont typeface="Arial" panose="020B0604020202020204" pitchFamily="34" charset="0"/>
                        <a:buChar char="•"/>
                      </a:pPr>
                      <a:r>
                        <a:rPr lang="en-US" sz="1100" b="0" u="none" dirty="0"/>
                        <a:t>Boys were taught to become good Nazis</a:t>
                      </a:r>
                    </a:p>
                    <a:p>
                      <a:pPr marL="285750" indent="-285750">
                        <a:buFont typeface="Arial" panose="020B0604020202020204" pitchFamily="34" charset="0"/>
                        <a:buChar char="•"/>
                      </a:pPr>
                      <a:r>
                        <a:rPr lang="en-US" sz="1100" b="0" u="none" dirty="0"/>
                        <a:t>Lessons focused on military skills </a:t>
                      </a:r>
                    </a:p>
                    <a:p>
                      <a:pPr marL="285750" indent="-285750">
                        <a:buFont typeface="Arial" panose="020B0604020202020204" pitchFamily="34" charset="0"/>
                        <a:buChar char="•"/>
                      </a:pPr>
                      <a:r>
                        <a:rPr lang="en-US" sz="1100" b="0" u="none" dirty="0"/>
                        <a:t>Girls were taught how to run a home and how to produce perfect Nazi children with Aryan husbands.</a:t>
                      </a:r>
                    </a:p>
                    <a:p>
                      <a:pPr marL="285750" indent="-285750">
                        <a:buFont typeface="Arial" panose="020B0604020202020204" pitchFamily="34" charset="0"/>
                        <a:buChar char="•"/>
                      </a:pPr>
                      <a:r>
                        <a:rPr lang="en-US" sz="1100" b="0" u="none" dirty="0"/>
                        <a:t>Nazi Ideology was in everything, and anti-Jewish info ran throughout the curriculum.</a:t>
                      </a:r>
                    </a:p>
                    <a:p>
                      <a:pPr marL="285750" indent="-285750">
                        <a:buFont typeface="Arial" panose="020B0604020202020204" pitchFamily="34" charset="0"/>
                        <a:buChar char="•"/>
                      </a:pPr>
                      <a:r>
                        <a:rPr lang="en-US" sz="1100" b="0" u="none" dirty="0"/>
                        <a:t>Hitler Youth </a:t>
                      </a:r>
                      <a:r>
                        <a:rPr lang="en-US" sz="1100" b="0" u="none" dirty="0" err="1"/>
                        <a:t>organisations</a:t>
                      </a:r>
                      <a:r>
                        <a:rPr lang="en-US" sz="1100" b="0" u="none" dirty="0"/>
                        <a:t> meant boys and girls continued their indoctrination after school.</a:t>
                      </a:r>
                    </a:p>
                  </a:txBody>
                  <a:tcPr/>
                </a:tc>
                <a:tc>
                  <a:txBody>
                    <a:bodyPr/>
                    <a:lstStyle/>
                    <a:p>
                      <a:pPr marL="171450" indent="-171450">
                        <a:buFont typeface="Arial" panose="020B0604020202020204" pitchFamily="34" charset="0"/>
                        <a:buChar char="•"/>
                      </a:pPr>
                      <a:r>
                        <a:rPr lang="en-US" sz="1200" dirty="0"/>
                        <a:t>Hitler offered the 6 million unemployed ‘Bread and Work’.</a:t>
                      </a:r>
                    </a:p>
                    <a:p>
                      <a:pPr marL="171450" indent="-171450">
                        <a:buFont typeface="Arial" panose="020B0604020202020204" pitchFamily="34" charset="0"/>
                        <a:buChar char="•"/>
                      </a:pPr>
                      <a:r>
                        <a:rPr lang="en-US" sz="1200" dirty="0"/>
                        <a:t>National </a:t>
                      </a:r>
                      <a:r>
                        <a:rPr lang="en-US" sz="1200" dirty="0" err="1"/>
                        <a:t>Labour</a:t>
                      </a:r>
                      <a:r>
                        <a:rPr lang="en-US" sz="1200" dirty="0"/>
                        <a:t> Service was set up to get young men to work.</a:t>
                      </a:r>
                    </a:p>
                    <a:p>
                      <a:pPr marL="171450" indent="-171450">
                        <a:buFont typeface="Arial" panose="020B0604020202020204" pitchFamily="34" charset="0"/>
                        <a:buChar char="•"/>
                      </a:pPr>
                      <a:r>
                        <a:rPr lang="en-US" sz="1200" dirty="0"/>
                        <a:t>Mass building </a:t>
                      </a:r>
                      <a:r>
                        <a:rPr lang="en-US" sz="1200" dirty="0" err="1"/>
                        <a:t>programmes</a:t>
                      </a:r>
                      <a:r>
                        <a:rPr lang="en-US" sz="1200" dirty="0"/>
                        <a:t>.</a:t>
                      </a:r>
                    </a:p>
                    <a:p>
                      <a:pPr marL="171450" indent="-171450">
                        <a:buFont typeface="Arial" panose="020B0604020202020204" pitchFamily="34" charset="0"/>
                        <a:buChar char="•"/>
                      </a:pPr>
                      <a:r>
                        <a:rPr lang="en-US" sz="1200" dirty="0"/>
                        <a:t>‘Strength Through Joy’ provided cheap holidays and other benefits for workers.</a:t>
                      </a:r>
                    </a:p>
                    <a:p>
                      <a:pPr marL="171450" indent="-171450">
                        <a:buFont typeface="Arial" panose="020B0604020202020204" pitchFamily="34" charset="0"/>
                        <a:buChar char="•"/>
                      </a:pPr>
                      <a:endParaRPr lang="en-US" sz="1200" dirty="0"/>
                    </a:p>
                  </a:txBody>
                  <a:tcPr/>
                </a:tc>
                <a:tc>
                  <a:txBody>
                    <a:bodyPr/>
                    <a:lstStyle/>
                    <a:p>
                      <a:pPr marL="171450" indent="-171450">
                        <a:buFont typeface="Arial" panose="020B0604020202020204" pitchFamily="34" charset="0"/>
                        <a:buChar char="•"/>
                      </a:pPr>
                      <a:r>
                        <a:rPr lang="en-US" sz="1200" dirty="0"/>
                        <a:t>Raising a family was key.</a:t>
                      </a:r>
                    </a:p>
                    <a:p>
                      <a:pPr marL="171450" indent="-171450">
                        <a:buFont typeface="Arial" panose="020B0604020202020204" pitchFamily="34" charset="0"/>
                        <a:buChar char="•"/>
                      </a:pPr>
                      <a:r>
                        <a:rPr lang="en-US" sz="1200" dirty="0"/>
                        <a:t>Women were encouraged to stay at home and were awarded medals for how many children they had.</a:t>
                      </a:r>
                    </a:p>
                    <a:p>
                      <a:pPr marL="171450" indent="-171450">
                        <a:buFont typeface="Arial" panose="020B0604020202020204" pitchFamily="34" charset="0"/>
                        <a:buChar char="•"/>
                      </a:pPr>
                      <a:r>
                        <a:rPr lang="en-US" sz="1200" dirty="0"/>
                        <a:t>Loans were given out for marriages and didn’t need to be paid back if you had children.</a:t>
                      </a:r>
                    </a:p>
                    <a:p>
                      <a:pPr marL="171450" indent="-171450">
                        <a:buFont typeface="Arial" panose="020B0604020202020204" pitchFamily="34" charset="0"/>
                        <a:buChar char="•"/>
                      </a:pPr>
                      <a:r>
                        <a:rPr lang="en-US" sz="1200" dirty="0"/>
                        <a:t>Work and higher education were frowned upon and limited.</a:t>
                      </a:r>
                    </a:p>
                  </a:txBody>
                  <a:tcPr/>
                </a:tc>
                <a:extLst>
                  <a:ext uri="{0D108BD9-81ED-4DB2-BD59-A6C34878D82A}">
                    <a16:rowId xmlns:a16="http://schemas.microsoft.com/office/drawing/2014/main" val="2974159677"/>
                  </a:ext>
                </a:extLst>
              </a:tr>
            </a:tbl>
          </a:graphicData>
        </a:graphic>
      </p:graphicFrame>
      <p:pic>
        <p:nvPicPr>
          <p:cNvPr id="12" name="Picture 11">
            <a:extLst>
              <a:ext uri="{FF2B5EF4-FFF2-40B4-BE49-F238E27FC236}">
                <a16:creationId xmlns:a16="http://schemas.microsoft.com/office/drawing/2014/main" id="{D3D2BD4D-1DB9-6A4D-BA11-F8194F4939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187" y="5413269"/>
            <a:ext cx="1600200" cy="1270000"/>
          </a:xfrm>
          <a:prstGeom prst="round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2A123232-4F79-EA4D-8114-4AE4B3C66C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85155" y="5413269"/>
            <a:ext cx="2272632" cy="1270000"/>
          </a:xfrm>
          <a:prstGeom prst="roundRect">
            <a:avLst/>
          </a:prstGeom>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7331CB71-7CA1-E847-AC06-A07F5E86CDB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48879" y="5413269"/>
            <a:ext cx="690784" cy="1269999"/>
          </a:xfrm>
          <a:prstGeom prst="round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3213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F8205A-237B-4A89-94FC-6AC9CBB7D540}"/>
              </a:ext>
            </a:extLst>
          </p:cNvPr>
          <p:cNvSpPr txBox="1"/>
          <p:nvPr/>
        </p:nvSpPr>
        <p:spPr>
          <a:xfrm>
            <a:off x="3394283" y="107576"/>
            <a:ext cx="5374679" cy="27699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u="sng" dirty="0">
                <a:latin typeface="Comic Sans MS"/>
              </a:rPr>
              <a:t>Knowledge Organiser: Causes of World War II</a:t>
            </a:r>
            <a:endParaRPr lang="en-US"/>
          </a:p>
        </p:txBody>
      </p:sp>
      <p:sp>
        <p:nvSpPr>
          <p:cNvPr id="5" name="TextBox 4">
            <a:extLst>
              <a:ext uri="{FF2B5EF4-FFF2-40B4-BE49-F238E27FC236}">
                <a16:creationId xmlns:a16="http://schemas.microsoft.com/office/drawing/2014/main" id="{8BBD7F1A-20E4-404F-A3F3-23195DAC7A2E}"/>
              </a:ext>
            </a:extLst>
          </p:cNvPr>
          <p:cNvSpPr txBox="1"/>
          <p:nvPr/>
        </p:nvSpPr>
        <p:spPr>
          <a:xfrm>
            <a:off x="909052" y="2840538"/>
            <a:ext cx="2407024" cy="397031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omic Sans MS"/>
                <a:cs typeface="Calibri"/>
              </a:rPr>
              <a:t>Aims of the Big Three</a:t>
            </a:r>
            <a:r>
              <a:rPr lang="en-US" sz="1200" dirty="0">
                <a:latin typeface="Comic Sans MS"/>
                <a:cs typeface="Calibri"/>
              </a:rPr>
              <a:t>:</a:t>
            </a:r>
            <a:endParaRPr lang="en-GB" sz="1200" b="1" u="sng" dirty="0">
              <a:latin typeface="Comic Sans MS"/>
              <a:cs typeface="Calibri"/>
            </a:endParaRPr>
          </a:p>
          <a:p>
            <a:r>
              <a:rPr lang="en-GB" sz="1200" dirty="0">
                <a:latin typeface="Comic Sans MS"/>
                <a:cs typeface="Calibri"/>
              </a:rPr>
              <a:t>David Lloyd George, Prime Minister of Great Britain wanted to </a:t>
            </a:r>
            <a:r>
              <a:rPr lang="en-GB" sz="1200" b="1" dirty="0">
                <a:latin typeface="Comic Sans MS"/>
                <a:cs typeface="Calibri"/>
              </a:rPr>
              <a:t>‘make Germany pay’ </a:t>
            </a:r>
            <a:r>
              <a:rPr lang="en-GB" sz="1200" dirty="0">
                <a:latin typeface="Comic Sans MS"/>
                <a:cs typeface="Calibri"/>
              </a:rPr>
              <a:t>because he knew that was what the British people wanted to hear. He wanted </a:t>
            </a:r>
            <a:r>
              <a:rPr lang="en-GB" sz="1200" b="1" dirty="0">
                <a:latin typeface="Comic Sans MS"/>
                <a:cs typeface="Calibri"/>
              </a:rPr>
              <a:t>justice</a:t>
            </a:r>
            <a:r>
              <a:rPr lang="en-GB" sz="1200" dirty="0">
                <a:latin typeface="Comic Sans MS"/>
                <a:cs typeface="Calibri"/>
              </a:rPr>
              <a:t> but </a:t>
            </a:r>
            <a:r>
              <a:rPr lang="en-GB" sz="1200" b="1" dirty="0">
                <a:latin typeface="Comic Sans MS"/>
                <a:cs typeface="Calibri"/>
              </a:rPr>
              <a:t>not revenge</a:t>
            </a:r>
            <a:r>
              <a:rPr lang="en-GB" sz="1200" dirty="0">
                <a:latin typeface="Comic Sans MS"/>
                <a:cs typeface="Calibri"/>
              </a:rPr>
              <a:t>.</a:t>
            </a:r>
          </a:p>
          <a:p>
            <a:endParaRPr lang="en-GB" sz="1200" dirty="0">
              <a:latin typeface="Comic Sans MS"/>
              <a:cs typeface="Calibri"/>
            </a:endParaRPr>
          </a:p>
          <a:p>
            <a:r>
              <a:rPr lang="en-GB" sz="1200" dirty="0">
                <a:latin typeface="Comic Sans MS"/>
                <a:cs typeface="Calibri"/>
              </a:rPr>
              <a:t>Georges Clemenceau, the Prime Minister of France wanted </a:t>
            </a:r>
            <a:r>
              <a:rPr lang="en-GB" sz="1200" b="1" dirty="0">
                <a:latin typeface="Comic Sans MS"/>
                <a:cs typeface="Calibri"/>
              </a:rPr>
              <a:t>revenge</a:t>
            </a:r>
            <a:r>
              <a:rPr lang="en-GB" sz="1200" dirty="0">
                <a:latin typeface="Comic Sans MS"/>
                <a:cs typeface="Calibri"/>
              </a:rPr>
              <a:t> and to </a:t>
            </a:r>
            <a:r>
              <a:rPr lang="en-GB" sz="1200" b="1" dirty="0">
                <a:latin typeface="Comic Sans MS"/>
                <a:cs typeface="Calibri"/>
              </a:rPr>
              <a:t>punish</a:t>
            </a:r>
            <a:r>
              <a:rPr lang="en-GB" sz="1200" dirty="0">
                <a:latin typeface="Comic Sans MS"/>
                <a:cs typeface="Calibri"/>
              </a:rPr>
              <a:t> the Germans for what they had done.</a:t>
            </a:r>
            <a:endParaRPr lang="en-US" sz="1200" dirty="0">
              <a:ea typeface="+mn-lt"/>
              <a:cs typeface="+mn-lt"/>
            </a:endParaRPr>
          </a:p>
          <a:p>
            <a:endParaRPr lang="en-GB" sz="1200" dirty="0">
              <a:latin typeface="Comic Sans MS"/>
              <a:cs typeface="Calibri"/>
            </a:endParaRPr>
          </a:p>
          <a:p>
            <a:r>
              <a:rPr lang="en-GB" sz="1200" dirty="0">
                <a:latin typeface="Comic Sans MS"/>
                <a:cs typeface="Calibri"/>
              </a:rPr>
              <a:t>Woodrow Wilson, the president of America wanted to make the world </a:t>
            </a:r>
            <a:r>
              <a:rPr lang="en-GB" sz="1200" b="1" dirty="0">
                <a:latin typeface="Comic Sans MS"/>
                <a:cs typeface="Calibri"/>
              </a:rPr>
              <a:t>safe</a:t>
            </a:r>
            <a:r>
              <a:rPr lang="en-GB" sz="1200" dirty="0">
                <a:latin typeface="Comic Sans MS"/>
                <a:cs typeface="Calibri"/>
              </a:rPr>
              <a:t>. He wanted to </a:t>
            </a:r>
            <a:r>
              <a:rPr lang="en-GB" sz="1200" b="1" dirty="0">
                <a:latin typeface="Comic Sans MS"/>
                <a:cs typeface="Calibri"/>
              </a:rPr>
              <a:t>end war </a:t>
            </a:r>
            <a:r>
              <a:rPr lang="en-GB" sz="1200" dirty="0">
                <a:latin typeface="Comic Sans MS"/>
                <a:cs typeface="Calibri"/>
              </a:rPr>
              <a:t>and establish lasting </a:t>
            </a:r>
            <a:r>
              <a:rPr lang="en-GB" sz="1200" b="1" dirty="0">
                <a:latin typeface="Comic Sans MS"/>
                <a:cs typeface="Calibri"/>
              </a:rPr>
              <a:t>peace</a:t>
            </a:r>
            <a:r>
              <a:rPr lang="en-GB" sz="1200" dirty="0">
                <a:latin typeface="Comic Sans MS"/>
                <a:cs typeface="Calibri"/>
              </a:rPr>
              <a:t>.</a:t>
            </a:r>
            <a:endParaRPr lang="en-US" sz="1200" dirty="0">
              <a:ea typeface="+mn-lt"/>
              <a:cs typeface="+mn-lt"/>
            </a:endParaRPr>
          </a:p>
          <a:p>
            <a:endParaRPr lang="en-GB" sz="1200" dirty="0">
              <a:latin typeface="Comic Sans MS"/>
              <a:cs typeface="Calibri"/>
            </a:endParaRPr>
          </a:p>
        </p:txBody>
      </p:sp>
      <p:pic>
        <p:nvPicPr>
          <p:cNvPr id="6" name="Picture 5">
            <a:extLst>
              <a:ext uri="{FF2B5EF4-FFF2-40B4-BE49-F238E27FC236}">
                <a16:creationId xmlns:a16="http://schemas.microsoft.com/office/drawing/2014/main" id="{B16C7CEB-FFA5-4735-9C3E-314D57F2C6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34493" y="3185347"/>
            <a:ext cx="1017289" cy="6968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A picture containing chart, bar chart&#10;&#10;Description automatically generated">
            <a:extLst>
              <a:ext uri="{FF2B5EF4-FFF2-40B4-BE49-F238E27FC236}">
                <a16:creationId xmlns:a16="http://schemas.microsoft.com/office/drawing/2014/main" id="{4D55C574-4CB7-47DC-85C9-1E28D48D6C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78415" y="4481740"/>
            <a:ext cx="1069601" cy="697006"/>
          </a:xfrm>
          <a:prstGeom prst="rect">
            <a:avLst/>
          </a:prstGeom>
        </p:spPr>
      </p:pic>
      <p:pic>
        <p:nvPicPr>
          <p:cNvPr id="8" name="Picture 7">
            <a:extLst>
              <a:ext uri="{FF2B5EF4-FFF2-40B4-BE49-F238E27FC236}">
                <a16:creationId xmlns:a16="http://schemas.microsoft.com/office/drawing/2014/main" id="{71715C65-9FE6-4EEB-803F-366FB07C3D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53850" y="5795237"/>
            <a:ext cx="1073319" cy="713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49C9C8-1C5A-4FD7-9139-0066AF6335AE}"/>
              </a:ext>
            </a:extLst>
          </p:cNvPr>
          <p:cNvSpPr txBox="1"/>
          <p:nvPr/>
        </p:nvSpPr>
        <p:spPr>
          <a:xfrm>
            <a:off x="107575" y="105030"/>
            <a:ext cx="3202132" cy="138499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u="sng" dirty="0">
                <a:latin typeface="Comic Sans MS"/>
              </a:rPr>
              <a:t>Peace Making after WW1</a:t>
            </a:r>
            <a:r>
              <a:rPr lang="en-US" sz="1200" dirty="0">
                <a:latin typeface="Comic Sans MS"/>
              </a:rPr>
              <a:t>​</a:t>
            </a:r>
          </a:p>
          <a:p>
            <a:pPr>
              <a:buChar char="•"/>
            </a:pPr>
            <a:r>
              <a:rPr lang="en-US" sz="1200" dirty="0">
                <a:latin typeface="Comic Sans MS"/>
                <a:cs typeface="Arial"/>
              </a:rPr>
              <a:t>World War I started in 1914 and fighting ended with the armistice on November 11th, 1918.​</a:t>
            </a:r>
          </a:p>
          <a:p>
            <a:pPr>
              <a:buChar char="•"/>
            </a:pPr>
            <a:r>
              <a:rPr lang="en-US" sz="1200" dirty="0">
                <a:latin typeface="Comic Sans MS"/>
                <a:cs typeface="Arial"/>
              </a:rPr>
              <a:t>The winners, Britain, France and the USA – known as the Allies, then agreed to a peace treaty with the losers.</a:t>
            </a:r>
          </a:p>
        </p:txBody>
      </p:sp>
      <p:sp>
        <p:nvSpPr>
          <p:cNvPr id="9" name="TextBox 8">
            <a:extLst>
              <a:ext uri="{FF2B5EF4-FFF2-40B4-BE49-F238E27FC236}">
                <a16:creationId xmlns:a16="http://schemas.microsoft.com/office/drawing/2014/main" id="{7C7C9CD6-9F91-4DED-8584-248464E2A5BA}"/>
              </a:ext>
            </a:extLst>
          </p:cNvPr>
          <p:cNvSpPr txBox="1"/>
          <p:nvPr/>
        </p:nvSpPr>
        <p:spPr>
          <a:xfrm>
            <a:off x="109613" y="1568417"/>
            <a:ext cx="3210282" cy="120032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u="sng" dirty="0">
                <a:latin typeface="Comic Sans MS"/>
              </a:rPr>
              <a:t>The Treaty of Versailles</a:t>
            </a:r>
          </a:p>
          <a:p>
            <a:pPr marL="171450" indent="-171450">
              <a:buFont typeface="Arial"/>
              <a:buChar char="•"/>
            </a:pPr>
            <a:r>
              <a:rPr lang="en-GB" sz="1200" dirty="0">
                <a:latin typeface="Comic Sans MS"/>
              </a:rPr>
              <a:t>Peace treaty created by the Big Three. </a:t>
            </a:r>
            <a:endParaRPr lang="en-GB" sz="1200" b="1" u="sng" dirty="0">
              <a:latin typeface="Comic Sans MS"/>
            </a:endParaRPr>
          </a:p>
          <a:p>
            <a:pPr marL="171450" indent="-171450">
              <a:buFont typeface="Arial"/>
              <a:buChar char="•"/>
            </a:pPr>
            <a:r>
              <a:rPr lang="en-GB" sz="1200" dirty="0">
                <a:latin typeface="Comic Sans MS"/>
              </a:rPr>
              <a:t>Signed on 28th June 1919 at the Paris Peace Conference at Versailles Palace.</a:t>
            </a:r>
          </a:p>
          <a:p>
            <a:pPr marL="171450" indent="-171450">
              <a:buFont typeface="Arial"/>
              <a:buChar char="•"/>
            </a:pPr>
            <a:r>
              <a:rPr lang="en-GB" sz="1200" dirty="0">
                <a:latin typeface="Comic Sans MS"/>
              </a:rPr>
              <a:t>Only dealt with Germany, who was not invited to the peace negotiations.</a:t>
            </a:r>
          </a:p>
        </p:txBody>
      </p:sp>
      <p:sp>
        <p:nvSpPr>
          <p:cNvPr id="10" name="TextBox 9">
            <a:extLst>
              <a:ext uri="{FF2B5EF4-FFF2-40B4-BE49-F238E27FC236}">
                <a16:creationId xmlns:a16="http://schemas.microsoft.com/office/drawing/2014/main" id="{4F5498CE-F815-4146-BFC5-888404C98E52}"/>
              </a:ext>
            </a:extLst>
          </p:cNvPr>
          <p:cNvSpPr txBox="1"/>
          <p:nvPr/>
        </p:nvSpPr>
        <p:spPr>
          <a:xfrm>
            <a:off x="3398031" y="457274"/>
            <a:ext cx="5366903" cy="267765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u="sng" dirty="0">
                <a:latin typeface="Comic Sans MS"/>
              </a:rPr>
              <a:t>Terms of the Treaty of Versailles</a:t>
            </a:r>
            <a:endParaRPr lang="en-US"/>
          </a:p>
          <a:p>
            <a:r>
              <a:rPr lang="en-GB" sz="1200" b="1" u="sng" dirty="0">
                <a:latin typeface="Comic Sans MS"/>
              </a:rPr>
              <a:t>Economic</a:t>
            </a:r>
            <a:r>
              <a:rPr lang="en-GB" sz="1200" dirty="0">
                <a:latin typeface="Comic Sans MS"/>
              </a:rPr>
              <a:t>: </a:t>
            </a:r>
            <a:endParaRPr lang="en-GB" sz="1200" b="1" u="sng" dirty="0">
              <a:latin typeface="Comic Sans MS"/>
            </a:endParaRPr>
          </a:p>
          <a:p>
            <a:pPr marL="171450" indent="-171450">
              <a:buFont typeface="Arial"/>
              <a:buChar char="•"/>
            </a:pPr>
            <a:r>
              <a:rPr lang="en-GB" sz="1200" dirty="0">
                <a:latin typeface="Comic Sans MS"/>
              </a:rPr>
              <a:t>Reparations for damage caused during war (£6.6 billion). </a:t>
            </a:r>
          </a:p>
          <a:p>
            <a:pPr marL="171450" indent="-171450">
              <a:buFont typeface="Arial"/>
              <a:buChar char="•"/>
            </a:pPr>
            <a:r>
              <a:rPr lang="en-GB" sz="1200" dirty="0">
                <a:latin typeface="Comic Sans MS"/>
              </a:rPr>
              <a:t>War Guilt Clause (Article 231) - accept blame. </a:t>
            </a:r>
          </a:p>
          <a:p>
            <a:pPr marL="171450" indent="-171450">
              <a:buFont typeface="Arial"/>
              <a:buChar char="•"/>
            </a:pPr>
            <a:r>
              <a:rPr lang="en-GB" sz="1200" dirty="0">
                <a:latin typeface="Comic Sans MS"/>
              </a:rPr>
              <a:t>Loss of overseas territories (ports for trading).</a:t>
            </a:r>
          </a:p>
          <a:p>
            <a:r>
              <a:rPr lang="en-GB" sz="1200" b="1" u="sng" dirty="0">
                <a:latin typeface="Comic Sans MS"/>
              </a:rPr>
              <a:t>Military</a:t>
            </a:r>
            <a:r>
              <a:rPr lang="en-GB" sz="1200" dirty="0">
                <a:latin typeface="Comic Sans MS"/>
              </a:rPr>
              <a:t>: </a:t>
            </a:r>
          </a:p>
          <a:p>
            <a:r>
              <a:rPr lang="en-GB" sz="1200" dirty="0">
                <a:latin typeface="Comic Sans MS"/>
              </a:rPr>
              <a:t>Army restricted to 100,000 men.</a:t>
            </a:r>
          </a:p>
          <a:p>
            <a:pPr marL="171450" indent="-171450">
              <a:buFont typeface="Arial"/>
              <a:buChar char="•"/>
            </a:pPr>
            <a:r>
              <a:rPr lang="en-GB" sz="1200" dirty="0">
                <a:latin typeface="Comic Sans MS"/>
              </a:rPr>
              <a:t>No modern weapons i.e. tanks, aircraft, U-boats. </a:t>
            </a:r>
          </a:p>
          <a:p>
            <a:pPr marL="171450" indent="-171450">
              <a:buFont typeface="Arial"/>
              <a:buChar char="•"/>
            </a:pPr>
            <a:r>
              <a:rPr lang="en-GB" sz="1200" dirty="0">
                <a:latin typeface="Comic Sans MS"/>
              </a:rPr>
              <a:t>Limit of 6 battleships</a:t>
            </a:r>
          </a:p>
          <a:p>
            <a:r>
              <a:rPr lang="en-GB" sz="1200" b="1" u="sng" dirty="0">
                <a:latin typeface="Comic Sans MS"/>
              </a:rPr>
              <a:t>Territory</a:t>
            </a:r>
            <a:r>
              <a:rPr lang="en-GB" sz="1200" dirty="0">
                <a:latin typeface="Comic Sans MS"/>
              </a:rPr>
              <a:t>: </a:t>
            </a:r>
          </a:p>
          <a:p>
            <a:pPr marL="171450" indent="-171450">
              <a:buFont typeface="Arial"/>
              <a:buChar char="•"/>
            </a:pPr>
            <a:r>
              <a:rPr lang="en-GB" sz="1200" dirty="0">
                <a:latin typeface="Comic Sans MS"/>
              </a:rPr>
              <a:t>Alsace-Lorraine returned to France permanently. </a:t>
            </a:r>
          </a:p>
          <a:p>
            <a:pPr marL="171450" indent="-171450">
              <a:buFont typeface="Arial"/>
              <a:buChar char="•"/>
            </a:pPr>
            <a:r>
              <a:rPr lang="en-GB" sz="1200" dirty="0">
                <a:latin typeface="Comic Sans MS"/>
              </a:rPr>
              <a:t>Demilitarisation of the Rhineland </a:t>
            </a:r>
          </a:p>
          <a:p>
            <a:pPr marL="171450" indent="-171450">
              <a:buFont typeface="Arial"/>
              <a:buChar char="•"/>
            </a:pPr>
            <a:r>
              <a:rPr lang="en-GB" sz="1200" dirty="0">
                <a:latin typeface="Comic Sans MS"/>
              </a:rPr>
              <a:t>Saar, which was rich in coal, iron and steel was given to France for 15 years. </a:t>
            </a:r>
          </a:p>
        </p:txBody>
      </p:sp>
      <p:sp>
        <p:nvSpPr>
          <p:cNvPr id="11" name="TextBox 10">
            <a:extLst>
              <a:ext uri="{FF2B5EF4-FFF2-40B4-BE49-F238E27FC236}">
                <a16:creationId xmlns:a16="http://schemas.microsoft.com/office/drawing/2014/main" id="{8B791D6E-0CA8-43AA-B22B-CDF358B1AE69}"/>
              </a:ext>
            </a:extLst>
          </p:cNvPr>
          <p:cNvSpPr txBox="1"/>
          <p:nvPr/>
        </p:nvSpPr>
        <p:spPr>
          <a:xfrm>
            <a:off x="3398030" y="3156133"/>
            <a:ext cx="5366903" cy="175432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u="sng" dirty="0">
                <a:latin typeface="Comic Sans MS"/>
              </a:rPr>
              <a:t>League of Nations</a:t>
            </a:r>
          </a:p>
          <a:p>
            <a:r>
              <a:rPr lang="en-GB" sz="1200" dirty="0">
                <a:latin typeface="Comic Sans MS"/>
                <a:ea typeface="+mn-lt"/>
                <a:cs typeface="+mn-lt"/>
              </a:rPr>
              <a:t>The idea of American President Woodrow Wilson to bring the world together in peace. It would be a group of countries that would work together to solve world problems. </a:t>
            </a:r>
            <a:endParaRPr lang="en-GB">
              <a:latin typeface="Comic Sans MS"/>
              <a:ea typeface="+mn-lt"/>
              <a:cs typeface="+mn-lt"/>
            </a:endParaRPr>
          </a:p>
          <a:p>
            <a:r>
              <a:rPr lang="en-GB" sz="1200" b="1" u="sng" dirty="0">
                <a:latin typeface="Comic Sans MS"/>
                <a:ea typeface="+mn-lt"/>
                <a:cs typeface="+mn-lt"/>
              </a:rPr>
              <a:t>Aims</a:t>
            </a:r>
            <a:endParaRPr lang="en-GB" b="1" u="sng" dirty="0">
              <a:latin typeface="Comic Sans MS"/>
              <a:ea typeface="+mn-lt"/>
              <a:cs typeface="+mn-lt"/>
            </a:endParaRPr>
          </a:p>
          <a:p>
            <a:pPr marL="171450" indent="-171450">
              <a:buFont typeface="Arial"/>
              <a:buChar char="•"/>
            </a:pPr>
            <a:r>
              <a:rPr lang="en-GB" sz="1200" dirty="0">
                <a:latin typeface="Comic Sans MS"/>
                <a:ea typeface="+mn-lt"/>
                <a:cs typeface="+mn-lt"/>
              </a:rPr>
              <a:t>To stop war from breaking out again</a:t>
            </a:r>
            <a:endParaRPr lang="en-GB" dirty="0">
              <a:latin typeface="Comic Sans MS"/>
              <a:ea typeface="+mn-lt"/>
              <a:cs typeface="+mn-lt"/>
            </a:endParaRPr>
          </a:p>
          <a:p>
            <a:pPr marL="171450" indent="-171450">
              <a:buFont typeface="Arial"/>
              <a:buChar char="•"/>
            </a:pPr>
            <a:r>
              <a:rPr lang="en-GB" sz="1200" dirty="0">
                <a:latin typeface="Comic Sans MS"/>
                <a:ea typeface="+mn-lt"/>
                <a:cs typeface="+mn-lt"/>
              </a:rPr>
              <a:t>To encourage disarmament</a:t>
            </a:r>
            <a:endParaRPr lang="en-GB" dirty="0">
              <a:latin typeface="Comic Sans MS"/>
              <a:ea typeface="+mn-lt"/>
              <a:cs typeface="+mn-lt"/>
            </a:endParaRPr>
          </a:p>
          <a:p>
            <a:pPr marL="171450" indent="-171450">
              <a:buFont typeface="Arial"/>
              <a:buChar char="•"/>
            </a:pPr>
            <a:r>
              <a:rPr lang="en-GB" sz="1200" dirty="0">
                <a:latin typeface="Comic Sans MS"/>
                <a:ea typeface="+mn-lt"/>
                <a:cs typeface="+mn-lt"/>
              </a:rPr>
              <a:t>To improve working conditions </a:t>
            </a:r>
            <a:endParaRPr lang="en-GB" dirty="0">
              <a:latin typeface="Comic Sans MS"/>
              <a:ea typeface="+mn-lt"/>
              <a:cs typeface="+mn-lt"/>
            </a:endParaRPr>
          </a:p>
          <a:p>
            <a:pPr marL="171450" indent="-171450">
              <a:buFont typeface="Arial"/>
              <a:buChar char="•"/>
            </a:pPr>
            <a:r>
              <a:rPr lang="en-GB" sz="1200" dirty="0">
                <a:latin typeface="Comic Sans MS"/>
                <a:ea typeface="+mn-lt"/>
                <a:cs typeface="+mn-lt"/>
              </a:rPr>
              <a:t>To tackle deadly diseases </a:t>
            </a:r>
            <a:endParaRPr lang="en-GB">
              <a:latin typeface="Comic Sans MS"/>
              <a:cs typeface="Calibri"/>
            </a:endParaRPr>
          </a:p>
        </p:txBody>
      </p:sp>
      <p:graphicFrame>
        <p:nvGraphicFramePr>
          <p:cNvPr id="13" name="Table 13">
            <a:extLst>
              <a:ext uri="{FF2B5EF4-FFF2-40B4-BE49-F238E27FC236}">
                <a16:creationId xmlns:a16="http://schemas.microsoft.com/office/drawing/2014/main" id="{2A462714-4FA2-4176-B11E-B823D6B51342}"/>
              </a:ext>
            </a:extLst>
          </p:cNvPr>
          <p:cNvGraphicFramePr>
            <a:graphicFrameLocks noGrp="1"/>
          </p:cNvGraphicFramePr>
          <p:nvPr/>
        </p:nvGraphicFramePr>
        <p:xfrm>
          <a:off x="8849590" y="86590"/>
          <a:ext cx="3274778" cy="1743940"/>
        </p:xfrm>
        <a:graphic>
          <a:graphicData uri="http://schemas.openxmlformats.org/drawingml/2006/table">
            <a:tbl>
              <a:tblPr firstRow="1" bandRow="1">
                <a:tableStyleId>{7E9639D4-E3E2-4D34-9284-5A2195B3D0D7}</a:tableStyleId>
              </a:tblPr>
              <a:tblGrid>
                <a:gridCol w="3274778">
                  <a:extLst>
                    <a:ext uri="{9D8B030D-6E8A-4147-A177-3AD203B41FA5}">
                      <a16:colId xmlns:a16="http://schemas.microsoft.com/office/drawing/2014/main" val="2020062257"/>
                    </a:ext>
                  </a:extLst>
                </a:gridCol>
              </a:tblGrid>
              <a:tr h="372340">
                <a:tc>
                  <a:txBody>
                    <a:bodyPr/>
                    <a:lstStyle/>
                    <a:p>
                      <a:r>
                        <a:rPr lang="en-GB" sz="1200" dirty="0">
                          <a:latin typeface="Comic Sans MS"/>
                        </a:rPr>
                        <a:t>Hitler was to blame </a:t>
                      </a:r>
                    </a:p>
                  </a:txBody>
                  <a:tcPr/>
                </a:tc>
                <a:extLst>
                  <a:ext uri="{0D108BD9-81ED-4DB2-BD59-A6C34878D82A}">
                    <a16:rowId xmlns:a16="http://schemas.microsoft.com/office/drawing/2014/main" val="3376391190"/>
                  </a:ext>
                </a:extLst>
              </a:tr>
              <a:tr h="279342">
                <a:tc>
                  <a:txBody>
                    <a:bodyPr/>
                    <a:lstStyle/>
                    <a:p>
                      <a:pPr lvl="0" algn="l">
                        <a:lnSpc>
                          <a:spcPct val="100000"/>
                        </a:lnSpc>
                        <a:spcBef>
                          <a:spcPts val="0"/>
                        </a:spcBef>
                        <a:spcAft>
                          <a:spcPts val="0"/>
                        </a:spcAft>
                        <a:buNone/>
                      </a:pPr>
                      <a:r>
                        <a:rPr lang="en-GB" sz="1200" b="0" i="0" u="none" strike="noStrike" noProof="0" dirty="0">
                          <a:latin typeface="Comic Sans MS"/>
                        </a:rPr>
                        <a:t>Hitler vowed to overturn Versailles and take Lebensraum (living space). This was the basis of his foreign policy and meant he would have to invade countries. This could start a war. He also vowed to make Germany strong again. and destroy Communism. </a:t>
                      </a:r>
                    </a:p>
                  </a:txBody>
                  <a:tcPr/>
                </a:tc>
                <a:extLst>
                  <a:ext uri="{0D108BD9-81ED-4DB2-BD59-A6C34878D82A}">
                    <a16:rowId xmlns:a16="http://schemas.microsoft.com/office/drawing/2014/main" val="4115730270"/>
                  </a:ext>
                </a:extLst>
              </a:tr>
            </a:tbl>
          </a:graphicData>
        </a:graphic>
      </p:graphicFrame>
      <p:graphicFrame>
        <p:nvGraphicFramePr>
          <p:cNvPr id="14" name="Table 13">
            <a:extLst>
              <a:ext uri="{FF2B5EF4-FFF2-40B4-BE49-F238E27FC236}">
                <a16:creationId xmlns:a16="http://schemas.microsoft.com/office/drawing/2014/main" id="{8D08FEE3-72C2-4701-B944-3702652E10B0}"/>
              </a:ext>
            </a:extLst>
          </p:cNvPr>
          <p:cNvGraphicFramePr>
            <a:graphicFrameLocks noGrp="1"/>
          </p:cNvGraphicFramePr>
          <p:nvPr/>
        </p:nvGraphicFramePr>
        <p:xfrm>
          <a:off x="8840931" y="1922318"/>
          <a:ext cx="3283415" cy="1561060"/>
        </p:xfrm>
        <a:graphic>
          <a:graphicData uri="http://schemas.openxmlformats.org/drawingml/2006/table">
            <a:tbl>
              <a:tblPr firstRow="1" bandRow="1">
                <a:tableStyleId>{7E9639D4-E3E2-4D34-9284-5A2195B3D0D7}</a:tableStyleId>
              </a:tblPr>
              <a:tblGrid>
                <a:gridCol w="3283415">
                  <a:extLst>
                    <a:ext uri="{9D8B030D-6E8A-4147-A177-3AD203B41FA5}">
                      <a16:colId xmlns:a16="http://schemas.microsoft.com/office/drawing/2014/main" val="2020062257"/>
                    </a:ext>
                  </a:extLst>
                </a:gridCol>
              </a:tblGrid>
              <a:tr h="372340">
                <a:tc>
                  <a:txBody>
                    <a:bodyPr/>
                    <a:lstStyle/>
                    <a:p>
                      <a:r>
                        <a:rPr lang="en-GB" sz="1200" dirty="0">
                          <a:latin typeface="Comic Sans MS"/>
                        </a:rPr>
                        <a:t>The failure of the League of Nations</a:t>
                      </a:r>
                    </a:p>
                  </a:txBody>
                  <a:tcPr/>
                </a:tc>
                <a:extLst>
                  <a:ext uri="{0D108BD9-81ED-4DB2-BD59-A6C34878D82A}">
                    <a16:rowId xmlns:a16="http://schemas.microsoft.com/office/drawing/2014/main" val="3376391190"/>
                  </a:ext>
                </a:extLst>
              </a:tr>
              <a:tr h="279342">
                <a:tc>
                  <a:txBody>
                    <a:bodyPr/>
                    <a:lstStyle/>
                    <a:p>
                      <a:pPr lvl="0" algn="l">
                        <a:lnSpc>
                          <a:spcPct val="100000"/>
                        </a:lnSpc>
                        <a:spcBef>
                          <a:spcPts val="0"/>
                        </a:spcBef>
                        <a:spcAft>
                          <a:spcPts val="0"/>
                        </a:spcAft>
                        <a:buNone/>
                      </a:pPr>
                      <a:r>
                        <a:rPr lang="en-GB" sz="1200" b="0" i="0" u="none" strike="noStrike" noProof="0" dirty="0">
                          <a:latin typeface="Comic Sans MS"/>
                        </a:rPr>
                        <a:t>Its structure and organisation made the League weak.  Its lack of army meant it could not force nations to comply. Membership - countries could leave, the USA never joined and USSR and Germany were not allowed to join at first.</a:t>
                      </a:r>
                      <a:endParaRPr lang="en-US" dirty="0">
                        <a:latin typeface="Comic Sans MS"/>
                      </a:endParaRPr>
                    </a:p>
                  </a:txBody>
                  <a:tcPr/>
                </a:tc>
                <a:extLst>
                  <a:ext uri="{0D108BD9-81ED-4DB2-BD59-A6C34878D82A}">
                    <a16:rowId xmlns:a16="http://schemas.microsoft.com/office/drawing/2014/main" val="4115730270"/>
                  </a:ext>
                </a:extLst>
              </a:tr>
            </a:tbl>
          </a:graphicData>
        </a:graphic>
      </p:graphicFrame>
      <p:graphicFrame>
        <p:nvGraphicFramePr>
          <p:cNvPr id="15" name="Table 14">
            <a:extLst>
              <a:ext uri="{FF2B5EF4-FFF2-40B4-BE49-F238E27FC236}">
                <a16:creationId xmlns:a16="http://schemas.microsoft.com/office/drawing/2014/main" id="{BAC1657A-7473-420F-B0B8-8E769F92276E}"/>
              </a:ext>
            </a:extLst>
          </p:cNvPr>
          <p:cNvGraphicFramePr>
            <a:graphicFrameLocks noGrp="1"/>
          </p:cNvGraphicFramePr>
          <p:nvPr/>
        </p:nvGraphicFramePr>
        <p:xfrm>
          <a:off x="8832272" y="3576204"/>
          <a:ext cx="3283417" cy="1561060"/>
        </p:xfrm>
        <a:graphic>
          <a:graphicData uri="http://schemas.openxmlformats.org/drawingml/2006/table">
            <a:tbl>
              <a:tblPr firstRow="1" bandRow="1">
                <a:tableStyleId>{7E9639D4-E3E2-4D34-9284-5A2195B3D0D7}</a:tableStyleId>
              </a:tblPr>
              <a:tblGrid>
                <a:gridCol w="3283417">
                  <a:extLst>
                    <a:ext uri="{9D8B030D-6E8A-4147-A177-3AD203B41FA5}">
                      <a16:colId xmlns:a16="http://schemas.microsoft.com/office/drawing/2014/main" val="2020062257"/>
                    </a:ext>
                  </a:extLst>
                </a:gridCol>
              </a:tblGrid>
              <a:tr h="372340">
                <a:tc>
                  <a:txBody>
                    <a:bodyPr/>
                    <a:lstStyle/>
                    <a:p>
                      <a:r>
                        <a:rPr lang="en-GB" sz="1200" dirty="0">
                          <a:latin typeface="Comic Sans MS"/>
                        </a:rPr>
                        <a:t>The Great Depression</a:t>
                      </a:r>
                    </a:p>
                  </a:txBody>
                  <a:tcPr/>
                </a:tc>
                <a:extLst>
                  <a:ext uri="{0D108BD9-81ED-4DB2-BD59-A6C34878D82A}">
                    <a16:rowId xmlns:a16="http://schemas.microsoft.com/office/drawing/2014/main" val="3376391190"/>
                  </a:ext>
                </a:extLst>
              </a:tr>
              <a:tr h="279342">
                <a:tc>
                  <a:txBody>
                    <a:bodyPr/>
                    <a:lstStyle/>
                    <a:p>
                      <a:pPr lvl="0" algn="l">
                        <a:lnSpc>
                          <a:spcPct val="100000"/>
                        </a:lnSpc>
                        <a:spcBef>
                          <a:spcPts val="0"/>
                        </a:spcBef>
                        <a:spcAft>
                          <a:spcPts val="0"/>
                        </a:spcAft>
                        <a:buNone/>
                      </a:pPr>
                      <a:r>
                        <a:rPr lang="en-GB" sz="1200" b="0" i="0" u="none" strike="noStrike" noProof="0" dirty="0">
                          <a:latin typeface="Comic Sans MS"/>
                        </a:rPr>
                        <a:t>The Wall Street Crash caused a decline in international cooperation. Desperate people turned to extremist parties and Leaders including Hitler and Mussolini. The League also could not afford to put effective economic sanctions on aggressors.</a:t>
                      </a:r>
                      <a:endParaRPr lang="en-US" dirty="0">
                        <a:latin typeface="Comic Sans MS"/>
                      </a:endParaRPr>
                    </a:p>
                  </a:txBody>
                  <a:tcPr/>
                </a:tc>
                <a:extLst>
                  <a:ext uri="{0D108BD9-81ED-4DB2-BD59-A6C34878D82A}">
                    <a16:rowId xmlns:a16="http://schemas.microsoft.com/office/drawing/2014/main" val="4115730270"/>
                  </a:ext>
                </a:extLst>
              </a:tr>
            </a:tbl>
          </a:graphicData>
        </a:graphic>
      </p:graphicFrame>
      <p:graphicFrame>
        <p:nvGraphicFramePr>
          <p:cNvPr id="16" name="Table 15">
            <a:extLst>
              <a:ext uri="{FF2B5EF4-FFF2-40B4-BE49-F238E27FC236}">
                <a16:creationId xmlns:a16="http://schemas.microsoft.com/office/drawing/2014/main" id="{1D2DE017-68F6-488B-8994-77843B56E463}"/>
              </a:ext>
            </a:extLst>
          </p:cNvPr>
          <p:cNvGraphicFramePr>
            <a:graphicFrameLocks noGrp="1"/>
          </p:cNvGraphicFramePr>
          <p:nvPr/>
        </p:nvGraphicFramePr>
        <p:xfrm>
          <a:off x="8840931" y="5221431"/>
          <a:ext cx="3274789" cy="1561060"/>
        </p:xfrm>
        <a:graphic>
          <a:graphicData uri="http://schemas.openxmlformats.org/drawingml/2006/table">
            <a:tbl>
              <a:tblPr firstRow="1" bandRow="1">
                <a:tableStyleId>{7E9639D4-E3E2-4D34-9284-5A2195B3D0D7}</a:tableStyleId>
              </a:tblPr>
              <a:tblGrid>
                <a:gridCol w="3274789">
                  <a:extLst>
                    <a:ext uri="{9D8B030D-6E8A-4147-A177-3AD203B41FA5}">
                      <a16:colId xmlns:a16="http://schemas.microsoft.com/office/drawing/2014/main" val="2020062257"/>
                    </a:ext>
                  </a:extLst>
                </a:gridCol>
              </a:tblGrid>
              <a:tr h="372340">
                <a:tc>
                  <a:txBody>
                    <a:bodyPr/>
                    <a:lstStyle/>
                    <a:p>
                      <a:r>
                        <a:rPr lang="en-GB" sz="1200" dirty="0">
                          <a:latin typeface="Comic Sans MS"/>
                        </a:rPr>
                        <a:t>Appeasement</a:t>
                      </a:r>
                    </a:p>
                  </a:txBody>
                  <a:tcPr/>
                </a:tc>
                <a:extLst>
                  <a:ext uri="{0D108BD9-81ED-4DB2-BD59-A6C34878D82A}">
                    <a16:rowId xmlns:a16="http://schemas.microsoft.com/office/drawing/2014/main" val="3376391190"/>
                  </a:ext>
                </a:extLst>
              </a:tr>
              <a:tr h="279342">
                <a:tc>
                  <a:txBody>
                    <a:bodyPr/>
                    <a:lstStyle/>
                    <a:p>
                      <a:pPr lvl="0" algn="l">
                        <a:lnSpc>
                          <a:spcPct val="100000"/>
                        </a:lnSpc>
                        <a:spcBef>
                          <a:spcPts val="0"/>
                        </a:spcBef>
                        <a:spcAft>
                          <a:spcPts val="0"/>
                        </a:spcAft>
                        <a:buNone/>
                      </a:pPr>
                      <a:r>
                        <a:rPr lang="en-GB" sz="1200" b="0" i="0" u="none" strike="noStrike" noProof="0" dirty="0">
                          <a:latin typeface="Comic Sans MS"/>
                        </a:rPr>
                        <a:t>The policy of appeasement aimed to prevent another war. Chamberlain believed this could be achieved through negotiation with Hitler and agreeing to his demands if they were reasonable. It failed to prevent war. </a:t>
                      </a:r>
                      <a:endParaRPr lang="en-US" dirty="0"/>
                    </a:p>
                  </a:txBody>
                  <a:tcPr/>
                </a:tc>
                <a:extLst>
                  <a:ext uri="{0D108BD9-81ED-4DB2-BD59-A6C34878D82A}">
                    <a16:rowId xmlns:a16="http://schemas.microsoft.com/office/drawing/2014/main" val="4115730270"/>
                  </a:ext>
                </a:extLst>
              </a:tr>
            </a:tbl>
          </a:graphicData>
        </a:graphic>
      </p:graphicFrame>
      <p:pic>
        <p:nvPicPr>
          <p:cNvPr id="18" name="Picture 18" descr="Shape&#10;&#10;Description automatically generated">
            <a:extLst>
              <a:ext uri="{FF2B5EF4-FFF2-40B4-BE49-F238E27FC236}">
                <a16:creationId xmlns:a16="http://schemas.microsoft.com/office/drawing/2014/main" id="{3C248155-E4C7-448C-8349-F42E3019FA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6651" y="4090555"/>
            <a:ext cx="1245177" cy="824346"/>
          </a:xfrm>
          <a:prstGeom prst="rect">
            <a:avLst/>
          </a:prstGeom>
        </p:spPr>
      </p:pic>
      <p:pic>
        <p:nvPicPr>
          <p:cNvPr id="19" name="Picture 19" descr="A close up of ware&#10;&#10;Description automatically generated">
            <a:extLst>
              <a:ext uri="{FF2B5EF4-FFF2-40B4-BE49-F238E27FC236}">
                <a16:creationId xmlns:a16="http://schemas.microsoft.com/office/drawing/2014/main" id="{06D516C0-479B-40E5-8D1B-0200DDAE12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45148" y="611764"/>
            <a:ext cx="657225" cy="880630"/>
          </a:xfrm>
          <a:prstGeom prst="rect">
            <a:avLst/>
          </a:prstGeom>
        </p:spPr>
      </p:pic>
      <p:pic>
        <p:nvPicPr>
          <p:cNvPr id="20" name="Picture 20">
            <a:extLst>
              <a:ext uri="{FF2B5EF4-FFF2-40B4-BE49-F238E27FC236}">
                <a16:creationId xmlns:a16="http://schemas.microsoft.com/office/drawing/2014/main" id="{F18EB29C-264E-4983-B196-6651CD57E8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52013" y="1610379"/>
            <a:ext cx="1175905" cy="753764"/>
          </a:xfrm>
          <a:prstGeom prst="rect">
            <a:avLst/>
          </a:prstGeom>
        </p:spPr>
      </p:pic>
      <p:graphicFrame>
        <p:nvGraphicFramePr>
          <p:cNvPr id="3" name="Table 11">
            <a:extLst>
              <a:ext uri="{FF2B5EF4-FFF2-40B4-BE49-F238E27FC236}">
                <a16:creationId xmlns:a16="http://schemas.microsoft.com/office/drawing/2014/main" id="{026C29B4-EBB8-460B-947D-C4D8CAAC1CCE}"/>
              </a:ext>
            </a:extLst>
          </p:cNvPr>
          <p:cNvGraphicFramePr>
            <a:graphicFrameLocks noGrp="1"/>
          </p:cNvGraphicFramePr>
          <p:nvPr/>
        </p:nvGraphicFramePr>
        <p:xfrm>
          <a:off x="3421811" y="4974566"/>
          <a:ext cx="5351568" cy="1873369"/>
        </p:xfrm>
        <a:graphic>
          <a:graphicData uri="http://schemas.openxmlformats.org/drawingml/2006/table">
            <a:tbl>
              <a:tblPr firstRow="1" bandRow="1">
                <a:tableStyleId>{7E9639D4-E3E2-4D34-9284-5A2195B3D0D7}</a:tableStyleId>
              </a:tblPr>
              <a:tblGrid>
                <a:gridCol w="2675784">
                  <a:extLst>
                    <a:ext uri="{9D8B030D-6E8A-4147-A177-3AD203B41FA5}">
                      <a16:colId xmlns:a16="http://schemas.microsoft.com/office/drawing/2014/main" val="649659954"/>
                    </a:ext>
                  </a:extLst>
                </a:gridCol>
                <a:gridCol w="2675784">
                  <a:extLst>
                    <a:ext uri="{9D8B030D-6E8A-4147-A177-3AD203B41FA5}">
                      <a16:colId xmlns:a16="http://schemas.microsoft.com/office/drawing/2014/main" val="1667351011"/>
                    </a:ext>
                  </a:extLst>
                </a:gridCol>
              </a:tblGrid>
              <a:tr h="228183">
                <a:tc>
                  <a:txBody>
                    <a:bodyPr/>
                    <a:lstStyle/>
                    <a:p>
                      <a:pPr algn="ctr"/>
                      <a:r>
                        <a:rPr lang="en-US" sz="1200" dirty="0">
                          <a:latin typeface="Comic Sans MS"/>
                        </a:rPr>
                        <a:t>Keyword</a:t>
                      </a:r>
                    </a:p>
                  </a:txBody>
                  <a:tcPr/>
                </a:tc>
                <a:tc>
                  <a:txBody>
                    <a:bodyPr/>
                    <a:lstStyle/>
                    <a:p>
                      <a:pPr algn="ctr"/>
                      <a:r>
                        <a:rPr lang="en-US" sz="1200" dirty="0">
                          <a:latin typeface="Comic Sans MS"/>
                        </a:rPr>
                        <a:t>Definition</a:t>
                      </a:r>
                    </a:p>
                  </a:txBody>
                  <a:tcPr/>
                </a:tc>
                <a:extLst>
                  <a:ext uri="{0D108BD9-81ED-4DB2-BD59-A6C34878D82A}">
                    <a16:rowId xmlns:a16="http://schemas.microsoft.com/office/drawing/2014/main" val="1068181781"/>
                  </a:ext>
                </a:extLst>
              </a:tr>
              <a:tr h="273169">
                <a:tc>
                  <a:txBody>
                    <a:bodyPr/>
                    <a:lstStyle/>
                    <a:p>
                      <a:r>
                        <a:rPr lang="en-US" sz="1150" dirty="0">
                          <a:latin typeface="Comic Sans MS"/>
                        </a:rPr>
                        <a:t>Armistice </a:t>
                      </a:r>
                    </a:p>
                  </a:txBody>
                  <a:tcPr/>
                </a:tc>
                <a:tc>
                  <a:txBody>
                    <a:bodyPr/>
                    <a:lstStyle/>
                    <a:p>
                      <a:r>
                        <a:rPr lang="en-US" sz="1150" dirty="0">
                          <a:latin typeface="Comic Sans MS"/>
                        </a:rPr>
                        <a:t>An agreement to stop fighting</a:t>
                      </a:r>
                    </a:p>
                  </a:txBody>
                  <a:tcPr/>
                </a:tc>
                <a:extLst>
                  <a:ext uri="{0D108BD9-81ED-4DB2-BD59-A6C34878D82A}">
                    <a16:rowId xmlns:a16="http://schemas.microsoft.com/office/drawing/2014/main" val="2276269836"/>
                  </a:ext>
                </a:extLst>
              </a:tr>
              <a:tr h="228183">
                <a:tc>
                  <a:txBody>
                    <a:bodyPr/>
                    <a:lstStyle/>
                    <a:p>
                      <a:r>
                        <a:rPr lang="en-US" sz="1150" dirty="0">
                          <a:latin typeface="Comic Sans MS"/>
                        </a:rPr>
                        <a:t>Allies </a:t>
                      </a:r>
                    </a:p>
                  </a:txBody>
                  <a:tcPr/>
                </a:tc>
                <a:tc>
                  <a:txBody>
                    <a:bodyPr/>
                    <a:lstStyle/>
                    <a:p>
                      <a:r>
                        <a:rPr lang="en-US" sz="1150" dirty="0">
                          <a:latin typeface="Comic Sans MS"/>
                        </a:rPr>
                        <a:t>A group of individuals/countries which work together </a:t>
                      </a:r>
                    </a:p>
                  </a:txBody>
                  <a:tcPr/>
                </a:tc>
                <a:extLst>
                  <a:ext uri="{0D108BD9-81ED-4DB2-BD59-A6C34878D82A}">
                    <a16:rowId xmlns:a16="http://schemas.microsoft.com/office/drawing/2014/main" val="2708744270"/>
                  </a:ext>
                </a:extLst>
              </a:tr>
              <a:tr h="228183">
                <a:tc>
                  <a:txBody>
                    <a:bodyPr/>
                    <a:lstStyle/>
                    <a:p>
                      <a:r>
                        <a:rPr lang="en-US" sz="1150" dirty="0">
                          <a:latin typeface="Comic Sans MS"/>
                        </a:rPr>
                        <a:t>Self-determination</a:t>
                      </a:r>
                    </a:p>
                  </a:txBody>
                  <a:tcPr/>
                </a:tc>
                <a:tc>
                  <a:txBody>
                    <a:bodyPr/>
                    <a:lstStyle/>
                    <a:p>
                      <a:r>
                        <a:rPr lang="en-US" sz="1150" dirty="0">
                          <a:latin typeface="Comic Sans MS"/>
                        </a:rPr>
                        <a:t>A country's right to make own decisions</a:t>
                      </a:r>
                    </a:p>
                  </a:txBody>
                  <a:tcPr/>
                </a:tc>
                <a:extLst>
                  <a:ext uri="{0D108BD9-81ED-4DB2-BD59-A6C34878D82A}">
                    <a16:rowId xmlns:a16="http://schemas.microsoft.com/office/drawing/2014/main" val="3017676084"/>
                  </a:ext>
                </a:extLst>
              </a:tr>
              <a:tr h="266212">
                <a:tc>
                  <a:txBody>
                    <a:bodyPr/>
                    <a:lstStyle/>
                    <a:p>
                      <a:r>
                        <a:rPr lang="en-US" sz="1150" dirty="0">
                          <a:latin typeface="Comic Sans MS"/>
                        </a:rPr>
                        <a:t>Reparations</a:t>
                      </a:r>
                    </a:p>
                  </a:txBody>
                  <a:tcPr/>
                </a:tc>
                <a:tc>
                  <a:txBody>
                    <a:bodyPr/>
                    <a:lstStyle/>
                    <a:p>
                      <a:r>
                        <a:rPr lang="en-US" sz="1150" dirty="0">
                          <a:latin typeface="Comic Sans MS"/>
                        </a:rPr>
                        <a:t>Compensation for war damage paid by Germany</a:t>
                      </a:r>
                    </a:p>
                  </a:txBody>
                  <a:tcPr/>
                </a:tc>
                <a:extLst>
                  <a:ext uri="{0D108BD9-81ED-4DB2-BD59-A6C34878D82A}">
                    <a16:rowId xmlns:a16="http://schemas.microsoft.com/office/drawing/2014/main" val="3764230943"/>
                  </a:ext>
                </a:extLst>
              </a:tr>
            </a:tbl>
          </a:graphicData>
        </a:graphic>
      </p:graphicFrame>
    </p:spTree>
    <p:extLst>
      <p:ext uri="{BB962C8B-B14F-4D97-AF65-F5344CB8AC3E}">
        <p14:creationId xmlns:p14="http://schemas.microsoft.com/office/powerpoint/2010/main" val="96935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DE1AEB-3BD7-4C04-A6D2-2FAC444E00E5}"/>
              </a:ext>
            </a:extLst>
          </p:cNvPr>
          <p:cNvSpPr/>
          <p:nvPr/>
        </p:nvSpPr>
        <p:spPr>
          <a:xfrm>
            <a:off x="0" y="0"/>
            <a:ext cx="2288127" cy="400110"/>
          </a:xfrm>
          <a:prstGeom prst="rect">
            <a:avLst/>
          </a:prstGeom>
          <a:noFill/>
        </p:spPr>
        <p:txBody>
          <a:bodyPr wrap="none" lIns="91440" tIns="45720" rIns="91440" bIns="45720">
            <a:spAutoFit/>
          </a:bodyPr>
          <a:lstStyle/>
          <a:p>
            <a:pPr algn="ctr"/>
            <a:r>
              <a:rPr lang="en-U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WW2 – Main Events</a:t>
            </a:r>
          </a:p>
        </p:txBody>
      </p:sp>
      <p:graphicFrame>
        <p:nvGraphicFramePr>
          <p:cNvPr id="5" name="Table 4">
            <a:extLst>
              <a:ext uri="{FF2B5EF4-FFF2-40B4-BE49-F238E27FC236}">
                <a16:creationId xmlns:a16="http://schemas.microsoft.com/office/drawing/2014/main" id="{805024F6-7F22-4A70-B0A5-4EC56875951F}"/>
              </a:ext>
            </a:extLst>
          </p:cNvPr>
          <p:cNvGraphicFramePr>
            <a:graphicFrameLocks noGrp="1"/>
          </p:cNvGraphicFramePr>
          <p:nvPr/>
        </p:nvGraphicFramePr>
        <p:xfrm>
          <a:off x="222657" y="484768"/>
          <a:ext cx="3980227" cy="2804160"/>
        </p:xfrm>
        <a:graphic>
          <a:graphicData uri="http://schemas.openxmlformats.org/drawingml/2006/table">
            <a:tbl>
              <a:tblPr/>
              <a:tblGrid>
                <a:gridCol w="687296">
                  <a:extLst>
                    <a:ext uri="{9D8B030D-6E8A-4147-A177-3AD203B41FA5}">
                      <a16:colId xmlns:a16="http://schemas.microsoft.com/office/drawing/2014/main" val="3444271429"/>
                    </a:ext>
                  </a:extLst>
                </a:gridCol>
                <a:gridCol w="3292931">
                  <a:extLst>
                    <a:ext uri="{9D8B030D-6E8A-4147-A177-3AD203B41FA5}">
                      <a16:colId xmlns:a16="http://schemas.microsoft.com/office/drawing/2014/main" val="3365394968"/>
                    </a:ext>
                  </a:extLst>
                </a:gridCol>
              </a:tblGrid>
              <a:tr h="0">
                <a:tc gridSpan="2">
                  <a:txBody>
                    <a:bodyPr/>
                    <a:lstStyle/>
                    <a:p>
                      <a:pPr algn="ctr" rtl="0" fontAlgn="base"/>
                      <a:r>
                        <a:rPr lang="en-GB" sz="1200" b="0" i="0" dirty="0">
                          <a:solidFill>
                            <a:srgbClr val="2F5496"/>
                          </a:solidFill>
                          <a:effectLst/>
                          <a:latin typeface="Calibri Light" panose="020F0302020204030204" pitchFamily="34" charset="0"/>
                        </a:rPr>
                        <a:t>Timeline of WW2</a:t>
                      </a:r>
                      <a:endParaRPr lang="en-GB" sz="1200" b="0" i="0" dirty="0">
                        <a:solidFill>
                          <a:srgbClr val="2F549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204927878"/>
                  </a:ext>
                </a:extLst>
              </a:tr>
              <a:tr h="0">
                <a:tc>
                  <a:txBody>
                    <a:bodyPr/>
                    <a:lstStyle/>
                    <a:p>
                      <a:pPr algn="l" rtl="0" fontAlgn="base"/>
                      <a:r>
                        <a:rPr lang="en-GB" sz="1000" b="0" i="0" dirty="0">
                          <a:effectLst/>
                          <a:latin typeface="Calibri" panose="020F0502020204030204" pitchFamily="34" charset="0"/>
                        </a:rPr>
                        <a:t>1</a:t>
                      </a:r>
                      <a:r>
                        <a:rPr lang="en-GB" sz="1000" b="0" i="0" baseline="30000" dirty="0">
                          <a:effectLst/>
                          <a:latin typeface="Calibri" panose="020F0502020204030204" pitchFamily="34" charset="0"/>
                        </a:rPr>
                        <a:t>st</a:t>
                      </a:r>
                      <a:r>
                        <a:rPr lang="en-GB" sz="1000" b="0" i="0" dirty="0">
                          <a:effectLst/>
                          <a:latin typeface="Calibri" panose="020F0502020204030204" pitchFamily="34" charset="0"/>
                        </a:rPr>
                        <a:t> Sept 1939 </a:t>
                      </a:r>
                      <a:endParaRPr lang="en-GB" sz="10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000" b="0" i="0">
                          <a:effectLst/>
                          <a:latin typeface="Calibri" panose="020F0502020204030204" pitchFamily="34" charset="0"/>
                        </a:rPr>
                        <a:t>Germany Invades Poland </a:t>
                      </a:r>
                      <a:endParaRPr lang="en-GB" sz="1000" b="0" i="0">
                        <a:effectLst/>
                      </a:endParaRPr>
                    </a:p>
                    <a:p>
                      <a:pPr algn="l" rtl="0" fontAlgn="base"/>
                      <a:r>
                        <a:rPr lang="en-GB" sz="1000" b="0" i="0">
                          <a:effectLst/>
                          <a:latin typeface="Calibri" panose="020F0502020204030204" pitchFamily="34" charset="0"/>
                        </a:rPr>
                        <a:t> </a:t>
                      </a:r>
                      <a:endParaRPr lang="en-GB" sz="10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119735"/>
                  </a:ext>
                </a:extLst>
              </a:tr>
              <a:tr h="0">
                <a:tc>
                  <a:txBody>
                    <a:bodyPr/>
                    <a:lstStyle/>
                    <a:p>
                      <a:pPr algn="l" rtl="0" fontAlgn="base"/>
                      <a:r>
                        <a:rPr lang="en-GB" sz="1000" b="0" i="0" dirty="0">
                          <a:effectLst/>
                          <a:latin typeface="Calibri" panose="020F0502020204030204" pitchFamily="34" charset="0"/>
                        </a:rPr>
                        <a:t>3</a:t>
                      </a:r>
                      <a:r>
                        <a:rPr lang="en-GB" sz="1000" b="0" i="0" baseline="30000" dirty="0">
                          <a:effectLst/>
                          <a:latin typeface="Calibri" panose="020F0502020204030204" pitchFamily="34" charset="0"/>
                        </a:rPr>
                        <a:t>rd</a:t>
                      </a:r>
                      <a:r>
                        <a:rPr lang="en-GB" sz="1000" b="0" i="0" dirty="0">
                          <a:effectLst/>
                          <a:latin typeface="Calibri" panose="020F0502020204030204" pitchFamily="34" charset="0"/>
                        </a:rPr>
                        <a:t> Sept 1939 </a:t>
                      </a:r>
                      <a:endParaRPr lang="en-GB" sz="10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000" b="0" i="0" dirty="0">
                          <a:effectLst/>
                          <a:latin typeface="Calibri" panose="020F0502020204030204" pitchFamily="34" charset="0"/>
                        </a:rPr>
                        <a:t>Britain declares war on Germany </a:t>
                      </a:r>
                      <a:endParaRPr lang="en-GB" sz="1000" b="0" i="0" dirty="0">
                        <a:effectLst/>
                      </a:endParaRPr>
                    </a:p>
                    <a:p>
                      <a:pPr algn="l" rtl="0" fontAlgn="base"/>
                      <a:r>
                        <a:rPr lang="en-GB" sz="1000" b="0" i="0" dirty="0">
                          <a:effectLst/>
                          <a:latin typeface="Calibri" panose="020F0502020204030204" pitchFamily="34" charset="0"/>
                        </a:rPr>
                        <a:t> </a:t>
                      </a:r>
                      <a:endParaRPr lang="en-GB" sz="10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872475"/>
                  </a:ext>
                </a:extLst>
              </a:tr>
              <a:tr h="0">
                <a:tc>
                  <a:txBody>
                    <a:bodyPr/>
                    <a:lstStyle/>
                    <a:p>
                      <a:pPr algn="l" rtl="0" fontAlgn="base"/>
                      <a:r>
                        <a:rPr lang="en-GB" sz="1000" b="0" i="0">
                          <a:effectLst/>
                          <a:latin typeface="Calibri" panose="020F0502020204030204" pitchFamily="34" charset="0"/>
                        </a:rPr>
                        <a:t>10</a:t>
                      </a:r>
                      <a:r>
                        <a:rPr lang="en-GB" sz="1000" b="0" i="0" baseline="30000">
                          <a:effectLst/>
                          <a:latin typeface="Calibri" panose="020F0502020204030204" pitchFamily="34" charset="0"/>
                        </a:rPr>
                        <a:t>th</a:t>
                      </a:r>
                      <a:r>
                        <a:rPr lang="en-GB" sz="1000" b="0" i="0">
                          <a:effectLst/>
                          <a:latin typeface="Calibri" panose="020F0502020204030204" pitchFamily="34" charset="0"/>
                        </a:rPr>
                        <a:t> May 1940 </a:t>
                      </a:r>
                      <a:endParaRPr lang="en-GB" sz="10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000" b="0" i="0" dirty="0">
                          <a:effectLst/>
                          <a:latin typeface="Calibri" panose="020F0502020204030204" pitchFamily="34" charset="0"/>
                        </a:rPr>
                        <a:t>The Germans launched an attack on France through Holland and Belgium. </a:t>
                      </a:r>
                      <a:endParaRPr lang="en-GB" sz="10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637249"/>
                  </a:ext>
                </a:extLst>
              </a:tr>
              <a:tr h="0">
                <a:tc>
                  <a:txBody>
                    <a:bodyPr/>
                    <a:lstStyle/>
                    <a:p>
                      <a:pPr algn="l" rtl="0" fontAlgn="base"/>
                      <a:r>
                        <a:rPr lang="en-GB" sz="1000" b="0" i="0">
                          <a:effectLst/>
                          <a:latin typeface="Calibri" panose="020F0502020204030204" pitchFamily="34" charset="0"/>
                        </a:rPr>
                        <a:t>April 1940 </a:t>
                      </a:r>
                      <a:endParaRPr lang="en-GB" sz="10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000" b="0" i="0" dirty="0">
                          <a:effectLst/>
                          <a:latin typeface="Calibri" panose="020F0502020204030204" pitchFamily="34" charset="0"/>
                        </a:rPr>
                        <a:t>Germany launches attacks on Denmark and Norway eventually occupying both. </a:t>
                      </a:r>
                      <a:endParaRPr lang="en-GB" sz="10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989166"/>
                  </a:ext>
                </a:extLst>
              </a:tr>
              <a:tr h="0">
                <a:tc>
                  <a:txBody>
                    <a:bodyPr/>
                    <a:lstStyle/>
                    <a:p>
                      <a:pPr algn="l" rtl="0" fontAlgn="base"/>
                      <a:r>
                        <a:rPr lang="en-GB" sz="1000" b="0" i="0">
                          <a:effectLst/>
                          <a:latin typeface="Calibri" panose="020F0502020204030204" pitchFamily="34" charset="0"/>
                        </a:rPr>
                        <a:t>26</a:t>
                      </a:r>
                      <a:r>
                        <a:rPr lang="en-GB" sz="1000" b="0" i="0" baseline="30000">
                          <a:effectLst/>
                          <a:latin typeface="Calibri" panose="020F0502020204030204" pitchFamily="34" charset="0"/>
                        </a:rPr>
                        <a:t>th</a:t>
                      </a:r>
                      <a:r>
                        <a:rPr lang="en-GB" sz="1000" b="0" i="0">
                          <a:effectLst/>
                          <a:latin typeface="Calibri" panose="020F0502020204030204" pitchFamily="34" charset="0"/>
                        </a:rPr>
                        <a:t> May - 4</a:t>
                      </a:r>
                      <a:r>
                        <a:rPr lang="en-GB" sz="1000" b="0" i="0" baseline="30000">
                          <a:effectLst/>
                          <a:latin typeface="Calibri" panose="020F0502020204030204" pitchFamily="34" charset="0"/>
                        </a:rPr>
                        <a:t>th</a:t>
                      </a:r>
                      <a:r>
                        <a:rPr lang="en-GB" sz="1000" b="0" i="0">
                          <a:effectLst/>
                          <a:latin typeface="Calibri" panose="020F0502020204030204" pitchFamily="34" charset="0"/>
                        </a:rPr>
                        <a:t> June 1940 </a:t>
                      </a:r>
                      <a:endParaRPr lang="en-GB" sz="10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000" b="0" i="0" dirty="0">
                          <a:effectLst/>
                          <a:latin typeface="Calibri" panose="020F0502020204030204" pitchFamily="34" charset="0"/>
                        </a:rPr>
                        <a:t>Evacuation of Dunkirk. British soldiers leave France returning to the UK having been trapped at the coast near Dunkirk.  </a:t>
                      </a:r>
                      <a:endParaRPr lang="en-GB" sz="10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556542"/>
                  </a:ext>
                </a:extLst>
              </a:tr>
              <a:tr h="0">
                <a:tc>
                  <a:txBody>
                    <a:bodyPr/>
                    <a:lstStyle/>
                    <a:p>
                      <a:pPr algn="l" rtl="0" fontAlgn="base"/>
                      <a:r>
                        <a:rPr lang="en-GB" sz="1000" b="0" i="0">
                          <a:effectLst/>
                          <a:latin typeface="Calibri" panose="020F0502020204030204" pitchFamily="34" charset="0"/>
                        </a:rPr>
                        <a:t>22 June 1940 </a:t>
                      </a:r>
                      <a:endParaRPr lang="en-GB" sz="10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000" b="0" i="0" dirty="0">
                          <a:effectLst/>
                          <a:latin typeface="Calibri" panose="020F0502020204030204" pitchFamily="34" charset="0"/>
                        </a:rPr>
                        <a:t>The fall of France. France surrenders to the Nazis. </a:t>
                      </a:r>
                      <a:endParaRPr lang="en-GB" sz="1000" b="0" i="0" dirty="0">
                        <a:effectLst/>
                      </a:endParaRPr>
                    </a:p>
                    <a:p>
                      <a:pPr algn="l" rtl="0" fontAlgn="base"/>
                      <a:r>
                        <a:rPr lang="en-GB" sz="1000" b="0" i="0" dirty="0">
                          <a:effectLst/>
                          <a:latin typeface="Calibri" panose="020F0502020204030204" pitchFamily="34" charset="0"/>
                        </a:rPr>
                        <a:t> </a:t>
                      </a:r>
                      <a:endParaRPr lang="en-GB" sz="10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673910"/>
                  </a:ext>
                </a:extLst>
              </a:tr>
            </a:tbl>
          </a:graphicData>
        </a:graphic>
      </p:graphicFrame>
      <p:graphicFrame>
        <p:nvGraphicFramePr>
          <p:cNvPr id="6" name="Table 5">
            <a:extLst>
              <a:ext uri="{FF2B5EF4-FFF2-40B4-BE49-F238E27FC236}">
                <a16:creationId xmlns:a16="http://schemas.microsoft.com/office/drawing/2014/main" id="{4213EE1B-771F-4028-845A-F6E41DDC65D2}"/>
              </a:ext>
            </a:extLst>
          </p:cNvPr>
          <p:cNvGraphicFramePr>
            <a:graphicFrameLocks noGrp="1"/>
          </p:cNvGraphicFramePr>
          <p:nvPr/>
        </p:nvGraphicFramePr>
        <p:xfrm>
          <a:off x="222658" y="3288928"/>
          <a:ext cx="3980226" cy="2654777"/>
        </p:xfrm>
        <a:graphic>
          <a:graphicData uri="http://schemas.openxmlformats.org/drawingml/2006/table">
            <a:tbl>
              <a:tblPr/>
              <a:tblGrid>
                <a:gridCol w="683353">
                  <a:extLst>
                    <a:ext uri="{9D8B030D-6E8A-4147-A177-3AD203B41FA5}">
                      <a16:colId xmlns:a16="http://schemas.microsoft.com/office/drawing/2014/main" val="2980029753"/>
                    </a:ext>
                  </a:extLst>
                </a:gridCol>
                <a:gridCol w="3296873">
                  <a:extLst>
                    <a:ext uri="{9D8B030D-6E8A-4147-A177-3AD203B41FA5}">
                      <a16:colId xmlns:a16="http://schemas.microsoft.com/office/drawing/2014/main" val="2568590433"/>
                    </a:ext>
                  </a:extLst>
                </a:gridCol>
              </a:tblGrid>
              <a:tr h="590262">
                <a:tc>
                  <a:txBody>
                    <a:bodyPr/>
                    <a:lstStyle/>
                    <a:p>
                      <a:pPr algn="l" rtl="0" fontAlgn="base"/>
                      <a:r>
                        <a:rPr lang="en-GB" sz="1000" b="0" i="0" dirty="0">
                          <a:effectLst/>
                          <a:latin typeface="+mn-lt"/>
                        </a:rPr>
                        <a:t>1942 </a:t>
                      </a:r>
                    </a:p>
                  </a:txBody>
                  <a:tcPr marL="85882" marR="85882" marT="42941" marB="429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000" b="0" i="0" dirty="0">
                          <a:effectLst/>
                          <a:latin typeface="+mn-lt"/>
                        </a:rPr>
                        <a:t>Battle of El Alamein begins the push to get rid of German forces in North Africa. </a:t>
                      </a:r>
                    </a:p>
                    <a:p>
                      <a:pPr algn="l" rtl="0" fontAlgn="base"/>
                      <a:r>
                        <a:rPr lang="en-GB" sz="1000" b="0" i="0" dirty="0">
                          <a:effectLst/>
                          <a:latin typeface="+mn-lt"/>
                        </a:rPr>
                        <a:t> Intense allied bombing of civilians in Germany begins. </a:t>
                      </a:r>
                    </a:p>
                  </a:txBody>
                  <a:tcPr marL="85882" marR="85882" marT="42941" marB="429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0977399"/>
                  </a:ext>
                </a:extLst>
              </a:tr>
              <a:tr h="650672">
                <a:tc>
                  <a:txBody>
                    <a:bodyPr/>
                    <a:lstStyle/>
                    <a:p>
                      <a:pPr algn="l" rtl="0" fontAlgn="base"/>
                      <a:r>
                        <a:rPr lang="en-GB" sz="1000" b="0" i="0">
                          <a:effectLst/>
                          <a:latin typeface="+mn-lt"/>
                        </a:rPr>
                        <a:t>1943 </a:t>
                      </a:r>
                    </a:p>
                  </a:txBody>
                  <a:tcPr marL="85882" marR="85882" marT="42941" marB="429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000" b="0" i="0" dirty="0">
                          <a:effectLst/>
                          <a:latin typeface="+mn-lt"/>
                        </a:rPr>
                        <a:t>Battle of Atlantic is effectively won when codebreakers work out how to find German submarines. </a:t>
                      </a:r>
                    </a:p>
                    <a:p>
                      <a:pPr algn="l" rtl="0" fontAlgn="base"/>
                      <a:r>
                        <a:rPr lang="en-GB" sz="1000" b="0" i="0" dirty="0">
                          <a:effectLst/>
                          <a:latin typeface="+mn-lt"/>
                        </a:rPr>
                        <a:t>Invasion of Italy   </a:t>
                      </a:r>
                    </a:p>
                    <a:p>
                      <a:pPr algn="l" rtl="0" fontAlgn="base"/>
                      <a:r>
                        <a:rPr lang="en-GB" sz="1000" b="0" i="0" dirty="0">
                          <a:effectLst/>
                          <a:latin typeface="+mn-lt"/>
                        </a:rPr>
                        <a:t>Germany begins its retreat from Russia </a:t>
                      </a:r>
                    </a:p>
                  </a:txBody>
                  <a:tcPr marL="85882" marR="85882" marT="42941" marB="429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194431"/>
                  </a:ext>
                </a:extLst>
              </a:tr>
              <a:tr h="508091">
                <a:tc>
                  <a:txBody>
                    <a:bodyPr/>
                    <a:lstStyle/>
                    <a:p>
                      <a:pPr algn="l" rtl="0" fontAlgn="base"/>
                      <a:r>
                        <a:rPr lang="en-GB" sz="1000" b="0" i="0">
                          <a:effectLst/>
                          <a:latin typeface="+mn-lt"/>
                        </a:rPr>
                        <a:t>1944 </a:t>
                      </a:r>
                    </a:p>
                  </a:txBody>
                  <a:tcPr marL="85882" marR="85882" marT="42941" marB="429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000" b="0" i="0" dirty="0">
                          <a:effectLst/>
                          <a:latin typeface="+mn-lt"/>
                        </a:rPr>
                        <a:t>D-Day, the allies land in France which is liberated by the end of the year.  </a:t>
                      </a:r>
                    </a:p>
                    <a:p>
                      <a:pPr algn="l" rtl="0" fontAlgn="base"/>
                      <a:r>
                        <a:rPr lang="en-GB" sz="1000" b="0" i="0" dirty="0">
                          <a:effectLst/>
                          <a:latin typeface="+mn-lt"/>
                        </a:rPr>
                        <a:t>Soviet union push Germany back into Poland. </a:t>
                      </a:r>
                    </a:p>
                  </a:txBody>
                  <a:tcPr marL="85882" marR="85882" marT="42941" marB="429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373797"/>
                  </a:ext>
                </a:extLst>
              </a:tr>
              <a:tr h="825951">
                <a:tc>
                  <a:txBody>
                    <a:bodyPr/>
                    <a:lstStyle/>
                    <a:p>
                      <a:pPr algn="l" rtl="0" fontAlgn="base"/>
                      <a:r>
                        <a:rPr lang="en-GB" sz="1000" b="0" i="0">
                          <a:effectLst/>
                          <a:latin typeface="+mn-lt"/>
                        </a:rPr>
                        <a:t>1945 </a:t>
                      </a:r>
                    </a:p>
                  </a:txBody>
                  <a:tcPr marL="85882" marR="85882" marT="42941" marB="429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000" b="0" i="0" dirty="0">
                          <a:effectLst/>
                          <a:latin typeface="+mn-lt"/>
                        </a:rPr>
                        <a:t>Huge bombing of Germany. 100,000 die in bombing raids in Dresden. </a:t>
                      </a:r>
                    </a:p>
                    <a:p>
                      <a:pPr algn="l" rtl="0" fontAlgn="base"/>
                      <a:r>
                        <a:rPr lang="en-GB" sz="1000" b="0" i="0" dirty="0">
                          <a:effectLst/>
                          <a:latin typeface="+mn-lt"/>
                        </a:rPr>
                        <a:t>April: Hitler commits suicide. </a:t>
                      </a:r>
                    </a:p>
                    <a:p>
                      <a:pPr algn="l" rtl="0" fontAlgn="base"/>
                      <a:r>
                        <a:rPr lang="en-GB" sz="1000" b="0" i="0" dirty="0">
                          <a:effectLst/>
                          <a:latin typeface="+mn-lt"/>
                        </a:rPr>
                        <a:t>May 8: Germany Surrenders. </a:t>
                      </a:r>
                    </a:p>
                  </a:txBody>
                  <a:tcPr marL="85882" marR="85882" marT="42941" marB="429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273043"/>
                  </a:ext>
                </a:extLst>
              </a:tr>
            </a:tbl>
          </a:graphicData>
        </a:graphic>
      </p:graphicFrame>
      <p:pic>
        <p:nvPicPr>
          <p:cNvPr id="1026" name="Picture 2">
            <a:extLst>
              <a:ext uri="{FF2B5EF4-FFF2-40B4-BE49-F238E27FC236}">
                <a16:creationId xmlns:a16="http://schemas.microsoft.com/office/drawing/2014/main" id="{4795A0BD-56D5-4120-8230-531E32294F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94140" y="508142"/>
            <a:ext cx="2478447" cy="23498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E873082-8110-4F56-844D-FCA248C9DB95}"/>
              </a:ext>
            </a:extLst>
          </p:cNvPr>
          <p:cNvSpPr/>
          <p:nvPr/>
        </p:nvSpPr>
        <p:spPr>
          <a:xfrm>
            <a:off x="4694140" y="0"/>
            <a:ext cx="1144864" cy="400110"/>
          </a:xfrm>
          <a:prstGeom prst="rect">
            <a:avLst/>
          </a:prstGeom>
          <a:noFill/>
        </p:spPr>
        <p:txBody>
          <a:bodyPr wrap="none" lIns="91440" tIns="45720" rIns="91440" bIns="45720">
            <a:spAutoFit/>
          </a:bodyPr>
          <a:lstStyle/>
          <a:p>
            <a:pPr algn="ctr"/>
            <a:r>
              <a:rPr lang="en-U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Blitzkrieg</a:t>
            </a:r>
          </a:p>
        </p:txBody>
      </p:sp>
      <p:sp>
        <p:nvSpPr>
          <p:cNvPr id="9" name="Rectangle 8">
            <a:extLst>
              <a:ext uri="{FF2B5EF4-FFF2-40B4-BE49-F238E27FC236}">
                <a16:creationId xmlns:a16="http://schemas.microsoft.com/office/drawing/2014/main" id="{6A30375E-9984-47DB-BD5A-3EAE93FCCAAB}"/>
              </a:ext>
            </a:extLst>
          </p:cNvPr>
          <p:cNvSpPr/>
          <p:nvPr/>
        </p:nvSpPr>
        <p:spPr>
          <a:xfrm>
            <a:off x="7916751" y="0"/>
            <a:ext cx="994183" cy="400110"/>
          </a:xfrm>
          <a:prstGeom prst="rect">
            <a:avLst/>
          </a:prstGeom>
          <a:noFill/>
        </p:spPr>
        <p:txBody>
          <a:bodyPr wrap="none" lIns="91440" tIns="45720" rIns="91440" bIns="45720">
            <a:spAutoFit/>
          </a:bodyPr>
          <a:lstStyle/>
          <a:p>
            <a:pPr algn="ctr"/>
            <a:r>
              <a:rPr lang="en-U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Dunkirk</a:t>
            </a:r>
          </a:p>
        </p:txBody>
      </p:sp>
      <p:graphicFrame>
        <p:nvGraphicFramePr>
          <p:cNvPr id="7" name="Table 6">
            <a:extLst>
              <a:ext uri="{FF2B5EF4-FFF2-40B4-BE49-F238E27FC236}">
                <a16:creationId xmlns:a16="http://schemas.microsoft.com/office/drawing/2014/main" id="{1F4B7357-91AB-40E9-A519-526F1494A158}"/>
              </a:ext>
            </a:extLst>
          </p:cNvPr>
          <p:cNvGraphicFramePr>
            <a:graphicFrameLocks noGrp="1"/>
          </p:cNvGraphicFramePr>
          <p:nvPr/>
        </p:nvGraphicFramePr>
        <p:xfrm>
          <a:off x="8008722" y="484768"/>
          <a:ext cx="3417084" cy="1894065"/>
        </p:xfrm>
        <a:graphic>
          <a:graphicData uri="http://schemas.openxmlformats.org/drawingml/2006/table">
            <a:tbl>
              <a:tblPr firstRow="1" bandRow="1">
                <a:tableStyleId>{5C22544A-7EE6-4342-B048-85BDC9FD1C3A}</a:tableStyleId>
              </a:tblPr>
              <a:tblGrid>
                <a:gridCol w="1708542">
                  <a:extLst>
                    <a:ext uri="{9D8B030D-6E8A-4147-A177-3AD203B41FA5}">
                      <a16:colId xmlns:a16="http://schemas.microsoft.com/office/drawing/2014/main" val="2686110060"/>
                    </a:ext>
                  </a:extLst>
                </a:gridCol>
                <a:gridCol w="1708542">
                  <a:extLst>
                    <a:ext uri="{9D8B030D-6E8A-4147-A177-3AD203B41FA5}">
                      <a16:colId xmlns:a16="http://schemas.microsoft.com/office/drawing/2014/main" val="2829568684"/>
                    </a:ext>
                  </a:extLst>
                </a:gridCol>
              </a:tblGrid>
              <a:tr h="278625">
                <a:tc>
                  <a:txBody>
                    <a:bodyPr/>
                    <a:lstStyle/>
                    <a:p>
                      <a:r>
                        <a:rPr lang="en-US" sz="1000" dirty="0"/>
                        <a:t>Success</a:t>
                      </a:r>
                      <a:endParaRPr lang="en-GB" sz="1000" dirty="0"/>
                    </a:p>
                  </a:txBody>
                  <a:tcPr/>
                </a:tc>
                <a:tc>
                  <a:txBody>
                    <a:bodyPr/>
                    <a:lstStyle/>
                    <a:p>
                      <a:r>
                        <a:rPr lang="en-US" sz="1000" dirty="0"/>
                        <a:t>Failure</a:t>
                      </a:r>
                      <a:endParaRPr lang="en-GB" sz="1000" dirty="0"/>
                    </a:p>
                  </a:txBody>
                  <a:tcPr/>
                </a:tc>
                <a:extLst>
                  <a:ext uri="{0D108BD9-81ED-4DB2-BD59-A6C34878D82A}">
                    <a16:rowId xmlns:a16="http://schemas.microsoft.com/office/drawing/2014/main" val="2562079567"/>
                  </a:ext>
                </a:extLst>
              </a:tr>
              <a:tr h="986601">
                <a:tc>
                  <a:txBody>
                    <a:bodyPr/>
                    <a:lstStyle/>
                    <a:p>
                      <a:r>
                        <a:rPr lang="en-US" sz="1000" dirty="0"/>
                        <a:t>340,000 allied troops rescued from the beaches</a:t>
                      </a:r>
                    </a:p>
                    <a:p>
                      <a:endParaRPr lang="en-US" sz="1000" dirty="0"/>
                    </a:p>
                    <a:p>
                      <a:r>
                        <a:rPr lang="en-US" sz="1000" dirty="0"/>
                        <a:t>They had hoped to rescue 50,000</a:t>
                      </a:r>
                    </a:p>
                    <a:p>
                      <a:endParaRPr lang="en-US" sz="1000" dirty="0"/>
                    </a:p>
                    <a:p>
                      <a:r>
                        <a:rPr lang="en-US" sz="1000" dirty="0"/>
                        <a:t>Navy worked hard </a:t>
                      </a:r>
                    </a:p>
                    <a:p>
                      <a:endParaRPr lang="en-US" sz="1000" dirty="0"/>
                    </a:p>
                    <a:p>
                      <a:r>
                        <a:rPr lang="en-US" sz="1000" dirty="0"/>
                        <a:t>27,000 were rescued by civilian boats</a:t>
                      </a:r>
                      <a:endParaRPr lang="en-GB" sz="1000" dirty="0"/>
                    </a:p>
                  </a:txBody>
                  <a:tcPr/>
                </a:tc>
                <a:tc>
                  <a:txBody>
                    <a:bodyPr/>
                    <a:lstStyle/>
                    <a:p>
                      <a:r>
                        <a:rPr lang="en-US" sz="1000" dirty="0"/>
                        <a:t>68,000 British were killed or wounded</a:t>
                      </a:r>
                    </a:p>
                    <a:p>
                      <a:endParaRPr lang="en-US" sz="1000" dirty="0"/>
                    </a:p>
                    <a:p>
                      <a:r>
                        <a:rPr lang="en-US" sz="1000" dirty="0"/>
                        <a:t>All the equipment were left in France.</a:t>
                      </a:r>
                    </a:p>
                    <a:p>
                      <a:endParaRPr lang="en-US" sz="1000" dirty="0"/>
                    </a:p>
                    <a:p>
                      <a:r>
                        <a:rPr lang="en-US" sz="1000" dirty="0"/>
                        <a:t>The Fall of France happened 3 weeks after the evacuation of Dunkirk.</a:t>
                      </a:r>
                      <a:endParaRPr lang="en-GB" sz="1000" dirty="0"/>
                    </a:p>
                  </a:txBody>
                  <a:tcPr/>
                </a:tc>
                <a:extLst>
                  <a:ext uri="{0D108BD9-81ED-4DB2-BD59-A6C34878D82A}">
                    <a16:rowId xmlns:a16="http://schemas.microsoft.com/office/drawing/2014/main" val="1377469687"/>
                  </a:ext>
                </a:extLst>
              </a:tr>
            </a:tbl>
          </a:graphicData>
        </a:graphic>
      </p:graphicFrame>
      <p:sp>
        <p:nvSpPr>
          <p:cNvPr id="11" name="Rectangle 10">
            <a:extLst>
              <a:ext uri="{FF2B5EF4-FFF2-40B4-BE49-F238E27FC236}">
                <a16:creationId xmlns:a16="http://schemas.microsoft.com/office/drawing/2014/main" id="{2F194486-FB3F-494F-9142-C7638055E880}"/>
              </a:ext>
            </a:extLst>
          </p:cNvPr>
          <p:cNvSpPr/>
          <p:nvPr/>
        </p:nvSpPr>
        <p:spPr>
          <a:xfrm>
            <a:off x="4694139" y="2833881"/>
            <a:ext cx="1820178" cy="400110"/>
          </a:xfrm>
          <a:prstGeom prst="rect">
            <a:avLst/>
          </a:prstGeom>
          <a:noFill/>
        </p:spPr>
        <p:txBody>
          <a:bodyPr wrap="none" lIns="91440" tIns="45720" rIns="91440" bIns="45720">
            <a:spAutoFit/>
          </a:bodyPr>
          <a:lstStyle/>
          <a:p>
            <a:pPr algn="ctr"/>
            <a:r>
              <a:rPr lang="en-U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Battle of Britain</a:t>
            </a:r>
          </a:p>
        </p:txBody>
      </p:sp>
      <p:pic>
        <p:nvPicPr>
          <p:cNvPr id="1028" name="Picture 4">
            <a:extLst>
              <a:ext uri="{FF2B5EF4-FFF2-40B4-BE49-F238E27FC236}">
                <a16:creationId xmlns:a16="http://schemas.microsoft.com/office/drawing/2014/main" id="{832CDF3C-4F90-49FC-8D3B-46CFF80C910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5521491" y="2406638"/>
            <a:ext cx="2107755" cy="37624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37BABAD-C929-40DC-9292-2FC3D0BE17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7840" y="5927787"/>
            <a:ext cx="1125523" cy="8441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C54457C-638F-4909-9019-E0FD1A98C30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52501" y="5932193"/>
            <a:ext cx="1084608" cy="8366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E088FFD-C8FF-4762-81A5-2542EF60703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56248" y="5925246"/>
            <a:ext cx="1200354" cy="84364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C197B3F-5341-48F1-95B6-D33F79DB1782}"/>
              </a:ext>
            </a:extLst>
          </p:cNvPr>
          <p:cNvSpPr/>
          <p:nvPr/>
        </p:nvSpPr>
        <p:spPr>
          <a:xfrm>
            <a:off x="4694137" y="5341747"/>
            <a:ext cx="3443443"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Why did the British win the Battle of Britain?</a:t>
            </a:r>
          </a:p>
        </p:txBody>
      </p:sp>
      <p:sp>
        <p:nvSpPr>
          <p:cNvPr id="10" name="TextBox 9">
            <a:extLst>
              <a:ext uri="{FF2B5EF4-FFF2-40B4-BE49-F238E27FC236}">
                <a16:creationId xmlns:a16="http://schemas.microsoft.com/office/drawing/2014/main" id="{755519A9-AC6C-45AC-A127-08FABBFC45A3}"/>
              </a:ext>
            </a:extLst>
          </p:cNvPr>
          <p:cNvSpPr txBox="1"/>
          <p:nvPr/>
        </p:nvSpPr>
        <p:spPr>
          <a:xfrm>
            <a:off x="4807840" y="5587330"/>
            <a:ext cx="1125523" cy="400110"/>
          </a:xfrm>
          <a:prstGeom prst="rect">
            <a:avLst/>
          </a:prstGeom>
          <a:noFill/>
        </p:spPr>
        <p:txBody>
          <a:bodyPr wrap="square" rtlCol="0">
            <a:spAutoFit/>
          </a:bodyPr>
          <a:lstStyle/>
          <a:p>
            <a:pPr algn="ctr"/>
            <a:r>
              <a:rPr lang="en-US" sz="1000" dirty="0"/>
              <a:t>Spitfire and Hurricane</a:t>
            </a:r>
            <a:endParaRPr lang="en-GB" sz="1000" dirty="0"/>
          </a:p>
        </p:txBody>
      </p:sp>
      <p:sp>
        <p:nvSpPr>
          <p:cNvPr id="19" name="TextBox 18">
            <a:extLst>
              <a:ext uri="{FF2B5EF4-FFF2-40B4-BE49-F238E27FC236}">
                <a16:creationId xmlns:a16="http://schemas.microsoft.com/office/drawing/2014/main" id="{6308E643-871F-49D0-9AD7-0F165C23E550}"/>
              </a:ext>
            </a:extLst>
          </p:cNvPr>
          <p:cNvSpPr txBox="1"/>
          <p:nvPr/>
        </p:nvSpPr>
        <p:spPr>
          <a:xfrm>
            <a:off x="5975557" y="5582728"/>
            <a:ext cx="1125523" cy="246221"/>
          </a:xfrm>
          <a:prstGeom prst="rect">
            <a:avLst/>
          </a:prstGeom>
          <a:noFill/>
        </p:spPr>
        <p:txBody>
          <a:bodyPr wrap="square" rtlCol="0">
            <a:spAutoFit/>
          </a:bodyPr>
          <a:lstStyle/>
          <a:p>
            <a:pPr algn="ctr"/>
            <a:r>
              <a:rPr lang="en-US" sz="1000" dirty="0"/>
              <a:t>Radar</a:t>
            </a:r>
            <a:endParaRPr lang="en-GB" sz="1000" dirty="0"/>
          </a:p>
        </p:txBody>
      </p:sp>
      <p:sp>
        <p:nvSpPr>
          <p:cNvPr id="20" name="TextBox 19">
            <a:extLst>
              <a:ext uri="{FF2B5EF4-FFF2-40B4-BE49-F238E27FC236}">
                <a16:creationId xmlns:a16="http://schemas.microsoft.com/office/drawing/2014/main" id="{7179E704-D3D6-4F88-B071-BB47FCF190CC}"/>
              </a:ext>
            </a:extLst>
          </p:cNvPr>
          <p:cNvSpPr txBox="1"/>
          <p:nvPr/>
        </p:nvSpPr>
        <p:spPr>
          <a:xfrm>
            <a:off x="7292277" y="5570761"/>
            <a:ext cx="1125523" cy="246221"/>
          </a:xfrm>
          <a:prstGeom prst="rect">
            <a:avLst/>
          </a:prstGeom>
          <a:noFill/>
        </p:spPr>
        <p:txBody>
          <a:bodyPr wrap="square" rtlCol="0">
            <a:spAutoFit/>
          </a:bodyPr>
          <a:lstStyle/>
          <a:p>
            <a:pPr algn="ctr"/>
            <a:r>
              <a:rPr lang="en-US" sz="1000" dirty="0"/>
              <a:t>The many</a:t>
            </a:r>
            <a:endParaRPr lang="en-GB" sz="1000" dirty="0"/>
          </a:p>
        </p:txBody>
      </p:sp>
      <p:sp>
        <p:nvSpPr>
          <p:cNvPr id="21" name="Rectangle 20">
            <a:extLst>
              <a:ext uri="{FF2B5EF4-FFF2-40B4-BE49-F238E27FC236}">
                <a16:creationId xmlns:a16="http://schemas.microsoft.com/office/drawing/2014/main" id="{4ED0AA2E-5B55-4A52-8D3F-D0D9791C0607}"/>
              </a:ext>
            </a:extLst>
          </p:cNvPr>
          <p:cNvSpPr/>
          <p:nvPr/>
        </p:nvSpPr>
        <p:spPr>
          <a:xfrm>
            <a:off x="8850386" y="2433623"/>
            <a:ext cx="2260619" cy="400110"/>
          </a:xfrm>
          <a:prstGeom prst="rect">
            <a:avLst/>
          </a:prstGeom>
          <a:noFill/>
        </p:spPr>
        <p:txBody>
          <a:bodyPr wrap="none" lIns="91440" tIns="45720" rIns="91440" bIns="45720">
            <a:spAutoFit/>
          </a:bodyPr>
          <a:lstStyle/>
          <a:p>
            <a:pPr algn="ctr"/>
            <a:r>
              <a:rPr lang="en-U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D-Day 6</a:t>
            </a:r>
            <a:r>
              <a:rPr lang="en-US" sz="2000" b="0" cap="none" spc="0" baseline="30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t>
            </a:r>
            <a:r>
              <a:rPr lang="en-U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June 1944</a:t>
            </a:r>
          </a:p>
        </p:txBody>
      </p:sp>
      <p:graphicFrame>
        <p:nvGraphicFramePr>
          <p:cNvPr id="12" name="Table 11">
            <a:extLst>
              <a:ext uri="{FF2B5EF4-FFF2-40B4-BE49-F238E27FC236}">
                <a16:creationId xmlns:a16="http://schemas.microsoft.com/office/drawing/2014/main" id="{60400080-D2DE-4CFD-AFB3-D410C29BD596}"/>
              </a:ext>
            </a:extLst>
          </p:cNvPr>
          <p:cNvGraphicFramePr>
            <a:graphicFrameLocks noGrp="1"/>
          </p:cNvGraphicFramePr>
          <p:nvPr/>
        </p:nvGraphicFramePr>
        <p:xfrm>
          <a:off x="8850386" y="2833733"/>
          <a:ext cx="2374085" cy="2367680"/>
        </p:xfrm>
        <a:graphic>
          <a:graphicData uri="http://schemas.openxmlformats.org/drawingml/2006/table">
            <a:tbl>
              <a:tblPr firstRow="1" bandRow="1">
                <a:tableStyleId>{5C22544A-7EE6-4342-B048-85BDC9FD1C3A}</a:tableStyleId>
              </a:tblPr>
              <a:tblGrid>
                <a:gridCol w="2374085">
                  <a:extLst>
                    <a:ext uri="{9D8B030D-6E8A-4147-A177-3AD203B41FA5}">
                      <a16:colId xmlns:a16="http://schemas.microsoft.com/office/drawing/2014/main" val="3995663446"/>
                    </a:ext>
                  </a:extLst>
                </a:gridCol>
              </a:tblGrid>
              <a:tr h="315040">
                <a:tc>
                  <a:txBody>
                    <a:bodyPr/>
                    <a:lstStyle/>
                    <a:p>
                      <a:r>
                        <a:rPr lang="en-US" sz="1000" dirty="0"/>
                        <a:t>Planning</a:t>
                      </a:r>
                      <a:endParaRPr lang="en-GB" sz="1000" dirty="0"/>
                    </a:p>
                  </a:txBody>
                  <a:tcPr/>
                </a:tc>
                <a:extLst>
                  <a:ext uri="{0D108BD9-81ED-4DB2-BD59-A6C34878D82A}">
                    <a16:rowId xmlns:a16="http://schemas.microsoft.com/office/drawing/2014/main" val="151875710"/>
                  </a:ext>
                </a:extLst>
              </a:tr>
              <a:tr h="315040">
                <a:tc>
                  <a:txBody>
                    <a:bodyPr/>
                    <a:lstStyle/>
                    <a:p>
                      <a:r>
                        <a:rPr lang="en-US" sz="1000" dirty="0"/>
                        <a:t>Photograph the coast.</a:t>
                      </a:r>
                      <a:endParaRPr lang="en-GB" sz="1000" dirty="0"/>
                    </a:p>
                  </a:txBody>
                  <a:tcPr/>
                </a:tc>
                <a:extLst>
                  <a:ext uri="{0D108BD9-81ED-4DB2-BD59-A6C34878D82A}">
                    <a16:rowId xmlns:a16="http://schemas.microsoft.com/office/drawing/2014/main" val="3228840464"/>
                  </a:ext>
                </a:extLst>
              </a:tr>
              <a:tr h="315040">
                <a:tc>
                  <a:txBody>
                    <a:bodyPr/>
                    <a:lstStyle/>
                    <a:p>
                      <a:r>
                        <a:rPr lang="en-US" sz="1000" dirty="0"/>
                        <a:t>Pretend army.</a:t>
                      </a:r>
                      <a:endParaRPr lang="en-GB" sz="1000" dirty="0"/>
                    </a:p>
                  </a:txBody>
                  <a:tcPr/>
                </a:tc>
                <a:extLst>
                  <a:ext uri="{0D108BD9-81ED-4DB2-BD59-A6C34878D82A}">
                    <a16:rowId xmlns:a16="http://schemas.microsoft.com/office/drawing/2014/main" val="3083735612"/>
                  </a:ext>
                </a:extLst>
              </a:tr>
              <a:tr h="315040">
                <a:tc>
                  <a:txBody>
                    <a:bodyPr/>
                    <a:lstStyle/>
                    <a:p>
                      <a:r>
                        <a:rPr lang="en-US" sz="1000" dirty="0"/>
                        <a:t>Spies give Nazi’s the wrong details of the landing.</a:t>
                      </a:r>
                      <a:endParaRPr lang="en-GB" sz="1000" dirty="0"/>
                    </a:p>
                  </a:txBody>
                  <a:tcPr/>
                </a:tc>
                <a:extLst>
                  <a:ext uri="{0D108BD9-81ED-4DB2-BD59-A6C34878D82A}">
                    <a16:rowId xmlns:a16="http://schemas.microsoft.com/office/drawing/2014/main" val="1134105167"/>
                  </a:ext>
                </a:extLst>
              </a:tr>
              <a:tr h="315040">
                <a:tc>
                  <a:txBody>
                    <a:bodyPr/>
                    <a:lstStyle/>
                    <a:p>
                      <a:r>
                        <a:rPr lang="en-US" sz="1000" dirty="0"/>
                        <a:t>Floating </a:t>
                      </a:r>
                      <a:r>
                        <a:rPr lang="en-US" sz="1000" dirty="0" err="1"/>
                        <a:t>harbours</a:t>
                      </a:r>
                      <a:r>
                        <a:rPr lang="en-US" sz="1000" dirty="0"/>
                        <a:t>.</a:t>
                      </a:r>
                      <a:endParaRPr lang="en-GB" sz="1000" dirty="0"/>
                    </a:p>
                  </a:txBody>
                  <a:tcPr/>
                </a:tc>
                <a:extLst>
                  <a:ext uri="{0D108BD9-81ED-4DB2-BD59-A6C34878D82A}">
                    <a16:rowId xmlns:a16="http://schemas.microsoft.com/office/drawing/2014/main" val="2609269229"/>
                  </a:ext>
                </a:extLst>
              </a:tr>
              <a:tr h="315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Attack: Gold, Juno, Sword Beaches.</a:t>
                      </a:r>
                      <a:endParaRPr lang="en-GB" sz="1000" dirty="0"/>
                    </a:p>
                    <a:p>
                      <a:endParaRPr lang="en-GB" sz="1000" dirty="0"/>
                    </a:p>
                  </a:txBody>
                  <a:tcPr/>
                </a:tc>
                <a:extLst>
                  <a:ext uri="{0D108BD9-81ED-4DB2-BD59-A6C34878D82A}">
                    <a16:rowId xmlns:a16="http://schemas.microsoft.com/office/drawing/2014/main" val="1425420410"/>
                  </a:ext>
                </a:extLst>
              </a:tr>
              <a:tr h="315040">
                <a:tc>
                  <a:txBody>
                    <a:bodyPr/>
                    <a:lstStyle/>
                    <a:p>
                      <a:r>
                        <a:rPr lang="en-US" sz="1000" dirty="0"/>
                        <a:t>150,000 soldiers landed, some 4,400 died.</a:t>
                      </a:r>
                      <a:endParaRPr lang="en-GB" sz="1000" dirty="0"/>
                    </a:p>
                  </a:txBody>
                  <a:tcPr/>
                </a:tc>
                <a:extLst>
                  <a:ext uri="{0D108BD9-81ED-4DB2-BD59-A6C34878D82A}">
                    <a16:rowId xmlns:a16="http://schemas.microsoft.com/office/drawing/2014/main" val="2104442271"/>
                  </a:ext>
                </a:extLst>
              </a:tr>
            </a:tbl>
          </a:graphicData>
        </a:graphic>
      </p:graphicFrame>
      <p:pic>
        <p:nvPicPr>
          <p:cNvPr id="1038" name="Picture 14">
            <a:extLst>
              <a:ext uri="{FF2B5EF4-FFF2-40B4-BE49-F238E27FC236}">
                <a16:creationId xmlns:a16="http://schemas.microsoft.com/office/drawing/2014/main" id="{BB3452DC-FF5D-46BD-913E-80FCB11C3AE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048005" y="5414069"/>
            <a:ext cx="1049046" cy="13548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3F6A6B3-E2E0-4BC7-9287-DF22EC22721E}"/>
              </a:ext>
            </a:extLst>
          </p:cNvPr>
          <p:cNvSpPr txBox="1"/>
          <p:nvPr/>
        </p:nvSpPr>
        <p:spPr>
          <a:xfrm>
            <a:off x="8621992" y="5248137"/>
            <a:ext cx="2260619" cy="1508105"/>
          </a:xfrm>
          <a:prstGeom prst="rect">
            <a:avLst/>
          </a:prstGeom>
          <a:noFill/>
        </p:spPr>
        <p:txBody>
          <a:bodyPr wrap="square" rtlCol="0">
            <a:spAutoFit/>
          </a:bodyPr>
          <a:lstStyle/>
          <a:p>
            <a:r>
              <a:rPr lang="en-US" sz="1200" b="1" u="sng" dirty="0"/>
              <a:t>The Atom Bomb</a:t>
            </a:r>
          </a:p>
          <a:p>
            <a:r>
              <a:rPr lang="en-US" sz="1000" dirty="0"/>
              <a:t>Hiroshima 6 August 76,000 casualties Nagasaki 9</a:t>
            </a:r>
            <a:r>
              <a:rPr lang="en-US" sz="1000" baseline="30000" dirty="0"/>
              <a:t>th</a:t>
            </a:r>
            <a:r>
              <a:rPr lang="en-US" sz="1000" dirty="0"/>
              <a:t> August 50,000 casualties</a:t>
            </a:r>
          </a:p>
          <a:p>
            <a:r>
              <a:rPr lang="en-US" sz="1000" b="1" u="sng" dirty="0"/>
              <a:t>Why drop the Bomb?</a:t>
            </a:r>
          </a:p>
          <a:p>
            <a:r>
              <a:rPr lang="en-US" sz="1000" dirty="0"/>
              <a:t>Save allies from dying</a:t>
            </a:r>
          </a:p>
          <a:p>
            <a:r>
              <a:rPr lang="en-US" sz="1000" dirty="0"/>
              <a:t>Justify spending so much </a:t>
            </a:r>
          </a:p>
          <a:p>
            <a:r>
              <a:rPr lang="en-US" sz="1000" dirty="0"/>
              <a:t>Revenge on Japan</a:t>
            </a:r>
          </a:p>
          <a:p>
            <a:r>
              <a:rPr lang="en-US" sz="1000" dirty="0"/>
              <a:t>Show USSR who was boss.</a:t>
            </a:r>
          </a:p>
          <a:p>
            <a:r>
              <a:rPr lang="en-US" sz="1000" b="1" u="sng" dirty="0"/>
              <a:t>But should they have dropped it?</a:t>
            </a:r>
            <a:endParaRPr lang="en-GB" sz="1000" b="1" u="sng" dirty="0"/>
          </a:p>
        </p:txBody>
      </p:sp>
    </p:spTree>
    <p:extLst>
      <p:ext uri="{BB962C8B-B14F-4D97-AF65-F5344CB8AC3E}">
        <p14:creationId xmlns:p14="http://schemas.microsoft.com/office/powerpoint/2010/main" val="15871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2838F-504B-4603-83C1-27D79CF988D1}"/>
              </a:ext>
            </a:extLst>
          </p:cNvPr>
          <p:cNvSpPr/>
          <p:nvPr/>
        </p:nvSpPr>
        <p:spPr>
          <a:xfrm>
            <a:off x="90284" y="0"/>
            <a:ext cx="2107565" cy="400110"/>
          </a:xfrm>
          <a:prstGeom prst="rect">
            <a:avLst/>
          </a:prstGeom>
          <a:noFill/>
        </p:spPr>
        <p:txBody>
          <a:bodyPr wrap="none" lIns="91440" tIns="45720" rIns="91440" bIns="45720">
            <a:spAutoFit/>
          </a:bodyPr>
          <a:lstStyle/>
          <a:p>
            <a:pPr algn="ctr"/>
            <a:r>
              <a:rPr lang="en-U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WW2 - Homefront</a:t>
            </a:r>
          </a:p>
        </p:txBody>
      </p:sp>
      <p:pic>
        <p:nvPicPr>
          <p:cNvPr id="4" name="Picture 3" descr="300_6">
            <a:extLst>
              <a:ext uri="{FF2B5EF4-FFF2-40B4-BE49-F238E27FC236}">
                <a16:creationId xmlns:a16="http://schemas.microsoft.com/office/drawing/2014/main" id="{233DEBEC-6862-43AC-A027-FFA6C4F1AD25}"/>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634" y="781877"/>
            <a:ext cx="2730500" cy="1854200"/>
          </a:xfrm>
          <a:prstGeom prst="rect">
            <a:avLst/>
          </a:prstGeom>
          <a:noFill/>
        </p:spPr>
      </p:pic>
      <p:graphicFrame>
        <p:nvGraphicFramePr>
          <p:cNvPr id="5" name="Table 4">
            <a:extLst>
              <a:ext uri="{FF2B5EF4-FFF2-40B4-BE49-F238E27FC236}">
                <a16:creationId xmlns:a16="http://schemas.microsoft.com/office/drawing/2014/main" id="{4414867D-CF46-4DE1-A88A-AC3AEBA4782F}"/>
              </a:ext>
            </a:extLst>
          </p:cNvPr>
          <p:cNvGraphicFramePr>
            <a:graphicFrameLocks noGrp="1"/>
          </p:cNvGraphicFramePr>
          <p:nvPr/>
        </p:nvGraphicFramePr>
        <p:xfrm>
          <a:off x="237634" y="2636077"/>
          <a:ext cx="2730500" cy="3781990"/>
        </p:xfrm>
        <a:graphic>
          <a:graphicData uri="http://schemas.openxmlformats.org/drawingml/2006/table">
            <a:tbl>
              <a:tblPr firstRow="1" bandRow="1">
                <a:tableStyleId>{5C22544A-7EE6-4342-B048-85BDC9FD1C3A}</a:tableStyleId>
              </a:tblPr>
              <a:tblGrid>
                <a:gridCol w="2730500">
                  <a:extLst>
                    <a:ext uri="{9D8B030D-6E8A-4147-A177-3AD203B41FA5}">
                      <a16:colId xmlns:a16="http://schemas.microsoft.com/office/drawing/2014/main" val="468790887"/>
                    </a:ext>
                  </a:extLst>
                </a:gridCol>
              </a:tblGrid>
              <a:tr h="866868">
                <a:tc>
                  <a:txBody>
                    <a:bodyPr/>
                    <a:lstStyle/>
                    <a:p>
                      <a:pPr algn="ctr"/>
                      <a:r>
                        <a:rPr lang="en-GB" sz="1100" b="1" kern="1200" dirty="0">
                          <a:solidFill>
                            <a:schemeClr val="lt1"/>
                          </a:solidFill>
                          <a:effectLst/>
                          <a:latin typeface="+mn-lt"/>
                          <a:ea typeface="+mn-ea"/>
                          <a:cs typeface="+mn-cs"/>
                        </a:rPr>
                        <a:t>In September 1939, around 1.5 million people, mainly school children, were moved from areas at high risk of bombing: big cities, industrial areas, ports and villages and towns near to airfields.</a:t>
                      </a:r>
                      <a:endParaRPr lang="en-GB" sz="1100" dirty="0"/>
                    </a:p>
                  </a:txBody>
                  <a:tcPr/>
                </a:tc>
                <a:extLst>
                  <a:ext uri="{0D108BD9-81ED-4DB2-BD59-A6C34878D82A}">
                    <a16:rowId xmlns:a16="http://schemas.microsoft.com/office/drawing/2014/main" val="3432307758"/>
                  </a:ext>
                </a:extLst>
              </a:tr>
              <a:tr h="7105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mn-lt"/>
                          <a:ea typeface="+mn-ea"/>
                          <a:cs typeface="+mn-cs"/>
                        </a:rPr>
                        <a:t>Evacuees were usually separated from their families. Some evacuee children were badly treated or exploited.</a:t>
                      </a:r>
                    </a:p>
                    <a:p>
                      <a:pPr algn="ctr"/>
                      <a:endParaRPr lang="en-GB" sz="1100" dirty="0"/>
                    </a:p>
                  </a:txBody>
                  <a:tcPr/>
                </a:tc>
                <a:extLst>
                  <a:ext uri="{0D108BD9-81ED-4DB2-BD59-A6C34878D82A}">
                    <a16:rowId xmlns:a16="http://schemas.microsoft.com/office/drawing/2014/main" val="1147607688"/>
                  </a:ext>
                </a:extLst>
              </a:tr>
              <a:tr h="554227">
                <a:tc>
                  <a:txBody>
                    <a:bodyPr/>
                    <a:lstStyle/>
                    <a:p>
                      <a:pPr algn="ctr"/>
                      <a:r>
                        <a:rPr lang="en-GB" sz="1100" kern="1200" dirty="0">
                          <a:solidFill>
                            <a:schemeClr val="dk1"/>
                          </a:solidFill>
                          <a:effectLst/>
                          <a:latin typeface="+mn-lt"/>
                          <a:ea typeface="+mn-ea"/>
                          <a:cs typeface="+mn-cs"/>
                        </a:rPr>
                        <a:t>Evacuation saved many lives, but it had other important effects. It freed up many mothers to take on vital war work. </a:t>
                      </a:r>
                      <a:endParaRPr lang="en-GB" sz="1100" dirty="0"/>
                    </a:p>
                  </a:txBody>
                  <a:tcPr/>
                </a:tc>
                <a:extLst>
                  <a:ext uri="{0D108BD9-81ED-4DB2-BD59-A6C34878D82A}">
                    <a16:rowId xmlns:a16="http://schemas.microsoft.com/office/drawing/2014/main" val="2421807681"/>
                  </a:ext>
                </a:extLst>
              </a:tr>
              <a:tr h="733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mn-lt"/>
                          <a:ea typeface="+mn-ea"/>
                          <a:cs typeface="+mn-cs"/>
                        </a:rPr>
                        <a:t>Many comfortable people outside the cities learnt how bad conditions in the cities were. After the war, they voted for politicians who wanted to stamp out poverty.</a:t>
                      </a:r>
                      <a:endParaRPr lang="en-GB" sz="1100" dirty="0"/>
                    </a:p>
                  </a:txBody>
                  <a:tcPr/>
                </a:tc>
                <a:extLst>
                  <a:ext uri="{0D108BD9-81ED-4DB2-BD59-A6C34878D82A}">
                    <a16:rowId xmlns:a16="http://schemas.microsoft.com/office/drawing/2014/main" val="4282415827"/>
                  </a:ext>
                </a:extLst>
              </a:tr>
              <a:tr h="733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dirty="0"/>
                        <a:t>Evacuation</a:t>
                      </a:r>
                      <a:endParaRPr lang="en-GB" sz="2000" b="1" u="sng" dirty="0"/>
                    </a:p>
                  </a:txBody>
                  <a:tcPr/>
                </a:tc>
                <a:extLst>
                  <a:ext uri="{0D108BD9-81ED-4DB2-BD59-A6C34878D82A}">
                    <a16:rowId xmlns:a16="http://schemas.microsoft.com/office/drawing/2014/main" val="2966414485"/>
                  </a:ext>
                </a:extLst>
              </a:tr>
            </a:tbl>
          </a:graphicData>
        </a:graphic>
      </p:graphicFrame>
      <p:graphicFrame>
        <p:nvGraphicFramePr>
          <p:cNvPr id="7" name="Table 6">
            <a:extLst>
              <a:ext uri="{FF2B5EF4-FFF2-40B4-BE49-F238E27FC236}">
                <a16:creationId xmlns:a16="http://schemas.microsoft.com/office/drawing/2014/main" id="{4440D455-B526-4AE5-BBBF-007C7CE675D8}"/>
              </a:ext>
            </a:extLst>
          </p:cNvPr>
          <p:cNvGraphicFramePr>
            <a:graphicFrameLocks noGrp="1"/>
          </p:cNvGraphicFramePr>
          <p:nvPr/>
        </p:nvGraphicFramePr>
        <p:xfrm>
          <a:off x="3232597" y="773266"/>
          <a:ext cx="2730500" cy="3725621"/>
        </p:xfrm>
        <a:graphic>
          <a:graphicData uri="http://schemas.openxmlformats.org/drawingml/2006/table">
            <a:tbl>
              <a:tblPr firstRow="1" bandRow="1">
                <a:tableStyleId>{5C22544A-7EE6-4342-B048-85BDC9FD1C3A}</a:tableStyleId>
              </a:tblPr>
              <a:tblGrid>
                <a:gridCol w="2730500">
                  <a:extLst>
                    <a:ext uri="{9D8B030D-6E8A-4147-A177-3AD203B41FA5}">
                      <a16:colId xmlns:a16="http://schemas.microsoft.com/office/drawing/2014/main" val="468790887"/>
                    </a:ext>
                  </a:extLst>
                </a:gridCol>
              </a:tblGrid>
              <a:tr h="4288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dirty="0"/>
                        <a:t>Blitz</a:t>
                      </a:r>
                      <a:endParaRPr lang="en-GB" sz="2000" b="1" u="sng" dirty="0"/>
                    </a:p>
                  </a:txBody>
                  <a:tcPr/>
                </a:tc>
                <a:extLst>
                  <a:ext uri="{0D108BD9-81ED-4DB2-BD59-A6C34878D82A}">
                    <a16:rowId xmlns:a16="http://schemas.microsoft.com/office/drawing/2014/main" val="3432307758"/>
                  </a:ext>
                </a:extLst>
              </a:tr>
              <a:tr h="7105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mn-lt"/>
                          <a:ea typeface="+mn-ea"/>
                          <a:cs typeface="+mn-cs"/>
                        </a:rPr>
                        <a:t>After the battle of Britain the Germans turned to bombing industrial areas to destroy morale. 1940-41 was known as the Blitz. 44,000 died in London.</a:t>
                      </a:r>
                    </a:p>
                    <a:p>
                      <a:pPr algn="ctr"/>
                      <a:endParaRPr lang="en-GB" sz="1100" dirty="0"/>
                    </a:p>
                  </a:txBody>
                  <a:tcPr/>
                </a:tc>
                <a:extLst>
                  <a:ext uri="{0D108BD9-81ED-4DB2-BD59-A6C34878D82A}">
                    <a16:rowId xmlns:a16="http://schemas.microsoft.com/office/drawing/2014/main" val="1147607688"/>
                  </a:ext>
                </a:extLst>
              </a:tr>
              <a:tr h="554227">
                <a:tc>
                  <a:txBody>
                    <a:bodyPr/>
                    <a:lstStyle/>
                    <a:p>
                      <a:pPr algn="ctr"/>
                      <a:r>
                        <a:rPr lang="en-GB" sz="1100" kern="1200" dirty="0">
                          <a:solidFill>
                            <a:schemeClr val="dk1"/>
                          </a:solidFill>
                          <a:effectLst/>
                          <a:latin typeface="+mn-lt"/>
                          <a:ea typeface="+mn-ea"/>
                          <a:cs typeface="+mn-cs"/>
                        </a:rPr>
                        <a:t>Morrison and Anderson shelters were built and people used the underground.</a:t>
                      </a:r>
                      <a:endParaRPr lang="en-GB" sz="1100" dirty="0"/>
                    </a:p>
                  </a:txBody>
                  <a:tcPr/>
                </a:tc>
                <a:extLst>
                  <a:ext uri="{0D108BD9-81ED-4DB2-BD59-A6C34878D82A}">
                    <a16:rowId xmlns:a16="http://schemas.microsoft.com/office/drawing/2014/main" val="2421807681"/>
                  </a:ext>
                </a:extLst>
              </a:tr>
              <a:tr h="3449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mn-lt"/>
                          <a:ea typeface="+mn-ea"/>
                          <a:cs typeface="+mn-cs"/>
                        </a:rPr>
                        <a:t>Black out and air raid sirens were essential.</a:t>
                      </a:r>
                      <a:endParaRPr lang="en-GB" sz="1100" dirty="0"/>
                    </a:p>
                  </a:txBody>
                  <a:tcPr/>
                </a:tc>
                <a:extLst>
                  <a:ext uri="{0D108BD9-81ED-4DB2-BD59-A6C34878D82A}">
                    <a16:rowId xmlns:a16="http://schemas.microsoft.com/office/drawing/2014/main" val="4282415827"/>
                  </a:ext>
                </a:extLst>
              </a:tr>
              <a:tr h="733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u="none" dirty="0"/>
                        <a:t>The government encouraged the idea of the blitz spirit, people just getting on with everyday life.</a:t>
                      </a:r>
                      <a:endParaRPr lang="en-GB" sz="1100" b="0" u="none" dirty="0"/>
                    </a:p>
                  </a:txBody>
                  <a:tcPr/>
                </a:tc>
                <a:extLst>
                  <a:ext uri="{0D108BD9-81ED-4DB2-BD59-A6C34878D82A}">
                    <a16:rowId xmlns:a16="http://schemas.microsoft.com/office/drawing/2014/main" val="2966414485"/>
                  </a:ext>
                </a:extLst>
              </a:tr>
              <a:tr h="733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u="none" dirty="0"/>
                        <a:t>In 1944 the Germans launched V1 and V2 rockets towards Britain from mainland Europe.</a:t>
                      </a:r>
                      <a:endParaRPr lang="en-GB" sz="1100" b="0" u="none" dirty="0"/>
                    </a:p>
                  </a:txBody>
                  <a:tcPr/>
                </a:tc>
                <a:extLst>
                  <a:ext uri="{0D108BD9-81ED-4DB2-BD59-A6C34878D82A}">
                    <a16:rowId xmlns:a16="http://schemas.microsoft.com/office/drawing/2014/main" val="122887047"/>
                  </a:ext>
                </a:extLst>
              </a:tr>
            </a:tbl>
          </a:graphicData>
        </a:graphic>
      </p:graphicFrame>
      <p:pic>
        <p:nvPicPr>
          <p:cNvPr id="8" name="Picture 7">
            <a:extLst>
              <a:ext uri="{FF2B5EF4-FFF2-40B4-BE49-F238E27FC236}">
                <a16:creationId xmlns:a16="http://schemas.microsoft.com/office/drawing/2014/main" id="{BBB5996E-DA40-4D8B-9FB2-2F97DDD4A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0344" y="4370192"/>
            <a:ext cx="2730500" cy="2047875"/>
          </a:xfrm>
          <a:prstGeom prst="rect">
            <a:avLst/>
          </a:prstGeom>
        </p:spPr>
      </p:pic>
      <p:pic>
        <p:nvPicPr>
          <p:cNvPr id="9" name="Picture 8" descr="304_03">
            <a:extLst>
              <a:ext uri="{FF2B5EF4-FFF2-40B4-BE49-F238E27FC236}">
                <a16:creationId xmlns:a16="http://schemas.microsoft.com/office/drawing/2014/main" id="{DB68F507-5F8C-4D1F-A47B-D002681CE839}"/>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7560" y="764958"/>
            <a:ext cx="2730500" cy="1659482"/>
          </a:xfrm>
          <a:prstGeom prst="rect">
            <a:avLst/>
          </a:prstGeom>
          <a:noFill/>
        </p:spPr>
      </p:pic>
      <p:graphicFrame>
        <p:nvGraphicFramePr>
          <p:cNvPr id="10" name="Table 9">
            <a:extLst>
              <a:ext uri="{FF2B5EF4-FFF2-40B4-BE49-F238E27FC236}">
                <a16:creationId xmlns:a16="http://schemas.microsoft.com/office/drawing/2014/main" id="{AE2F1AB0-8A10-4ECD-9B1E-FB5D422E050A}"/>
              </a:ext>
            </a:extLst>
          </p:cNvPr>
          <p:cNvGraphicFramePr>
            <a:graphicFrameLocks noGrp="1"/>
          </p:cNvGraphicFramePr>
          <p:nvPr/>
        </p:nvGraphicFramePr>
        <p:xfrm>
          <a:off x="6227560" y="2424440"/>
          <a:ext cx="2730500" cy="3976708"/>
        </p:xfrm>
        <a:graphic>
          <a:graphicData uri="http://schemas.openxmlformats.org/drawingml/2006/table">
            <a:tbl>
              <a:tblPr firstRow="1" bandRow="1">
                <a:tableStyleId>{5C22544A-7EE6-4342-B048-85BDC9FD1C3A}</a:tableStyleId>
              </a:tblPr>
              <a:tblGrid>
                <a:gridCol w="2730500">
                  <a:extLst>
                    <a:ext uri="{9D8B030D-6E8A-4147-A177-3AD203B41FA5}">
                      <a16:colId xmlns:a16="http://schemas.microsoft.com/office/drawing/2014/main" val="468790887"/>
                    </a:ext>
                  </a:extLst>
                </a:gridCol>
              </a:tblGrid>
              <a:tr h="8149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mn-lt"/>
                          <a:ea typeface="+mn-ea"/>
                          <a:cs typeface="+mn-cs"/>
                        </a:rPr>
                        <a:t>Conscription was introduced for all men except those in reserved occupations like ship building and coal mining.</a:t>
                      </a:r>
                    </a:p>
                    <a:p>
                      <a:pPr algn="ctr"/>
                      <a:endParaRPr lang="en-GB" sz="1100" dirty="0"/>
                    </a:p>
                  </a:txBody>
                  <a:tcPr/>
                </a:tc>
                <a:extLst>
                  <a:ext uri="{0D108BD9-81ED-4DB2-BD59-A6C34878D82A}">
                    <a16:rowId xmlns:a16="http://schemas.microsoft.com/office/drawing/2014/main" val="1147607688"/>
                  </a:ext>
                </a:extLst>
              </a:tr>
              <a:tr h="635666">
                <a:tc>
                  <a:txBody>
                    <a:bodyPr/>
                    <a:lstStyle/>
                    <a:p>
                      <a:pPr algn="ctr"/>
                      <a:r>
                        <a:rPr lang="en-GB" sz="1100" kern="1200" dirty="0">
                          <a:solidFill>
                            <a:schemeClr val="dk1"/>
                          </a:solidFill>
                          <a:effectLst/>
                          <a:latin typeface="+mn-lt"/>
                          <a:ea typeface="+mn-ea"/>
                          <a:cs typeface="+mn-cs"/>
                        </a:rPr>
                        <a:t>Women were conscripted into the labour service in 1941. Hours were long but millions more worked than did in the first world war</a:t>
                      </a:r>
                      <a:endParaRPr lang="en-GB" sz="1100" dirty="0"/>
                    </a:p>
                  </a:txBody>
                  <a:tcPr/>
                </a:tc>
                <a:extLst>
                  <a:ext uri="{0D108BD9-81ED-4DB2-BD59-A6C34878D82A}">
                    <a16:rowId xmlns:a16="http://schemas.microsoft.com/office/drawing/2014/main" val="2421807681"/>
                  </a:ext>
                </a:extLst>
              </a:tr>
              <a:tr h="3689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mn-lt"/>
                          <a:ea typeface="+mn-ea"/>
                          <a:cs typeface="+mn-cs"/>
                        </a:rPr>
                        <a:t>Women's land army employed 2 million</a:t>
                      </a:r>
                      <a:endParaRPr lang="en-GB" sz="1100" dirty="0"/>
                    </a:p>
                  </a:txBody>
                  <a:tcPr/>
                </a:tc>
                <a:extLst>
                  <a:ext uri="{0D108BD9-81ED-4DB2-BD59-A6C34878D82A}">
                    <a16:rowId xmlns:a16="http://schemas.microsoft.com/office/drawing/2014/main" val="4282415827"/>
                  </a:ext>
                </a:extLst>
              </a:tr>
              <a:tr h="5406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mn-lt"/>
                          <a:ea typeface="+mn-ea"/>
                          <a:cs typeface="+mn-cs"/>
                        </a:rPr>
                        <a:t>The Empire provided many men to fight. 16,000 joined from the British Caribbean </a:t>
                      </a:r>
                      <a:endParaRPr lang="en-GB" sz="1100" b="0" u="none" dirty="0"/>
                    </a:p>
                  </a:txBody>
                  <a:tcPr/>
                </a:tc>
                <a:extLst>
                  <a:ext uri="{0D108BD9-81ED-4DB2-BD59-A6C34878D82A}">
                    <a16:rowId xmlns:a16="http://schemas.microsoft.com/office/drawing/2014/main" val="2966414485"/>
                  </a:ext>
                </a:extLst>
              </a:tr>
              <a:tr h="994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mn-lt"/>
                          <a:ea typeface="+mn-ea"/>
                          <a:cs typeface="+mn-cs"/>
                        </a:rPr>
                        <a:t>The Indian Army proved  very useful to British forces wherever it served. Recruitment was entirely voluntary and 2.5 million served in the in the Second World War.</a:t>
                      </a:r>
                      <a:endParaRPr lang="en-GB" sz="1100" b="0" u="none" dirty="0"/>
                    </a:p>
                  </a:txBody>
                  <a:tcPr/>
                </a:tc>
                <a:extLst>
                  <a:ext uri="{0D108BD9-81ED-4DB2-BD59-A6C34878D82A}">
                    <a16:rowId xmlns:a16="http://schemas.microsoft.com/office/drawing/2014/main" val="122887047"/>
                  </a:ext>
                </a:extLst>
              </a:tr>
              <a:tr h="622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dirty="0"/>
                        <a:t>Recruitment</a:t>
                      </a:r>
                      <a:endParaRPr lang="en-GB" sz="2000" b="1" u="sng"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u="none" dirty="0"/>
                    </a:p>
                  </a:txBody>
                  <a:tcPr/>
                </a:tc>
                <a:extLst>
                  <a:ext uri="{0D108BD9-81ED-4DB2-BD59-A6C34878D82A}">
                    <a16:rowId xmlns:a16="http://schemas.microsoft.com/office/drawing/2014/main" val="1741330333"/>
                  </a:ext>
                </a:extLst>
              </a:tr>
            </a:tbl>
          </a:graphicData>
        </a:graphic>
      </p:graphicFrame>
      <p:pic>
        <p:nvPicPr>
          <p:cNvPr id="13" name="Picture 12">
            <a:extLst>
              <a:ext uri="{FF2B5EF4-FFF2-40B4-BE49-F238E27FC236}">
                <a16:creationId xmlns:a16="http://schemas.microsoft.com/office/drawing/2014/main" id="{0BD056FF-3349-4737-80E3-19E869106AE2}"/>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9354502" y="2818090"/>
            <a:ext cx="2481898" cy="3663123"/>
          </a:xfrm>
          <a:prstGeom prst="rect">
            <a:avLst/>
          </a:prstGeom>
          <a:noFill/>
          <a:ln>
            <a:noFill/>
          </a:ln>
          <a:effectLst/>
        </p:spPr>
      </p:pic>
      <p:graphicFrame>
        <p:nvGraphicFramePr>
          <p:cNvPr id="15" name="Table 14">
            <a:extLst>
              <a:ext uri="{FF2B5EF4-FFF2-40B4-BE49-F238E27FC236}">
                <a16:creationId xmlns:a16="http://schemas.microsoft.com/office/drawing/2014/main" id="{86A78D43-5F9C-4735-ACAC-F532FCF459D9}"/>
              </a:ext>
            </a:extLst>
          </p:cNvPr>
          <p:cNvGraphicFramePr>
            <a:graphicFrameLocks noGrp="1"/>
          </p:cNvGraphicFramePr>
          <p:nvPr/>
        </p:nvGraphicFramePr>
        <p:xfrm>
          <a:off x="9354502" y="764958"/>
          <a:ext cx="2481898" cy="2113545"/>
        </p:xfrm>
        <a:graphic>
          <a:graphicData uri="http://schemas.openxmlformats.org/drawingml/2006/table">
            <a:tbl>
              <a:tblPr firstRow="1" bandRow="1">
                <a:tableStyleId>{5C22544A-7EE6-4342-B048-85BDC9FD1C3A}</a:tableStyleId>
              </a:tblPr>
              <a:tblGrid>
                <a:gridCol w="2481898">
                  <a:extLst>
                    <a:ext uri="{9D8B030D-6E8A-4147-A177-3AD203B41FA5}">
                      <a16:colId xmlns:a16="http://schemas.microsoft.com/office/drawing/2014/main" val="468790887"/>
                    </a:ext>
                  </a:extLst>
                </a:gridCol>
              </a:tblGrid>
              <a:tr h="2288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dirty="0"/>
                        <a:t>Shortages</a:t>
                      </a:r>
                      <a:endParaRPr lang="en-GB" sz="2000" b="1" u="sng" dirty="0"/>
                    </a:p>
                  </a:txBody>
                  <a:tcPr/>
                </a:tc>
                <a:extLst>
                  <a:ext uri="{0D108BD9-81ED-4DB2-BD59-A6C34878D82A}">
                    <a16:rowId xmlns:a16="http://schemas.microsoft.com/office/drawing/2014/main" val="3432307758"/>
                  </a:ext>
                </a:extLst>
              </a:tr>
              <a:tr h="3791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R</a:t>
                      </a:r>
                      <a:r>
                        <a:rPr lang="en-GB" sz="1100" kern="1200" dirty="0" err="1">
                          <a:solidFill>
                            <a:schemeClr val="dk1"/>
                          </a:solidFill>
                          <a:effectLst/>
                          <a:latin typeface="+mn-lt"/>
                          <a:ea typeface="+mn-ea"/>
                          <a:cs typeface="+mn-cs"/>
                        </a:rPr>
                        <a:t>ationing</a:t>
                      </a:r>
                      <a:endParaRPr lang="en-GB" sz="1100" dirty="0"/>
                    </a:p>
                  </a:txBody>
                  <a:tcPr/>
                </a:tc>
                <a:extLst>
                  <a:ext uri="{0D108BD9-81ED-4DB2-BD59-A6C34878D82A}">
                    <a16:rowId xmlns:a16="http://schemas.microsoft.com/office/drawing/2014/main" val="1147607688"/>
                  </a:ext>
                </a:extLst>
              </a:tr>
              <a:tr h="295741">
                <a:tc>
                  <a:txBody>
                    <a:bodyPr/>
                    <a:lstStyle/>
                    <a:p>
                      <a:pPr algn="ctr"/>
                      <a:r>
                        <a:rPr lang="en-GB" sz="1100" kern="1200" dirty="0">
                          <a:solidFill>
                            <a:schemeClr val="dk1"/>
                          </a:solidFill>
                          <a:effectLst/>
                          <a:latin typeface="+mn-lt"/>
                          <a:ea typeface="+mn-ea"/>
                          <a:cs typeface="+mn-cs"/>
                        </a:rPr>
                        <a:t>Make do and Mend</a:t>
                      </a:r>
                      <a:endParaRPr lang="en-GB" sz="1100" dirty="0"/>
                    </a:p>
                  </a:txBody>
                  <a:tcPr/>
                </a:tc>
                <a:extLst>
                  <a:ext uri="{0D108BD9-81ED-4DB2-BD59-A6C34878D82A}">
                    <a16:rowId xmlns:a16="http://schemas.microsoft.com/office/drawing/2014/main" val="2421807681"/>
                  </a:ext>
                </a:extLst>
              </a:tr>
              <a:tr h="184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mn-lt"/>
                          <a:ea typeface="+mn-ea"/>
                          <a:cs typeface="+mn-cs"/>
                        </a:rPr>
                        <a:t>Pig Clubs</a:t>
                      </a:r>
                      <a:endParaRPr lang="en-GB" sz="1100" dirty="0"/>
                    </a:p>
                  </a:txBody>
                  <a:tcPr/>
                </a:tc>
                <a:extLst>
                  <a:ext uri="{0D108BD9-81ED-4DB2-BD59-A6C34878D82A}">
                    <a16:rowId xmlns:a16="http://schemas.microsoft.com/office/drawing/2014/main" val="4282415827"/>
                  </a:ext>
                </a:extLst>
              </a:tr>
              <a:tr h="3916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u="none" dirty="0"/>
                        <a:t>Fuel Shortages</a:t>
                      </a:r>
                      <a:endParaRPr lang="en-GB" sz="1100" b="0" u="none" dirty="0"/>
                    </a:p>
                  </a:txBody>
                  <a:tcPr/>
                </a:tc>
                <a:extLst>
                  <a:ext uri="{0D108BD9-81ED-4DB2-BD59-A6C34878D82A}">
                    <a16:rowId xmlns:a16="http://schemas.microsoft.com/office/drawing/2014/main" val="2966414485"/>
                  </a:ext>
                </a:extLst>
              </a:tr>
              <a:tr h="3916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u="none" dirty="0"/>
                        <a:t>Black market</a:t>
                      </a:r>
                      <a:endParaRPr lang="en-GB" sz="1100" b="0" u="none" dirty="0"/>
                    </a:p>
                  </a:txBody>
                  <a:tcPr/>
                </a:tc>
                <a:extLst>
                  <a:ext uri="{0D108BD9-81ED-4DB2-BD59-A6C34878D82A}">
                    <a16:rowId xmlns:a16="http://schemas.microsoft.com/office/drawing/2014/main" val="122887047"/>
                  </a:ext>
                </a:extLst>
              </a:tr>
            </a:tbl>
          </a:graphicData>
        </a:graphic>
      </p:graphicFrame>
    </p:spTree>
    <p:extLst>
      <p:ext uri="{BB962C8B-B14F-4D97-AF65-F5344CB8AC3E}">
        <p14:creationId xmlns:p14="http://schemas.microsoft.com/office/powerpoint/2010/main" val="4039109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FEA610CC66AA4696C86B81B125B99F" ma:contentTypeVersion="16" ma:contentTypeDescription="Create a new document." ma:contentTypeScope="" ma:versionID="0d84c5657465ed05ff741c4652eb4035">
  <xsd:schema xmlns:xsd="http://www.w3.org/2001/XMLSchema" xmlns:xs="http://www.w3.org/2001/XMLSchema" xmlns:p="http://schemas.microsoft.com/office/2006/metadata/properties" xmlns:ns2="08472304-bc1a-4937-b30c-7c277c860ac3" xmlns:ns3="44d12623-5f40-41ee-9b3f-9f90abd3d084" targetNamespace="http://schemas.microsoft.com/office/2006/metadata/properties" ma:root="true" ma:fieldsID="a507340c76bf343c74131cac60f25221" ns2:_="" ns3:_="">
    <xsd:import namespace="08472304-bc1a-4937-b30c-7c277c860ac3"/>
    <xsd:import namespace="44d12623-5f40-41ee-9b3f-9f90abd3d08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72304-bc1a-4937-b30c-7c277c860ac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6" nillable="true" ma:displayName="Taxonomy Catch All Column" ma:hidden="true" ma:list="{f544f83c-6a16-49ac-9038-8d23c5016a25}" ma:internalName="TaxCatchAll" ma:showField="CatchAllData" ma:web="08472304-bc1a-4937-b30c-7c277c860a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d12623-5f40-41ee-9b3f-9f90abd3d08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92e007b-1fc6-4212-b905-d49fb8eb991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08472304-bc1a-4937-b30c-7c277c860ac3" xsi:nil="true"/>
    <lcf76f155ced4ddcb4097134ff3c332f xmlns="44d12623-5f40-41ee-9b3f-9f90abd3d084">
      <Terms xmlns="http://schemas.microsoft.com/office/infopath/2007/PartnerControls"/>
    </lcf76f155ced4ddcb4097134ff3c332f>
    <_dlc_DocId xmlns="08472304-bc1a-4937-b30c-7c277c860ac3">CA73KAZFXKWK-1207151448-69031</_dlc_DocId>
    <_dlc_DocIdUrl xmlns="08472304-bc1a-4937-b30c-7c277c860ac3">
      <Url>https://hebburn.sharepoint.com/sites/staffroom/_layouts/15/DocIdRedir.aspx?ID=CA73KAZFXKWK-1207151448-69031</Url>
      <Description>CA73KAZFXKWK-1207151448-69031</Description>
    </_dlc_DocIdUrl>
  </documentManagement>
</p:properties>
</file>

<file path=customXml/itemProps1.xml><?xml version="1.0" encoding="utf-8"?>
<ds:datastoreItem xmlns:ds="http://schemas.openxmlformats.org/officeDocument/2006/customXml" ds:itemID="{45121B1F-7F8C-4917-8DF1-60EAA41EC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72304-bc1a-4937-b30c-7c277c860ac3"/>
    <ds:schemaRef ds:uri="44d12623-5f40-41ee-9b3f-9f90abd3d0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1A0430-72D2-49BC-9CD8-F7CCF8A4311A}">
  <ds:schemaRefs>
    <ds:schemaRef ds:uri="http://schemas.microsoft.com/sharepoint/events"/>
  </ds:schemaRefs>
</ds:datastoreItem>
</file>

<file path=customXml/itemProps3.xml><?xml version="1.0" encoding="utf-8"?>
<ds:datastoreItem xmlns:ds="http://schemas.openxmlformats.org/officeDocument/2006/customXml" ds:itemID="{8ADC393E-A471-4D03-9A5A-7F29EFB89C22}">
  <ds:schemaRefs>
    <ds:schemaRef ds:uri="http://schemas.microsoft.com/sharepoint/v3/contenttype/forms"/>
  </ds:schemaRefs>
</ds:datastoreItem>
</file>

<file path=customXml/itemProps4.xml><?xml version="1.0" encoding="utf-8"?>
<ds:datastoreItem xmlns:ds="http://schemas.openxmlformats.org/officeDocument/2006/customXml" ds:itemID="{8405FC6B-298D-4354-A9C7-02EEDDBF5A3E}">
  <ds:schemaRefs>
    <ds:schemaRef ds:uri="http://www.w3.org/XML/1998/namespace"/>
    <ds:schemaRef ds:uri="http://schemas.microsoft.com/office/2006/metadata/properties"/>
    <ds:schemaRef ds:uri="http://schemas.microsoft.com/office/2006/documentManagement/types"/>
    <ds:schemaRef ds:uri="http://purl.org/dc/terms/"/>
    <ds:schemaRef ds:uri="44d12623-5f40-41ee-9b3f-9f90abd3d084"/>
    <ds:schemaRef ds:uri="http://schemas.openxmlformats.org/package/2006/metadata/core-properties"/>
    <ds:schemaRef ds:uri="http://purl.org/dc/dcmitype/"/>
    <ds:schemaRef ds:uri="http://schemas.microsoft.com/office/infopath/2007/PartnerControls"/>
    <ds:schemaRef ds:uri="08472304-bc1a-4937-b30c-7c277c860ac3"/>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68</TotalTime>
  <Words>2975</Words>
  <Application>Microsoft Office PowerPoint</Application>
  <PresentationFormat>Widescreen</PresentationFormat>
  <Paragraphs>338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Comic Sans MS</vt:lpstr>
      <vt:lpstr>Times New Roman</vt:lpstr>
      <vt:lpstr>Office Theme</vt:lpstr>
      <vt:lpstr>Year 9 Revision</vt:lpstr>
      <vt:lpstr>Year 9 - Understanding the Modern world: Conflict and Cooperation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9 Revision</dc:title>
  <dc:creator>Richard Bowman</dc:creator>
  <cp:lastModifiedBy>Danny P</cp:lastModifiedBy>
  <cp:revision>1</cp:revision>
  <dcterms:created xsi:type="dcterms:W3CDTF">2022-06-30T12:08:48Z</dcterms:created>
  <dcterms:modified xsi:type="dcterms:W3CDTF">2022-07-21T10:30:59Z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0x010100D8FEA610CC66AA4696C86B81B125B99F</vt:lpwstr>
  </property>
  <property fmtid="{D5CDD505-2E9C-101B-9397-08002B2CF9AE}" pid="3" name="MediaServiceImageTags">
    <vt:lpwstr/>
  </property>
  <property fmtid="{D5CDD505-2E9C-101B-9397-08002B2CF9AE}" pid="4" name="_dlc_DocIdItemGuid">
    <vt:lpwstr>a7c1d849-3d1b-48c9-8181-71d9e9a94714</vt:lpwstr>
  </property>
</Properties>
</file>