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69" r:id="rId7"/>
    <p:sldId id="257" r:id="rId8"/>
    <p:sldId id="258" r:id="rId9"/>
    <p:sldId id="259" r:id="rId10"/>
    <p:sldId id="260" r:id="rId11"/>
    <p:sldId id="261" r:id="rId12"/>
    <p:sldId id="262" r:id="rId13"/>
    <p:sldId id="263" r:id="rId14"/>
    <p:sldId id="264" r:id="rId15"/>
    <p:sldId id="266" r:id="rId16"/>
    <p:sldId id="265"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63AF1-8588-4F28-99C3-D4E85F39F0D4}" v="1" dt="2022-07-21T10:28:28.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9"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owman" userId="31d25f62-f5bc-4db1-9b16-0e6a31b2435d" providerId="ADAL" clId="{FE0834DA-FB08-8944-88B1-1008E0518DE7}"/>
    <pc:docChg chg="custSel addSld delSld modSld">
      <pc:chgData name="Richard Bowman" userId="31d25f62-f5bc-4db1-9b16-0e6a31b2435d" providerId="ADAL" clId="{FE0834DA-FB08-8944-88B1-1008E0518DE7}" dt="2022-07-20T09:17:42.548" v="572" actId="1076"/>
      <pc:docMkLst>
        <pc:docMk/>
      </pc:docMkLst>
      <pc:sldChg chg="del">
        <pc:chgData name="Richard Bowman" userId="31d25f62-f5bc-4db1-9b16-0e6a31b2435d" providerId="ADAL" clId="{FE0834DA-FB08-8944-88B1-1008E0518DE7}" dt="2022-07-20T08:18:08.628" v="1" actId="2696"/>
        <pc:sldMkLst>
          <pc:docMk/>
          <pc:sldMk cId="4019534139" sldId="267"/>
        </pc:sldMkLst>
      </pc:sldChg>
      <pc:sldChg chg="add">
        <pc:chgData name="Richard Bowman" userId="31d25f62-f5bc-4db1-9b16-0e6a31b2435d" providerId="ADAL" clId="{FE0834DA-FB08-8944-88B1-1008E0518DE7}" dt="2022-07-20T08:18:05.269" v="0"/>
        <pc:sldMkLst>
          <pc:docMk/>
          <pc:sldMk cId="1722362432" sldId="268"/>
        </pc:sldMkLst>
      </pc:sldChg>
      <pc:sldChg chg="addSp delSp modSp new add del mod">
        <pc:chgData name="Richard Bowman" userId="31d25f62-f5bc-4db1-9b16-0e6a31b2435d" providerId="ADAL" clId="{FE0834DA-FB08-8944-88B1-1008E0518DE7}" dt="2022-07-20T09:17:42.548" v="572" actId="1076"/>
        <pc:sldMkLst>
          <pc:docMk/>
          <pc:sldMk cId="1693281884" sldId="269"/>
        </pc:sldMkLst>
        <pc:spChg chg="mod">
          <ac:chgData name="Richard Bowman" userId="31d25f62-f5bc-4db1-9b16-0e6a31b2435d" providerId="ADAL" clId="{FE0834DA-FB08-8944-88B1-1008E0518DE7}" dt="2022-07-20T09:08:08.385" v="192" actId="115"/>
          <ac:spMkLst>
            <pc:docMk/>
            <pc:sldMk cId="1693281884" sldId="269"/>
            <ac:spMk id="2" creationId="{611F4FCC-7DB2-40F1-FB62-B15EAA5EDE16}"/>
          </ac:spMkLst>
        </pc:spChg>
        <pc:spChg chg="del">
          <ac:chgData name="Richard Bowman" userId="31d25f62-f5bc-4db1-9b16-0e6a31b2435d" providerId="ADAL" clId="{FE0834DA-FB08-8944-88B1-1008E0518DE7}" dt="2022-07-20T08:20:54.271" v="22" actId="1032"/>
          <ac:spMkLst>
            <pc:docMk/>
            <pc:sldMk cId="1693281884" sldId="269"/>
            <ac:spMk id="3" creationId="{EFA59BDC-CB8C-8E82-0138-B0BADA3B94E4}"/>
          </ac:spMkLst>
        </pc:spChg>
        <pc:graphicFrameChg chg="add mod modGraphic">
          <ac:chgData name="Richard Bowman" userId="31d25f62-f5bc-4db1-9b16-0e6a31b2435d" providerId="ADAL" clId="{FE0834DA-FB08-8944-88B1-1008E0518DE7}" dt="2022-07-20T09:14:51.058" v="539"/>
          <ac:graphicFrameMkLst>
            <pc:docMk/>
            <pc:sldMk cId="1693281884" sldId="269"/>
            <ac:graphicFrameMk id="4" creationId="{4B4D78AC-B9E7-A2DD-D8C3-36E0170B1275}"/>
          </ac:graphicFrameMkLst>
        </pc:graphicFrameChg>
        <pc:picChg chg="del">
          <ac:chgData name="Richard Bowman" userId="31d25f62-f5bc-4db1-9b16-0e6a31b2435d" providerId="ADAL" clId="{FE0834DA-FB08-8944-88B1-1008E0518DE7}" dt="2022-07-20T09:08:14.067" v="194" actId="478"/>
          <ac:picMkLst>
            <pc:docMk/>
            <pc:sldMk cId="1693281884" sldId="269"/>
            <ac:picMk id="3" creationId="{3DF91DEA-27AF-306E-5A17-6DCA83B3540C}"/>
          </ac:picMkLst>
        </pc:picChg>
        <pc:picChg chg="add mod">
          <ac:chgData name="Richard Bowman" userId="31d25f62-f5bc-4db1-9b16-0e6a31b2435d" providerId="ADAL" clId="{FE0834DA-FB08-8944-88B1-1008E0518DE7}" dt="2022-07-20T09:17:42.548" v="572" actId="1076"/>
          <ac:picMkLst>
            <pc:docMk/>
            <pc:sldMk cId="1693281884" sldId="269"/>
            <ac:picMk id="5" creationId="{BD14CE16-D3C7-F01B-50BE-45A785FA77A4}"/>
          </ac:picMkLst>
        </pc:picChg>
        <pc:picChg chg="del">
          <ac:chgData name="Richard Bowman" userId="31d25f62-f5bc-4db1-9b16-0e6a31b2435d" providerId="ADAL" clId="{FE0834DA-FB08-8944-88B1-1008E0518DE7}" dt="2022-07-20T09:08:12.214" v="193" actId="478"/>
          <ac:picMkLst>
            <pc:docMk/>
            <pc:sldMk cId="1693281884" sldId="269"/>
            <ac:picMk id="6" creationId="{627BC25E-2718-0411-EA3E-B695E48111E5}"/>
          </ac:picMkLst>
        </pc:picChg>
        <pc:picChg chg="del">
          <ac:chgData name="Richard Bowman" userId="31d25f62-f5bc-4db1-9b16-0e6a31b2435d" providerId="ADAL" clId="{FE0834DA-FB08-8944-88B1-1008E0518DE7}" dt="2022-07-20T09:08:15.938" v="195" actId="478"/>
          <ac:picMkLst>
            <pc:docMk/>
            <pc:sldMk cId="1693281884" sldId="269"/>
            <ac:picMk id="7" creationId="{089AEC03-AB59-5A7B-3C46-25D99CCD5E8A}"/>
          </ac:picMkLst>
        </pc:picChg>
        <pc:picChg chg="del">
          <ac:chgData name="Richard Bowman" userId="31d25f62-f5bc-4db1-9b16-0e6a31b2435d" providerId="ADAL" clId="{FE0834DA-FB08-8944-88B1-1008E0518DE7}" dt="2022-07-20T09:08:17.696" v="196" actId="478"/>
          <ac:picMkLst>
            <pc:docMk/>
            <pc:sldMk cId="1693281884" sldId="269"/>
            <ac:picMk id="8" creationId="{E28B4E00-0FA0-88CF-BA98-0832AA01CBA4}"/>
          </ac:picMkLst>
        </pc:picChg>
        <pc:picChg chg="add mod">
          <ac:chgData name="Richard Bowman" userId="31d25f62-f5bc-4db1-9b16-0e6a31b2435d" providerId="ADAL" clId="{FE0834DA-FB08-8944-88B1-1008E0518DE7}" dt="2022-07-20T09:17:40.684" v="571" actId="167"/>
          <ac:picMkLst>
            <pc:docMk/>
            <pc:sldMk cId="1693281884" sldId="269"/>
            <ac:picMk id="9" creationId="{9E5D9DA5-C6E7-AD29-293B-A29899CE8F28}"/>
          </ac:picMkLst>
        </pc:picChg>
        <pc:picChg chg="add mod">
          <ac:chgData name="Richard Bowman" userId="31d25f62-f5bc-4db1-9b16-0e6a31b2435d" providerId="ADAL" clId="{FE0834DA-FB08-8944-88B1-1008E0518DE7}" dt="2022-07-20T09:16:18.205" v="554" actId="1076"/>
          <ac:picMkLst>
            <pc:docMk/>
            <pc:sldMk cId="1693281884" sldId="269"/>
            <ac:picMk id="10" creationId="{CFF90041-FF32-51E0-AA71-D414A9689889}"/>
          </ac:picMkLst>
        </pc:picChg>
        <pc:picChg chg="add mod">
          <ac:chgData name="Richard Bowman" userId="31d25f62-f5bc-4db1-9b16-0e6a31b2435d" providerId="ADAL" clId="{FE0834DA-FB08-8944-88B1-1008E0518DE7}" dt="2022-07-20T09:17:32.584" v="569" actId="1076"/>
          <ac:picMkLst>
            <pc:docMk/>
            <pc:sldMk cId="1693281884" sldId="269"/>
            <ac:picMk id="11" creationId="{74EF4BA4-7F7A-1743-287A-DA352E72F440}"/>
          </ac:picMkLst>
        </pc:picChg>
        <pc:picChg chg="add mod">
          <ac:chgData name="Richard Bowman" userId="31d25f62-f5bc-4db1-9b16-0e6a31b2435d" providerId="ADAL" clId="{FE0834DA-FB08-8944-88B1-1008E0518DE7}" dt="2022-07-20T09:17:07.014" v="566" actId="167"/>
          <ac:picMkLst>
            <pc:docMk/>
            <pc:sldMk cId="1693281884" sldId="269"/>
            <ac:picMk id="12" creationId="{BE942C81-35FF-6C06-7660-865DB5E33539}"/>
          </ac:picMkLst>
        </pc:picChg>
        <pc:picChg chg="add mod">
          <ac:chgData name="Richard Bowman" userId="31d25f62-f5bc-4db1-9b16-0e6a31b2435d" providerId="ADAL" clId="{FE0834DA-FB08-8944-88B1-1008E0518DE7}" dt="2022-07-20T09:16:48.463" v="562" actId="1076"/>
          <ac:picMkLst>
            <pc:docMk/>
            <pc:sldMk cId="1693281884" sldId="269"/>
            <ac:picMk id="13" creationId="{033BC8D5-D234-2EEF-799F-905D48163826}"/>
          </ac:picMkLst>
        </pc:picChg>
        <pc:picChg chg="add mod">
          <ac:chgData name="Richard Bowman" userId="31d25f62-f5bc-4db1-9b16-0e6a31b2435d" providerId="ADAL" clId="{FE0834DA-FB08-8944-88B1-1008E0518DE7}" dt="2022-07-20T09:16:36.314" v="559" actId="1076"/>
          <ac:picMkLst>
            <pc:docMk/>
            <pc:sldMk cId="1693281884" sldId="269"/>
            <ac:picMk id="14" creationId="{F8AF6517-87BA-201B-75C4-5B905D5103AB}"/>
          </ac:picMkLst>
        </pc:picChg>
      </pc:sldChg>
      <pc:sldChg chg="add del">
        <pc:chgData name="Richard Bowman" userId="31d25f62-f5bc-4db1-9b16-0e6a31b2435d" providerId="ADAL" clId="{FE0834DA-FB08-8944-88B1-1008E0518DE7}" dt="2022-07-20T09:07:48.943" v="189"/>
        <pc:sldMkLst>
          <pc:docMk/>
          <pc:sldMk cId="1037904559" sldId="270"/>
        </pc:sldMkLst>
      </pc:sldChg>
    </pc:docChg>
  </pc:docChgLst>
  <pc:docChgLst>
    <pc:chgData name="Richard Bowman" userId="31d25f62-f5bc-4db1-9b16-0e6a31b2435d" providerId="ADAL" clId="{F8DED024-8CF3-4633-A597-2C58A291C352}"/>
    <pc:docChg chg="custSel addSld modSld">
      <pc:chgData name="Richard Bowman" userId="31d25f62-f5bc-4db1-9b16-0e6a31b2435d" providerId="ADAL" clId="{F8DED024-8CF3-4633-A597-2C58A291C352}" dt="2022-06-30T12:29:50.708" v="737" actId="14100"/>
      <pc:docMkLst>
        <pc:docMk/>
      </pc:docMkLst>
      <pc:sldChg chg="addSp delSp modSp mod">
        <pc:chgData name="Richard Bowman" userId="31d25f62-f5bc-4db1-9b16-0e6a31b2435d" providerId="ADAL" clId="{F8DED024-8CF3-4633-A597-2C58A291C352}" dt="2022-06-30T12:29:50.708" v="737" actId="14100"/>
        <pc:sldMkLst>
          <pc:docMk/>
          <pc:sldMk cId="1953398749" sldId="266"/>
        </pc:sldMkLst>
        <pc:spChg chg="del mod">
          <ac:chgData name="Richard Bowman" userId="31d25f62-f5bc-4db1-9b16-0e6a31b2435d" providerId="ADAL" clId="{F8DED024-8CF3-4633-A597-2C58A291C352}" dt="2022-06-30T12:14:03.880" v="23" actId="478"/>
          <ac:spMkLst>
            <pc:docMk/>
            <pc:sldMk cId="1953398749" sldId="266"/>
            <ac:spMk id="2" creationId="{3F037708-0B41-4DAD-9C63-60286E1F1875}"/>
          </ac:spMkLst>
        </pc:spChg>
        <pc:spChg chg="del">
          <ac:chgData name="Richard Bowman" userId="31d25f62-f5bc-4db1-9b16-0e6a31b2435d" providerId="ADAL" clId="{F8DED024-8CF3-4633-A597-2C58A291C352}" dt="2022-06-30T12:14:07.770" v="25" actId="478"/>
          <ac:spMkLst>
            <pc:docMk/>
            <pc:sldMk cId="1953398749" sldId="266"/>
            <ac:spMk id="3" creationId="{26ACFC76-9B48-46DE-ACAF-BD21A00499B4}"/>
          </ac:spMkLst>
        </pc:spChg>
        <pc:spChg chg="add mod">
          <ac:chgData name="Richard Bowman" userId="31d25f62-f5bc-4db1-9b16-0e6a31b2435d" providerId="ADAL" clId="{F8DED024-8CF3-4633-A597-2C58A291C352}" dt="2022-06-30T12:14:00.478" v="22"/>
          <ac:spMkLst>
            <pc:docMk/>
            <pc:sldMk cId="1953398749" sldId="266"/>
            <ac:spMk id="4" creationId="{58EBAA16-DD0E-4A06-8BE8-5896805100F5}"/>
          </ac:spMkLst>
        </pc:spChg>
        <pc:spChg chg="add del mod">
          <ac:chgData name="Richard Bowman" userId="31d25f62-f5bc-4db1-9b16-0e6a31b2435d" providerId="ADAL" clId="{F8DED024-8CF3-4633-A597-2C58A291C352}" dt="2022-06-30T12:14:06.137" v="24" actId="478"/>
          <ac:spMkLst>
            <pc:docMk/>
            <pc:sldMk cId="1953398749" sldId="266"/>
            <ac:spMk id="6" creationId="{DA632FD1-512E-49FC-A13F-B863A66EC660}"/>
          </ac:spMkLst>
        </pc:spChg>
        <pc:spChg chg="add mod">
          <ac:chgData name="Richard Bowman" userId="31d25f62-f5bc-4db1-9b16-0e6a31b2435d" providerId="ADAL" clId="{F8DED024-8CF3-4633-A597-2C58A291C352}" dt="2022-06-30T12:16:53.048" v="45" actId="115"/>
          <ac:spMkLst>
            <pc:docMk/>
            <pc:sldMk cId="1953398749" sldId="266"/>
            <ac:spMk id="8" creationId="{256FB454-FD43-4B7B-A72A-E043FCFCC1E9}"/>
          </ac:spMkLst>
        </pc:spChg>
        <pc:spChg chg="add mod">
          <ac:chgData name="Richard Bowman" userId="31d25f62-f5bc-4db1-9b16-0e6a31b2435d" providerId="ADAL" clId="{F8DED024-8CF3-4633-A597-2C58A291C352}" dt="2022-06-30T12:18:28.678" v="112" actId="1076"/>
          <ac:spMkLst>
            <pc:docMk/>
            <pc:sldMk cId="1953398749" sldId="266"/>
            <ac:spMk id="9" creationId="{4E6580DF-C94D-4779-B60C-401FE4EA9165}"/>
          </ac:spMkLst>
        </pc:spChg>
        <pc:spChg chg="add mod">
          <ac:chgData name="Richard Bowman" userId="31d25f62-f5bc-4db1-9b16-0e6a31b2435d" providerId="ADAL" clId="{F8DED024-8CF3-4633-A597-2C58A291C352}" dt="2022-06-30T12:27:00.476" v="730" actId="14100"/>
          <ac:spMkLst>
            <pc:docMk/>
            <pc:sldMk cId="1953398749" sldId="266"/>
            <ac:spMk id="12" creationId="{F9E7E64F-626D-4A5F-AA2F-13098780AC53}"/>
          </ac:spMkLst>
        </pc:spChg>
        <pc:graphicFrameChg chg="add mod modGraphic">
          <ac:chgData name="Richard Bowman" userId="31d25f62-f5bc-4db1-9b16-0e6a31b2435d" providerId="ADAL" clId="{F8DED024-8CF3-4633-A597-2C58A291C352}" dt="2022-06-30T12:26:02.564" v="609" actId="20577"/>
          <ac:graphicFrameMkLst>
            <pc:docMk/>
            <pc:sldMk cId="1953398749" sldId="266"/>
            <ac:graphicFrameMk id="10" creationId="{771E2810-8607-40D9-B682-793A3F1E6634}"/>
          </ac:graphicFrameMkLst>
        </pc:graphicFrameChg>
        <pc:picChg chg="add mod">
          <ac:chgData name="Richard Bowman" userId="31d25f62-f5bc-4db1-9b16-0e6a31b2435d" providerId="ADAL" clId="{F8DED024-8CF3-4633-A597-2C58A291C352}" dt="2022-06-30T12:16:14.591" v="27" actId="1076"/>
          <ac:picMkLst>
            <pc:docMk/>
            <pc:sldMk cId="1953398749" sldId="266"/>
            <ac:picMk id="7" creationId="{58766B0F-6ADB-4961-81A6-DADD728D7AD6}"/>
          </ac:picMkLst>
        </pc:picChg>
        <pc:picChg chg="add mod">
          <ac:chgData name="Richard Bowman" userId="31d25f62-f5bc-4db1-9b16-0e6a31b2435d" providerId="ADAL" clId="{F8DED024-8CF3-4633-A597-2C58A291C352}" dt="2022-06-30T12:21:22.652" v="264" actId="1076"/>
          <ac:picMkLst>
            <pc:docMk/>
            <pc:sldMk cId="1953398749" sldId="266"/>
            <ac:picMk id="11" creationId="{7E6C1B92-17F4-40F8-8687-D1C402F864CA}"/>
          </ac:picMkLst>
        </pc:picChg>
        <pc:picChg chg="add mod">
          <ac:chgData name="Richard Bowman" userId="31d25f62-f5bc-4db1-9b16-0e6a31b2435d" providerId="ADAL" clId="{F8DED024-8CF3-4633-A597-2C58A291C352}" dt="2022-06-30T12:27:51.147" v="733" actId="1076"/>
          <ac:picMkLst>
            <pc:docMk/>
            <pc:sldMk cId="1953398749" sldId="266"/>
            <ac:picMk id="13" creationId="{B5F0A81A-C57F-433C-9F85-342A20A10BDE}"/>
          </ac:picMkLst>
        </pc:picChg>
        <pc:picChg chg="add mod">
          <ac:chgData name="Richard Bowman" userId="31d25f62-f5bc-4db1-9b16-0e6a31b2435d" providerId="ADAL" clId="{F8DED024-8CF3-4633-A597-2C58A291C352}" dt="2022-06-30T12:29:50.708" v="737" actId="14100"/>
          <ac:picMkLst>
            <pc:docMk/>
            <pc:sldMk cId="1953398749" sldId="266"/>
            <ac:picMk id="14" creationId="{1A67F3F9-BBDE-4191-A627-01523CCE9E62}"/>
          </ac:picMkLst>
        </pc:picChg>
      </pc:sldChg>
      <pc:sldChg chg="modSp new mod">
        <pc:chgData name="Richard Bowman" userId="31d25f62-f5bc-4db1-9b16-0e6a31b2435d" providerId="ADAL" clId="{F8DED024-8CF3-4633-A597-2C58A291C352}" dt="2022-06-30T12:08:19.320" v="21" actId="20577"/>
        <pc:sldMkLst>
          <pc:docMk/>
          <pc:sldMk cId="4019534139" sldId="267"/>
        </pc:sldMkLst>
        <pc:spChg chg="mod">
          <ac:chgData name="Richard Bowman" userId="31d25f62-f5bc-4db1-9b16-0e6a31b2435d" providerId="ADAL" clId="{F8DED024-8CF3-4633-A597-2C58A291C352}" dt="2022-06-30T12:08:19.320" v="21" actId="20577"/>
          <ac:spMkLst>
            <pc:docMk/>
            <pc:sldMk cId="4019534139" sldId="267"/>
            <ac:spMk id="2" creationId="{66C80E17-0F3C-4E8B-97D9-CDDDECB0222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E6E2D-D295-8E4A-B638-C20C644918C5}" type="doc">
      <dgm:prSet loTypeId="urn:microsoft.com/office/officeart/2005/8/layout/bProcess4" loCatId="" qsTypeId="urn:microsoft.com/office/officeart/2005/8/quickstyle/simple1" qsCatId="simple" csTypeId="urn:microsoft.com/office/officeart/2005/8/colors/colorful5" csCatId="colorful" phldr="1"/>
      <dgm:spPr/>
      <dgm:t>
        <a:bodyPr/>
        <a:lstStyle/>
        <a:p>
          <a:endParaRPr lang="en-GB"/>
        </a:p>
      </dgm:t>
    </dgm:pt>
    <dgm:pt modelId="{29A3B47E-0D18-8548-82B6-5771F6DD1DFA}">
      <dgm:prSet phldrT="[Text]" custT="1"/>
      <dgm:spPr/>
      <dgm:t>
        <a:bodyPr/>
        <a:lstStyle/>
        <a:p>
          <a:r>
            <a:rPr lang="en-GB" sz="1400" dirty="0"/>
            <a:t>Was the British Empire a force for good?</a:t>
          </a:r>
        </a:p>
      </dgm:t>
    </dgm:pt>
    <dgm:pt modelId="{79BE0226-B17A-154C-9BF7-65D5FA744836}" type="parTrans" cxnId="{5D36CF84-5B5F-374C-A49A-F7C435EC1A2C}">
      <dgm:prSet/>
      <dgm:spPr/>
      <dgm:t>
        <a:bodyPr/>
        <a:lstStyle/>
        <a:p>
          <a:endParaRPr lang="en-GB"/>
        </a:p>
      </dgm:t>
    </dgm:pt>
    <dgm:pt modelId="{1AF12244-35FC-324A-9ED3-21E9B32793E8}" type="sibTrans" cxnId="{5D36CF84-5B5F-374C-A49A-F7C435EC1A2C}">
      <dgm:prSet/>
      <dgm:spPr/>
      <dgm:t>
        <a:bodyPr/>
        <a:lstStyle/>
        <a:p>
          <a:endParaRPr lang="en-GB"/>
        </a:p>
      </dgm:t>
    </dgm:pt>
    <dgm:pt modelId="{A0A1C178-B8A1-DE40-A3BB-39276FE0B1C5}">
      <dgm:prSet phldrT="[Text]" custT="1"/>
      <dgm:spPr/>
      <dgm:t>
        <a:bodyPr/>
        <a:lstStyle/>
        <a:p>
          <a:r>
            <a:rPr lang="en-GB" sz="1400" dirty="0"/>
            <a:t>How far have the experiences of Black British people changed over time?</a:t>
          </a:r>
        </a:p>
      </dgm:t>
    </dgm:pt>
    <dgm:pt modelId="{FEE184AC-06D5-FE40-BC7C-B6FFA8149C19}" type="parTrans" cxnId="{DCA0FFE4-E0EB-354D-BC98-118010B25636}">
      <dgm:prSet/>
      <dgm:spPr/>
      <dgm:t>
        <a:bodyPr/>
        <a:lstStyle/>
        <a:p>
          <a:endParaRPr lang="en-GB"/>
        </a:p>
      </dgm:t>
    </dgm:pt>
    <dgm:pt modelId="{62ECE849-ECE4-7C48-8496-63FF6917292B}" type="sibTrans" cxnId="{DCA0FFE4-E0EB-354D-BC98-118010B25636}">
      <dgm:prSet/>
      <dgm:spPr/>
      <dgm:t>
        <a:bodyPr/>
        <a:lstStyle/>
        <a:p>
          <a:endParaRPr lang="en-GB"/>
        </a:p>
      </dgm:t>
    </dgm:pt>
    <dgm:pt modelId="{14B304C5-CBD4-4743-BDF4-717E9DDB5F55}">
      <dgm:prSet phldrT="[Text]" custT="1"/>
      <dgm:spPr/>
      <dgm:t>
        <a:bodyPr/>
        <a:lstStyle/>
        <a:p>
          <a:r>
            <a:rPr lang="en-GB" sz="1400" dirty="0"/>
            <a:t>How did life change for people during the industrial revolution?</a:t>
          </a:r>
        </a:p>
      </dgm:t>
    </dgm:pt>
    <dgm:pt modelId="{41F7AA15-5F9A-4947-B2A7-1362BBEE49B2}" type="parTrans" cxnId="{B2DBC3FC-A487-8042-9343-96EEB24CD25A}">
      <dgm:prSet/>
      <dgm:spPr/>
      <dgm:t>
        <a:bodyPr/>
        <a:lstStyle/>
        <a:p>
          <a:endParaRPr lang="en-GB"/>
        </a:p>
      </dgm:t>
    </dgm:pt>
    <dgm:pt modelId="{6E94B19C-F0D3-314C-9019-775639870129}" type="sibTrans" cxnId="{B2DBC3FC-A487-8042-9343-96EEB24CD25A}">
      <dgm:prSet/>
      <dgm:spPr/>
      <dgm:t>
        <a:bodyPr/>
        <a:lstStyle/>
        <a:p>
          <a:endParaRPr lang="en-GB"/>
        </a:p>
      </dgm:t>
    </dgm:pt>
    <dgm:pt modelId="{CADCEB25-940F-1346-B84E-CE605B84CAC7}">
      <dgm:prSet phldrT="[Text]" custT="1"/>
      <dgm:spPr/>
      <dgm:t>
        <a:bodyPr/>
        <a:lstStyle/>
        <a:p>
          <a:r>
            <a:rPr lang="en-GB" sz="1400" dirty="0"/>
            <a:t>How far was the 19</a:t>
          </a:r>
          <a:r>
            <a:rPr lang="en-GB" sz="1400" baseline="30000" dirty="0"/>
            <a:t>th</a:t>
          </a:r>
          <a:r>
            <a:rPr lang="en-GB" sz="1400" dirty="0"/>
            <a:t> Century an age of reform?</a:t>
          </a:r>
        </a:p>
      </dgm:t>
    </dgm:pt>
    <dgm:pt modelId="{E0427519-ED18-C848-91D6-A74228164266}" type="parTrans" cxnId="{26C64867-6A98-E246-92EF-499E66D2B17E}">
      <dgm:prSet/>
      <dgm:spPr/>
      <dgm:t>
        <a:bodyPr/>
        <a:lstStyle/>
        <a:p>
          <a:endParaRPr lang="en-GB"/>
        </a:p>
      </dgm:t>
    </dgm:pt>
    <dgm:pt modelId="{6848CFED-B2C6-3244-A0E4-22D142708E08}" type="sibTrans" cxnId="{26C64867-6A98-E246-92EF-499E66D2B17E}">
      <dgm:prSet/>
      <dgm:spPr/>
      <dgm:t>
        <a:bodyPr/>
        <a:lstStyle/>
        <a:p>
          <a:endParaRPr lang="en-GB"/>
        </a:p>
      </dgm:t>
    </dgm:pt>
    <dgm:pt modelId="{08D9B7A6-FE52-0148-94C0-9A8ACA949FBD}">
      <dgm:prSet phldrT="[Text]" custT="1"/>
      <dgm:spPr/>
      <dgm:t>
        <a:bodyPr/>
        <a:lstStyle/>
        <a:p>
          <a:r>
            <a:rPr lang="en-GB" sz="1400" dirty="0"/>
            <a:t>How ‘modern’ is Modern Britain?</a:t>
          </a:r>
        </a:p>
      </dgm:t>
    </dgm:pt>
    <dgm:pt modelId="{78E710E4-B7F7-4940-9330-AED991C61465}" type="parTrans" cxnId="{D713C67A-1104-1D4A-AEAE-C809CCB27709}">
      <dgm:prSet/>
      <dgm:spPr/>
      <dgm:t>
        <a:bodyPr/>
        <a:lstStyle/>
        <a:p>
          <a:endParaRPr lang="en-GB"/>
        </a:p>
      </dgm:t>
    </dgm:pt>
    <dgm:pt modelId="{EADBE91E-2DB3-6142-9191-20F48BC4129C}" type="sibTrans" cxnId="{D713C67A-1104-1D4A-AEAE-C809CCB27709}">
      <dgm:prSet/>
      <dgm:spPr/>
      <dgm:t>
        <a:bodyPr/>
        <a:lstStyle/>
        <a:p>
          <a:endParaRPr lang="en-GB"/>
        </a:p>
      </dgm:t>
    </dgm:pt>
    <dgm:pt modelId="{0CF633AC-9898-6249-99BF-E56601673E3E}">
      <dgm:prSet phldrT="[Text]" custT="1"/>
      <dgm:spPr/>
      <dgm:t>
        <a:bodyPr/>
        <a:lstStyle/>
        <a:p>
          <a:r>
            <a:rPr lang="en-GB" sz="1400" dirty="0"/>
            <a:t>How did the Economy of the North east change during the post war years?</a:t>
          </a:r>
        </a:p>
      </dgm:t>
    </dgm:pt>
    <dgm:pt modelId="{9425769F-8BC5-7642-A952-5C0F3F054EC8}" type="parTrans" cxnId="{D19C09F9-407E-A945-9B1D-FA415B3DAADA}">
      <dgm:prSet/>
      <dgm:spPr/>
      <dgm:t>
        <a:bodyPr/>
        <a:lstStyle/>
        <a:p>
          <a:endParaRPr lang="en-GB"/>
        </a:p>
      </dgm:t>
    </dgm:pt>
    <dgm:pt modelId="{40262FA1-E36C-9C48-9265-9DCCAFB75A92}" type="sibTrans" cxnId="{D19C09F9-407E-A945-9B1D-FA415B3DAADA}">
      <dgm:prSet/>
      <dgm:spPr/>
      <dgm:t>
        <a:bodyPr/>
        <a:lstStyle/>
        <a:p>
          <a:endParaRPr lang="en-GB"/>
        </a:p>
      </dgm:t>
    </dgm:pt>
    <dgm:pt modelId="{A92EABEA-65D0-DF4F-A692-13EB2D7B9335}" type="pres">
      <dgm:prSet presAssocID="{8D4E6E2D-D295-8E4A-B638-C20C644918C5}" presName="Name0" presStyleCnt="0">
        <dgm:presLayoutVars>
          <dgm:dir/>
          <dgm:resizeHandles/>
        </dgm:presLayoutVars>
      </dgm:prSet>
      <dgm:spPr/>
    </dgm:pt>
    <dgm:pt modelId="{4E9941F9-939C-8040-9332-F946EF8ECB09}" type="pres">
      <dgm:prSet presAssocID="{29A3B47E-0D18-8548-82B6-5771F6DD1DFA}" presName="compNode" presStyleCnt="0"/>
      <dgm:spPr/>
    </dgm:pt>
    <dgm:pt modelId="{1E30A7A7-E9B4-B144-9449-C398EC8417A1}" type="pres">
      <dgm:prSet presAssocID="{29A3B47E-0D18-8548-82B6-5771F6DD1DFA}" presName="dummyConnPt" presStyleCnt="0"/>
      <dgm:spPr/>
    </dgm:pt>
    <dgm:pt modelId="{9324343B-BD70-FB40-8CE5-61E8C31959DB}" type="pres">
      <dgm:prSet presAssocID="{29A3B47E-0D18-8548-82B6-5771F6DD1DFA}" presName="node" presStyleLbl="node1" presStyleIdx="0" presStyleCnt="6" custScaleX="71035" custScaleY="58525" custLinFactNeighborX="-70779" custLinFactNeighborY="2758">
        <dgm:presLayoutVars>
          <dgm:bulletEnabled val="1"/>
        </dgm:presLayoutVars>
      </dgm:prSet>
      <dgm:spPr/>
    </dgm:pt>
    <dgm:pt modelId="{E9965CC8-68C2-1349-9BE5-208A5DE96B20}" type="pres">
      <dgm:prSet presAssocID="{1AF12244-35FC-324A-9ED3-21E9B32793E8}" presName="sibTrans" presStyleLbl="bgSibTrans2D1" presStyleIdx="0" presStyleCnt="5"/>
      <dgm:spPr/>
    </dgm:pt>
    <dgm:pt modelId="{48A00F39-E4C3-FB46-93E3-852EFADC77FA}" type="pres">
      <dgm:prSet presAssocID="{A0A1C178-B8A1-DE40-A3BB-39276FE0B1C5}" presName="compNode" presStyleCnt="0"/>
      <dgm:spPr/>
    </dgm:pt>
    <dgm:pt modelId="{61BD321B-59D6-A041-90C4-12E57DB8FC5B}" type="pres">
      <dgm:prSet presAssocID="{A0A1C178-B8A1-DE40-A3BB-39276FE0B1C5}" presName="dummyConnPt" presStyleCnt="0"/>
      <dgm:spPr/>
    </dgm:pt>
    <dgm:pt modelId="{AA56080B-D2E2-7F4B-9EFE-6AE44A39545F}" type="pres">
      <dgm:prSet presAssocID="{A0A1C178-B8A1-DE40-A3BB-39276FE0B1C5}" presName="node" presStyleLbl="node1" presStyleIdx="1" presStyleCnt="6" custScaleX="70536" custScaleY="60808" custLinFactNeighborX="-51742" custLinFactNeighborY="60797">
        <dgm:presLayoutVars>
          <dgm:bulletEnabled val="1"/>
        </dgm:presLayoutVars>
      </dgm:prSet>
      <dgm:spPr/>
    </dgm:pt>
    <dgm:pt modelId="{45424ABD-A75D-884D-A4DB-6CB3BA19A7DB}" type="pres">
      <dgm:prSet presAssocID="{62ECE849-ECE4-7C48-8496-63FF6917292B}" presName="sibTrans" presStyleLbl="bgSibTrans2D1" presStyleIdx="1" presStyleCnt="5"/>
      <dgm:spPr/>
    </dgm:pt>
    <dgm:pt modelId="{BD38152C-ECD3-6447-95CB-6D45E0029A2D}" type="pres">
      <dgm:prSet presAssocID="{14B304C5-CBD4-4743-BDF4-717E9DDB5F55}" presName="compNode" presStyleCnt="0"/>
      <dgm:spPr/>
    </dgm:pt>
    <dgm:pt modelId="{B5B143FC-DD76-614E-8932-4CF4512CDD47}" type="pres">
      <dgm:prSet presAssocID="{14B304C5-CBD4-4743-BDF4-717E9DDB5F55}" presName="dummyConnPt" presStyleCnt="0"/>
      <dgm:spPr/>
    </dgm:pt>
    <dgm:pt modelId="{6C565B13-92DF-7F46-B04E-A389516A9827}" type="pres">
      <dgm:prSet presAssocID="{14B304C5-CBD4-4743-BDF4-717E9DDB5F55}" presName="node" presStyleLbl="node1" presStyleIdx="2" presStyleCnt="6" custScaleX="70723" custScaleY="58042" custLinFactNeighborX="59446" custLinFactNeighborY="-18757">
        <dgm:presLayoutVars>
          <dgm:bulletEnabled val="1"/>
        </dgm:presLayoutVars>
      </dgm:prSet>
      <dgm:spPr/>
    </dgm:pt>
    <dgm:pt modelId="{DEB4C949-0DD8-8040-ACA8-AE452755E2C1}" type="pres">
      <dgm:prSet presAssocID="{6E94B19C-F0D3-314C-9019-775639870129}" presName="sibTrans" presStyleLbl="bgSibTrans2D1" presStyleIdx="2" presStyleCnt="5"/>
      <dgm:spPr/>
    </dgm:pt>
    <dgm:pt modelId="{9DE510FA-3F06-3C42-B8D4-FFD1BB1BF442}" type="pres">
      <dgm:prSet presAssocID="{CADCEB25-940F-1346-B84E-CE605B84CAC7}" presName="compNode" presStyleCnt="0"/>
      <dgm:spPr/>
    </dgm:pt>
    <dgm:pt modelId="{994E4A36-F2D6-6843-A196-2F3672E259A1}" type="pres">
      <dgm:prSet presAssocID="{CADCEB25-940F-1346-B84E-CE605B84CAC7}" presName="dummyConnPt" presStyleCnt="0"/>
      <dgm:spPr/>
    </dgm:pt>
    <dgm:pt modelId="{83318DDD-99DE-F945-9106-6FF0C017C2D3}" type="pres">
      <dgm:prSet presAssocID="{CADCEB25-940F-1346-B84E-CE605B84CAC7}" presName="node" presStyleLbl="node1" presStyleIdx="3" presStyleCnt="6" custScaleX="82005" custScaleY="64963" custLinFactY="-48705" custLinFactNeighborX="-60055" custLinFactNeighborY="-100000">
        <dgm:presLayoutVars>
          <dgm:bulletEnabled val="1"/>
        </dgm:presLayoutVars>
      </dgm:prSet>
      <dgm:spPr/>
    </dgm:pt>
    <dgm:pt modelId="{485B1F9A-3BA1-3D45-A483-9F1A6769DD5C}" type="pres">
      <dgm:prSet presAssocID="{6848CFED-B2C6-3244-A0E4-22D142708E08}" presName="sibTrans" presStyleLbl="bgSibTrans2D1" presStyleIdx="3" presStyleCnt="5"/>
      <dgm:spPr/>
    </dgm:pt>
    <dgm:pt modelId="{A168A753-6C91-AC47-A026-42CB0352AB7C}" type="pres">
      <dgm:prSet presAssocID="{08D9B7A6-FE52-0148-94C0-9A8ACA949FBD}" presName="compNode" presStyleCnt="0"/>
      <dgm:spPr/>
    </dgm:pt>
    <dgm:pt modelId="{801636B1-3E35-554F-AC88-249C7AB59529}" type="pres">
      <dgm:prSet presAssocID="{08D9B7A6-FE52-0148-94C0-9A8ACA949FBD}" presName="dummyConnPt" presStyleCnt="0"/>
      <dgm:spPr/>
    </dgm:pt>
    <dgm:pt modelId="{3653589C-4B59-3D41-BAAD-8924DE48164B}" type="pres">
      <dgm:prSet presAssocID="{08D9B7A6-FE52-0148-94C0-9A8ACA949FBD}" presName="node" presStyleLbl="node1" presStyleIdx="4" presStyleCnt="6" custScaleX="82307" custScaleY="67089" custLinFactNeighborX="39908" custLinFactNeighborY="-59938">
        <dgm:presLayoutVars>
          <dgm:bulletEnabled val="1"/>
        </dgm:presLayoutVars>
      </dgm:prSet>
      <dgm:spPr/>
    </dgm:pt>
    <dgm:pt modelId="{F15B273C-A4F1-9245-8F47-BF210451845D}" type="pres">
      <dgm:prSet presAssocID="{EADBE91E-2DB3-6142-9191-20F48BC4129C}" presName="sibTrans" presStyleLbl="bgSibTrans2D1" presStyleIdx="4" presStyleCnt="5"/>
      <dgm:spPr/>
    </dgm:pt>
    <dgm:pt modelId="{976A6CD6-A3A2-AD46-8748-3263EC2E6C02}" type="pres">
      <dgm:prSet presAssocID="{0CF633AC-9898-6249-99BF-E56601673E3E}" presName="compNode" presStyleCnt="0"/>
      <dgm:spPr/>
    </dgm:pt>
    <dgm:pt modelId="{239ABCE0-3C8B-CB41-A2A2-3BC6B5892A24}" type="pres">
      <dgm:prSet presAssocID="{0CF633AC-9898-6249-99BF-E56601673E3E}" presName="dummyConnPt" presStyleCnt="0"/>
      <dgm:spPr/>
    </dgm:pt>
    <dgm:pt modelId="{DD6E8CCF-F9D5-2E46-805F-13064B684684}" type="pres">
      <dgm:prSet presAssocID="{0CF633AC-9898-6249-99BF-E56601673E3E}" presName="node" presStyleLbl="node1" presStyleIdx="5" presStyleCnt="6" custScaleX="85892" custScaleY="47666" custLinFactY="78398" custLinFactNeighborX="55404" custLinFactNeighborY="100000">
        <dgm:presLayoutVars>
          <dgm:bulletEnabled val="1"/>
        </dgm:presLayoutVars>
      </dgm:prSet>
      <dgm:spPr/>
    </dgm:pt>
  </dgm:ptLst>
  <dgm:cxnLst>
    <dgm:cxn modelId="{64916201-9BE3-ED4B-93AA-FDE139579F80}" type="presOf" srcId="{8D4E6E2D-D295-8E4A-B638-C20C644918C5}" destId="{A92EABEA-65D0-DF4F-A692-13EB2D7B9335}" srcOrd="0" destOrd="0" presId="urn:microsoft.com/office/officeart/2005/8/layout/bProcess4"/>
    <dgm:cxn modelId="{ED9EE80A-7DBC-794F-B39E-30CB1814CF88}" type="presOf" srcId="{6E94B19C-F0D3-314C-9019-775639870129}" destId="{DEB4C949-0DD8-8040-ACA8-AE452755E2C1}" srcOrd="0" destOrd="0" presId="urn:microsoft.com/office/officeart/2005/8/layout/bProcess4"/>
    <dgm:cxn modelId="{6A76B331-C394-5444-B841-9ACE50859EF5}" type="presOf" srcId="{29A3B47E-0D18-8548-82B6-5771F6DD1DFA}" destId="{9324343B-BD70-FB40-8CE5-61E8C31959DB}" srcOrd="0" destOrd="0" presId="urn:microsoft.com/office/officeart/2005/8/layout/bProcess4"/>
    <dgm:cxn modelId="{477F3146-4AF2-544E-88F9-746D5CE65F12}" type="presOf" srcId="{14B304C5-CBD4-4743-BDF4-717E9DDB5F55}" destId="{6C565B13-92DF-7F46-B04E-A389516A9827}" srcOrd="0" destOrd="0" presId="urn:microsoft.com/office/officeart/2005/8/layout/bProcess4"/>
    <dgm:cxn modelId="{26C64867-6A98-E246-92EF-499E66D2B17E}" srcId="{8D4E6E2D-D295-8E4A-B638-C20C644918C5}" destId="{CADCEB25-940F-1346-B84E-CE605B84CAC7}" srcOrd="3" destOrd="0" parTransId="{E0427519-ED18-C848-91D6-A74228164266}" sibTransId="{6848CFED-B2C6-3244-A0E4-22D142708E08}"/>
    <dgm:cxn modelId="{E065586E-C77B-B146-9DA7-4886A4D35E4D}" type="presOf" srcId="{0CF633AC-9898-6249-99BF-E56601673E3E}" destId="{DD6E8CCF-F9D5-2E46-805F-13064B684684}" srcOrd="0" destOrd="0" presId="urn:microsoft.com/office/officeart/2005/8/layout/bProcess4"/>
    <dgm:cxn modelId="{FB54FA53-34AD-E94B-BF20-8C90433F99D0}" type="presOf" srcId="{62ECE849-ECE4-7C48-8496-63FF6917292B}" destId="{45424ABD-A75D-884D-A4DB-6CB3BA19A7DB}" srcOrd="0" destOrd="0" presId="urn:microsoft.com/office/officeart/2005/8/layout/bProcess4"/>
    <dgm:cxn modelId="{38EB1376-6431-9B41-AB28-AD40307F24BF}" type="presOf" srcId="{EADBE91E-2DB3-6142-9191-20F48BC4129C}" destId="{F15B273C-A4F1-9245-8F47-BF210451845D}" srcOrd="0" destOrd="0" presId="urn:microsoft.com/office/officeart/2005/8/layout/bProcess4"/>
    <dgm:cxn modelId="{D713C67A-1104-1D4A-AEAE-C809CCB27709}" srcId="{8D4E6E2D-D295-8E4A-B638-C20C644918C5}" destId="{08D9B7A6-FE52-0148-94C0-9A8ACA949FBD}" srcOrd="4" destOrd="0" parTransId="{78E710E4-B7F7-4940-9330-AED991C61465}" sibTransId="{EADBE91E-2DB3-6142-9191-20F48BC4129C}"/>
    <dgm:cxn modelId="{7700977D-51C7-9F49-9425-356EF52B825B}" type="presOf" srcId="{6848CFED-B2C6-3244-A0E4-22D142708E08}" destId="{485B1F9A-3BA1-3D45-A483-9F1A6769DD5C}" srcOrd="0" destOrd="0" presId="urn:microsoft.com/office/officeart/2005/8/layout/bProcess4"/>
    <dgm:cxn modelId="{5D36CF84-5B5F-374C-A49A-F7C435EC1A2C}" srcId="{8D4E6E2D-D295-8E4A-B638-C20C644918C5}" destId="{29A3B47E-0D18-8548-82B6-5771F6DD1DFA}" srcOrd="0" destOrd="0" parTransId="{79BE0226-B17A-154C-9BF7-65D5FA744836}" sibTransId="{1AF12244-35FC-324A-9ED3-21E9B32793E8}"/>
    <dgm:cxn modelId="{F494DA85-4012-4343-A7A2-48A72621044A}" type="presOf" srcId="{A0A1C178-B8A1-DE40-A3BB-39276FE0B1C5}" destId="{AA56080B-D2E2-7F4B-9EFE-6AE44A39545F}" srcOrd="0" destOrd="0" presId="urn:microsoft.com/office/officeart/2005/8/layout/bProcess4"/>
    <dgm:cxn modelId="{F0D58FCF-E05B-4246-B617-DE19FB466680}" type="presOf" srcId="{CADCEB25-940F-1346-B84E-CE605B84CAC7}" destId="{83318DDD-99DE-F945-9106-6FF0C017C2D3}" srcOrd="0" destOrd="0" presId="urn:microsoft.com/office/officeart/2005/8/layout/bProcess4"/>
    <dgm:cxn modelId="{DCA0FFE4-E0EB-354D-BC98-118010B25636}" srcId="{8D4E6E2D-D295-8E4A-B638-C20C644918C5}" destId="{A0A1C178-B8A1-DE40-A3BB-39276FE0B1C5}" srcOrd="1" destOrd="0" parTransId="{FEE184AC-06D5-FE40-BC7C-B6FFA8149C19}" sibTransId="{62ECE849-ECE4-7C48-8496-63FF6917292B}"/>
    <dgm:cxn modelId="{5C0A2DE7-0456-4244-97A0-D14C32EC9C47}" type="presOf" srcId="{1AF12244-35FC-324A-9ED3-21E9B32793E8}" destId="{E9965CC8-68C2-1349-9BE5-208A5DE96B20}" srcOrd="0" destOrd="0" presId="urn:microsoft.com/office/officeart/2005/8/layout/bProcess4"/>
    <dgm:cxn modelId="{AAA779E8-093D-F341-9840-D8569719426A}" type="presOf" srcId="{08D9B7A6-FE52-0148-94C0-9A8ACA949FBD}" destId="{3653589C-4B59-3D41-BAAD-8924DE48164B}" srcOrd="0" destOrd="0" presId="urn:microsoft.com/office/officeart/2005/8/layout/bProcess4"/>
    <dgm:cxn modelId="{D19C09F9-407E-A945-9B1D-FA415B3DAADA}" srcId="{8D4E6E2D-D295-8E4A-B638-C20C644918C5}" destId="{0CF633AC-9898-6249-99BF-E56601673E3E}" srcOrd="5" destOrd="0" parTransId="{9425769F-8BC5-7642-A952-5C0F3F054EC8}" sibTransId="{40262FA1-E36C-9C48-9265-9DCCAFB75A92}"/>
    <dgm:cxn modelId="{B2DBC3FC-A487-8042-9343-96EEB24CD25A}" srcId="{8D4E6E2D-D295-8E4A-B638-C20C644918C5}" destId="{14B304C5-CBD4-4743-BDF4-717E9DDB5F55}" srcOrd="2" destOrd="0" parTransId="{41F7AA15-5F9A-4947-B2A7-1362BBEE49B2}" sibTransId="{6E94B19C-F0D3-314C-9019-775639870129}"/>
    <dgm:cxn modelId="{2D295DB5-B3E0-8D4E-81C6-47856F069950}" type="presParOf" srcId="{A92EABEA-65D0-DF4F-A692-13EB2D7B9335}" destId="{4E9941F9-939C-8040-9332-F946EF8ECB09}" srcOrd="0" destOrd="0" presId="urn:microsoft.com/office/officeart/2005/8/layout/bProcess4"/>
    <dgm:cxn modelId="{36FF03D2-985D-3D4A-9F05-3D457A2F5A7E}" type="presParOf" srcId="{4E9941F9-939C-8040-9332-F946EF8ECB09}" destId="{1E30A7A7-E9B4-B144-9449-C398EC8417A1}" srcOrd="0" destOrd="0" presId="urn:microsoft.com/office/officeart/2005/8/layout/bProcess4"/>
    <dgm:cxn modelId="{56F7F508-D390-994E-95A5-1D64C2786528}" type="presParOf" srcId="{4E9941F9-939C-8040-9332-F946EF8ECB09}" destId="{9324343B-BD70-FB40-8CE5-61E8C31959DB}" srcOrd="1" destOrd="0" presId="urn:microsoft.com/office/officeart/2005/8/layout/bProcess4"/>
    <dgm:cxn modelId="{B3822C30-17A2-9D42-A1FA-4849B1052A9C}" type="presParOf" srcId="{A92EABEA-65D0-DF4F-A692-13EB2D7B9335}" destId="{E9965CC8-68C2-1349-9BE5-208A5DE96B20}" srcOrd="1" destOrd="0" presId="urn:microsoft.com/office/officeart/2005/8/layout/bProcess4"/>
    <dgm:cxn modelId="{61918C67-B697-AD40-8774-9EDC2E69592D}" type="presParOf" srcId="{A92EABEA-65D0-DF4F-A692-13EB2D7B9335}" destId="{48A00F39-E4C3-FB46-93E3-852EFADC77FA}" srcOrd="2" destOrd="0" presId="urn:microsoft.com/office/officeart/2005/8/layout/bProcess4"/>
    <dgm:cxn modelId="{7FBFA8B1-5E45-E24D-BD82-9AC4ACE30782}" type="presParOf" srcId="{48A00F39-E4C3-FB46-93E3-852EFADC77FA}" destId="{61BD321B-59D6-A041-90C4-12E57DB8FC5B}" srcOrd="0" destOrd="0" presId="urn:microsoft.com/office/officeart/2005/8/layout/bProcess4"/>
    <dgm:cxn modelId="{B7D7D621-8A23-8844-A27F-AAFF83280A0B}" type="presParOf" srcId="{48A00F39-E4C3-FB46-93E3-852EFADC77FA}" destId="{AA56080B-D2E2-7F4B-9EFE-6AE44A39545F}" srcOrd="1" destOrd="0" presId="urn:microsoft.com/office/officeart/2005/8/layout/bProcess4"/>
    <dgm:cxn modelId="{7C2E6F2D-9462-8649-934A-1448711F212A}" type="presParOf" srcId="{A92EABEA-65D0-DF4F-A692-13EB2D7B9335}" destId="{45424ABD-A75D-884D-A4DB-6CB3BA19A7DB}" srcOrd="3" destOrd="0" presId="urn:microsoft.com/office/officeart/2005/8/layout/bProcess4"/>
    <dgm:cxn modelId="{34B3F9BE-937F-414D-98F7-2F8E4A710C52}" type="presParOf" srcId="{A92EABEA-65D0-DF4F-A692-13EB2D7B9335}" destId="{BD38152C-ECD3-6447-95CB-6D45E0029A2D}" srcOrd="4" destOrd="0" presId="urn:microsoft.com/office/officeart/2005/8/layout/bProcess4"/>
    <dgm:cxn modelId="{A0B370FD-474C-8040-829B-24A72CE06DD0}" type="presParOf" srcId="{BD38152C-ECD3-6447-95CB-6D45E0029A2D}" destId="{B5B143FC-DD76-614E-8932-4CF4512CDD47}" srcOrd="0" destOrd="0" presId="urn:microsoft.com/office/officeart/2005/8/layout/bProcess4"/>
    <dgm:cxn modelId="{807D2CFF-85F8-414E-8F39-3896A5291669}" type="presParOf" srcId="{BD38152C-ECD3-6447-95CB-6D45E0029A2D}" destId="{6C565B13-92DF-7F46-B04E-A389516A9827}" srcOrd="1" destOrd="0" presId="urn:microsoft.com/office/officeart/2005/8/layout/bProcess4"/>
    <dgm:cxn modelId="{F4B51ED9-EE56-7F4B-9ED9-3B6AAEB085F6}" type="presParOf" srcId="{A92EABEA-65D0-DF4F-A692-13EB2D7B9335}" destId="{DEB4C949-0DD8-8040-ACA8-AE452755E2C1}" srcOrd="5" destOrd="0" presId="urn:microsoft.com/office/officeart/2005/8/layout/bProcess4"/>
    <dgm:cxn modelId="{2FFA1466-47AB-934A-8C06-04BDE6580C7B}" type="presParOf" srcId="{A92EABEA-65D0-DF4F-A692-13EB2D7B9335}" destId="{9DE510FA-3F06-3C42-B8D4-FFD1BB1BF442}" srcOrd="6" destOrd="0" presId="urn:microsoft.com/office/officeart/2005/8/layout/bProcess4"/>
    <dgm:cxn modelId="{49037AAA-53A6-B040-8D8D-D81ED8245E47}" type="presParOf" srcId="{9DE510FA-3F06-3C42-B8D4-FFD1BB1BF442}" destId="{994E4A36-F2D6-6843-A196-2F3672E259A1}" srcOrd="0" destOrd="0" presId="urn:microsoft.com/office/officeart/2005/8/layout/bProcess4"/>
    <dgm:cxn modelId="{7F8DC24F-9ADC-6B45-A1B1-09407C519E2F}" type="presParOf" srcId="{9DE510FA-3F06-3C42-B8D4-FFD1BB1BF442}" destId="{83318DDD-99DE-F945-9106-6FF0C017C2D3}" srcOrd="1" destOrd="0" presId="urn:microsoft.com/office/officeart/2005/8/layout/bProcess4"/>
    <dgm:cxn modelId="{3469AF1F-C19D-1F44-83B0-3A0766F0DA9D}" type="presParOf" srcId="{A92EABEA-65D0-DF4F-A692-13EB2D7B9335}" destId="{485B1F9A-3BA1-3D45-A483-9F1A6769DD5C}" srcOrd="7" destOrd="0" presId="urn:microsoft.com/office/officeart/2005/8/layout/bProcess4"/>
    <dgm:cxn modelId="{D2DA205D-87D1-C943-92D6-589BDE1BC4B7}" type="presParOf" srcId="{A92EABEA-65D0-DF4F-A692-13EB2D7B9335}" destId="{A168A753-6C91-AC47-A026-42CB0352AB7C}" srcOrd="8" destOrd="0" presId="urn:microsoft.com/office/officeart/2005/8/layout/bProcess4"/>
    <dgm:cxn modelId="{0C1E54E2-D2BE-5E46-939B-D4FA76A6F69C}" type="presParOf" srcId="{A168A753-6C91-AC47-A026-42CB0352AB7C}" destId="{801636B1-3E35-554F-AC88-249C7AB59529}" srcOrd="0" destOrd="0" presId="urn:microsoft.com/office/officeart/2005/8/layout/bProcess4"/>
    <dgm:cxn modelId="{2E754854-42FD-4648-A89E-EF7CFFC4B88A}" type="presParOf" srcId="{A168A753-6C91-AC47-A026-42CB0352AB7C}" destId="{3653589C-4B59-3D41-BAAD-8924DE48164B}" srcOrd="1" destOrd="0" presId="urn:microsoft.com/office/officeart/2005/8/layout/bProcess4"/>
    <dgm:cxn modelId="{DCBEE23C-C028-E249-B0B6-9C4FC5CA4FAE}" type="presParOf" srcId="{A92EABEA-65D0-DF4F-A692-13EB2D7B9335}" destId="{F15B273C-A4F1-9245-8F47-BF210451845D}" srcOrd="9" destOrd="0" presId="urn:microsoft.com/office/officeart/2005/8/layout/bProcess4"/>
    <dgm:cxn modelId="{713C9EAA-2198-1C41-9298-8A23E9F11FCC}" type="presParOf" srcId="{A92EABEA-65D0-DF4F-A692-13EB2D7B9335}" destId="{976A6CD6-A3A2-AD46-8748-3263EC2E6C02}" srcOrd="10" destOrd="0" presId="urn:microsoft.com/office/officeart/2005/8/layout/bProcess4"/>
    <dgm:cxn modelId="{7C10105F-6AB9-284C-8A46-14747FF28F08}" type="presParOf" srcId="{976A6CD6-A3A2-AD46-8748-3263EC2E6C02}" destId="{239ABCE0-3C8B-CB41-A2A2-3BC6B5892A24}" srcOrd="0" destOrd="0" presId="urn:microsoft.com/office/officeart/2005/8/layout/bProcess4"/>
    <dgm:cxn modelId="{904BBD10-7AC9-E540-9D01-BF527ED66F46}" type="presParOf" srcId="{976A6CD6-A3A2-AD46-8748-3263EC2E6C02}" destId="{DD6E8CCF-F9D5-2E46-805F-13064B684684}" srcOrd="1" destOrd="0" presId="urn:microsoft.com/office/officeart/2005/8/layout/bProcess4"/>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4D5DCF-21BE-8445-BC4C-AF8758D9AE0D}" type="doc">
      <dgm:prSet loTypeId="urn:microsoft.com/office/officeart/2005/8/layout/radial5" loCatId="" qsTypeId="urn:microsoft.com/office/officeart/2005/8/quickstyle/simple5" qsCatId="simple" csTypeId="urn:microsoft.com/office/officeart/2005/8/colors/colorful3" csCatId="colorful" phldr="1"/>
      <dgm:spPr/>
      <dgm:t>
        <a:bodyPr/>
        <a:lstStyle/>
        <a:p>
          <a:endParaRPr lang="en-GB"/>
        </a:p>
      </dgm:t>
    </dgm:pt>
    <dgm:pt modelId="{82E62A64-0BA3-1F48-8923-B31D3442B0C4}">
      <dgm:prSet phldrT="[Text]"/>
      <dgm:spPr/>
      <dgm:t>
        <a:bodyPr/>
        <a:lstStyle/>
        <a:p>
          <a:r>
            <a:rPr lang="en-GB" dirty="0"/>
            <a:t>Why build an Empire?</a:t>
          </a:r>
        </a:p>
      </dgm:t>
    </dgm:pt>
    <dgm:pt modelId="{5E392C67-B0E9-CA4A-B990-F2C3D7E76EDE}" type="parTrans" cxnId="{FAA85D83-0E1C-4E49-B331-F63FC1F1C03C}">
      <dgm:prSet/>
      <dgm:spPr/>
      <dgm:t>
        <a:bodyPr/>
        <a:lstStyle/>
        <a:p>
          <a:endParaRPr lang="en-GB"/>
        </a:p>
      </dgm:t>
    </dgm:pt>
    <dgm:pt modelId="{6FC9E35E-1CA8-5741-84DB-0E9C5D0A1126}" type="sibTrans" cxnId="{FAA85D83-0E1C-4E49-B331-F63FC1F1C03C}">
      <dgm:prSet/>
      <dgm:spPr/>
      <dgm:t>
        <a:bodyPr/>
        <a:lstStyle/>
        <a:p>
          <a:endParaRPr lang="en-GB"/>
        </a:p>
      </dgm:t>
    </dgm:pt>
    <dgm:pt modelId="{B502E42D-274F-7148-A31E-C8E14D4009F5}">
      <dgm:prSet phldrT="[Text]" custT="1"/>
      <dgm:spPr/>
      <dgm:t>
        <a:bodyPr/>
        <a:lstStyle/>
        <a:p>
          <a:r>
            <a:rPr lang="en-GB" sz="1000" b="1" u="sng" dirty="0">
              <a:solidFill>
                <a:schemeClr val="tx1"/>
              </a:solidFill>
            </a:rPr>
            <a:t>Money</a:t>
          </a:r>
        </a:p>
        <a:p>
          <a:r>
            <a:rPr lang="en-GB" sz="1000" b="0" u="none" dirty="0">
              <a:solidFill>
                <a:schemeClr val="tx1"/>
              </a:solidFill>
            </a:rPr>
            <a:t>Other parts of the world had natural resources </a:t>
          </a:r>
          <a:r>
            <a:rPr lang="en-GB" sz="1000" b="0" u="none" dirty="0" err="1">
              <a:solidFill>
                <a:schemeClr val="tx1"/>
              </a:solidFill>
            </a:rPr>
            <a:t>tha</a:t>
          </a:r>
          <a:r>
            <a:rPr lang="en-GB" sz="1000" b="0" u="none" dirty="0">
              <a:solidFill>
                <a:schemeClr val="tx1"/>
              </a:solidFill>
            </a:rPr>
            <a:t> the British desired. Tea, Gold, Cotton, Tobacco, Sugar to name but a few. If we controlled the area it came from we could make lot of money</a:t>
          </a:r>
        </a:p>
      </dgm:t>
    </dgm:pt>
    <dgm:pt modelId="{191C20D6-8D26-A447-8C7F-B3A36C520014}" type="parTrans" cxnId="{8A07A778-323E-4F45-A985-22D5C6552DA5}">
      <dgm:prSet/>
      <dgm:spPr/>
      <dgm:t>
        <a:bodyPr/>
        <a:lstStyle/>
        <a:p>
          <a:endParaRPr lang="en-GB"/>
        </a:p>
      </dgm:t>
    </dgm:pt>
    <dgm:pt modelId="{15EF9A08-0EF6-4F4E-94FD-33D66CE0FFDD}" type="sibTrans" cxnId="{8A07A778-323E-4F45-A985-22D5C6552DA5}">
      <dgm:prSet/>
      <dgm:spPr/>
      <dgm:t>
        <a:bodyPr/>
        <a:lstStyle/>
        <a:p>
          <a:endParaRPr lang="en-GB"/>
        </a:p>
      </dgm:t>
    </dgm:pt>
    <dgm:pt modelId="{AB979510-49A0-BF48-B2B9-3B11D20750AF}">
      <dgm:prSet phldrT="[Text]" custT="1"/>
      <dgm:spPr/>
      <dgm:t>
        <a:bodyPr/>
        <a:lstStyle/>
        <a:p>
          <a:r>
            <a:rPr lang="en-GB" sz="1000" b="1" u="sng" dirty="0">
              <a:solidFill>
                <a:schemeClr val="tx1"/>
              </a:solidFill>
            </a:rPr>
            <a:t>Exploration</a:t>
          </a:r>
        </a:p>
        <a:p>
          <a:r>
            <a:rPr lang="en-GB" sz="1000" b="0" u="none" dirty="0">
              <a:solidFill>
                <a:schemeClr val="tx1"/>
              </a:solidFill>
            </a:rPr>
            <a:t>In the 16</a:t>
          </a:r>
          <a:r>
            <a:rPr lang="en-GB" sz="1000" b="0" u="none" baseline="30000" dirty="0">
              <a:solidFill>
                <a:schemeClr val="tx1"/>
              </a:solidFill>
            </a:rPr>
            <a:t>th</a:t>
          </a:r>
          <a:r>
            <a:rPr lang="en-GB" sz="1000" b="0" u="none" dirty="0">
              <a:solidFill>
                <a:schemeClr val="tx1"/>
              </a:solidFill>
            </a:rPr>
            <a:t> and 17</a:t>
          </a:r>
          <a:r>
            <a:rPr lang="en-GB" sz="1000" b="0" u="none" baseline="30000" dirty="0">
              <a:solidFill>
                <a:schemeClr val="tx1"/>
              </a:solidFill>
            </a:rPr>
            <a:t>th</a:t>
          </a:r>
          <a:r>
            <a:rPr lang="en-GB" sz="1000" b="0" u="none" dirty="0">
              <a:solidFill>
                <a:schemeClr val="tx1"/>
              </a:solidFill>
            </a:rPr>
            <a:t> century lots of the world were un known to the Europeans. This encouraged people like Walter Raleigh and Francis Drake to go exploring. They could make their name and fortune from this.</a:t>
          </a:r>
        </a:p>
      </dgm:t>
    </dgm:pt>
    <dgm:pt modelId="{0C675008-8A0B-3148-A610-2F9B6407F5D5}" type="parTrans" cxnId="{0106E751-770B-2E41-BD8E-321E6141296A}">
      <dgm:prSet/>
      <dgm:spPr/>
      <dgm:t>
        <a:bodyPr/>
        <a:lstStyle/>
        <a:p>
          <a:endParaRPr lang="en-GB"/>
        </a:p>
      </dgm:t>
    </dgm:pt>
    <dgm:pt modelId="{F3241717-04B9-D843-9EC1-EBAD784DE254}" type="sibTrans" cxnId="{0106E751-770B-2E41-BD8E-321E6141296A}">
      <dgm:prSet/>
      <dgm:spPr/>
      <dgm:t>
        <a:bodyPr/>
        <a:lstStyle/>
        <a:p>
          <a:endParaRPr lang="en-GB"/>
        </a:p>
      </dgm:t>
    </dgm:pt>
    <dgm:pt modelId="{79A547E0-C0D4-E94B-846B-94B21711E5F1}">
      <dgm:prSet phldrT="[Text]" custT="1"/>
      <dgm:spPr/>
      <dgm:t>
        <a:bodyPr/>
        <a:lstStyle/>
        <a:p>
          <a:r>
            <a:rPr lang="en-GB" sz="1000" b="1" u="sng" dirty="0">
              <a:solidFill>
                <a:schemeClr val="tx1"/>
              </a:solidFill>
            </a:rPr>
            <a:t>War</a:t>
          </a:r>
        </a:p>
        <a:p>
          <a:r>
            <a:rPr lang="en-GB" sz="1000" dirty="0">
              <a:solidFill>
                <a:schemeClr val="tx1"/>
              </a:solidFill>
            </a:rPr>
            <a:t>Other countries also wanted to build empires and therefore wars happened. If Britain won the war it allowed more land to be taken into their empire. E.g. Canada and India off the French.</a:t>
          </a:r>
        </a:p>
      </dgm:t>
    </dgm:pt>
    <dgm:pt modelId="{0515C79C-E2C4-D246-8D2E-FC7DFA56BA2F}" type="parTrans" cxnId="{26148B34-6FD5-6C45-B3B1-60421B7D5939}">
      <dgm:prSet/>
      <dgm:spPr/>
      <dgm:t>
        <a:bodyPr/>
        <a:lstStyle/>
        <a:p>
          <a:endParaRPr lang="en-GB"/>
        </a:p>
      </dgm:t>
    </dgm:pt>
    <dgm:pt modelId="{1653D87E-8389-5A4F-9C8D-6497E38AC7AA}" type="sibTrans" cxnId="{26148B34-6FD5-6C45-B3B1-60421B7D5939}">
      <dgm:prSet/>
      <dgm:spPr/>
      <dgm:t>
        <a:bodyPr/>
        <a:lstStyle/>
        <a:p>
          <a:endParaRPr lang="en-GB"/>
        </a:p>
      </dgm:t>
    </dgm:pt>
    <dgm:pt modelId="{4A4EC1F1-EB69-C746-AF40-8B31374AEDD4}">
      <dgm:prSet phldrT="[Text]" custT="1"/>
      <dgm:spPr/>
      <dgm:t>
        <a:bodyPr/>
        <a:lstStyle/>
        <a:p>
          <a:r>
            <a:rPr lang="en-GB" sz="1000" b="1" u="sng" dirty="0">
              <a:solidFill>
                <a:schemeClr val="tx1"/>
              </a:solidFill>
            </a:rPr>
            <a:t>Settlers</a:t>
          </a:r>
        </a:p>
        <a:p>
          <a:r>
            <a:rPr lang="en-GB" sz="1000" dirty="0">
              <a:solidFill>
                <a:schemeClr val="tx1"/>
              </a:solidFill>
            </a:rPr>
            <a:t>Many people wanted to leave Britain and settle elsewhere. In the 1600’s puritans went to America to avoid religious persecution.</a:t>
          </a:r>
        </a:p>
      </dgm:t>
    </dgm:pt>
    <dgm:pt modelId="{B5548CC0-930D-5C44-A0BD-B4939565C21C}" type="parTrans" cxnId="{EB5768F6-D745-5D46-86E2-EC4597BEE170}">
      <dgm:prSet/>
      <dgm:spPr/>
      <dgm:t>
        <a:bodyPr/>
        <a:lstStyle/>
        <a:p>
          <a:endParaRPr lang="en-GB"/>
        </a:p>
      </dgm:t>
    </dgm:pt>
    <dgm:pt modelId="{9D5E2F6E-FB91-CC4A-8977-CB0F90CAC7CE}" type="sibTrans" cxnId="{EB5768F6-D745-5D46-86E2-EC4597BEE170}">
      <dgm:prSet/>
      <dgm:spPr/>
      <dgm:t>
        <a:bodyPr/>
        <a:lstStyle/>
        <a:p>
          <a:endParaRPr lang="en-GB"/>
        </a:p>
      </dgm:t>
    </dgm:pt>
    <dgm:pt modelId="{0E59AD7D-8484-1844-88B1-2A1D42EF69E8}">
      <dgm:prSet phldrT="[Text]" custT="1"/>
      <dgm:spPr/>
      <dgm:t>
        <a:bodyPr/>
        <a:lstStyle/>
        <a:p>
          <a:r>
            <a:rPr lang="en-GB" sz="1000" b="1" u="sng" dirty="0">
              <a:solidFill>
                <a:schemeClr val="tx1"/>
              </a:solidFill>
            </a:rPr>
            <a:t>Other</a:t>
          </a:r>
        </a:p>
        <a:p>
          <a:r>
            <a:rPr lang="en-GB" sz="1000" dirty="0">
              <a:solidFill>
                <a:schemeClr val="tx1"/>
              </a:solidFill>
            </a:rPr>
            <a:t>Areas on the African coast became part of the empire due to their role in the transportation of Slaves. Australia became a prison colony. Religious organisations wanted to convert people</a:t>
          </a:r>
        </a:p>
      </dgm:t>
    </dgm:pt>
    <dgm:pt modelId="{483BF6E9-94DA-8949-94E6-D3BBB0BE5D35}" type="parTrans" cxnId="{20DDAAFF-B792-DA45-B59B-DC4CEE5CEF1C}">
      <dgm:prSet/>
      <dgm:spPr/>
      <dgm:t>
        <a:bodyPr/>
        <a:lstStyle/>
        <a:p>
          <a:endParaRPr lang="en-GB"/>
        </a:p>
      </dgm:t>
    </dgm:pt>
    <dgm:pt modelId="{86721CFC-B84F-9242-8D21-7FD2EB2F20A0}" type="sibTrans" cxnId="{20DDAAFF-B792-DA45-B59B-DC4CEE5CEF1C}">
      <dgm:prSet/>
      <dgm:spPr/>
      <dgm:t>
        <a:bodyPr/>
        <a:lstStyle/>
        <a:p>
          <a:endParaRPr lang="en-GB"/>
        </a:p>
      </dgm:t>
    </dgm:pt>
    <dgm:pt modelId="{080BCA21-7001-C242-9288-E3A825D7EE2A}" type="pres">
      <dgm:prSet presAssocID="{C24D5DCF-21BE-8445-BC4C-AF8758D9AE0D}" presName="Name0" presStyleCnt="0">
        <dgm:presLayoutVars>
          <dgm:chMax val="1"/>
          <dgm:dir/>
          <dgm:animLvl val="ctr"/>
          <dgm:resizeHandles val="exact"/>
        </dgm:presLayoutVars>
      </dgm:prSet>
      <dgm:spPr/>
    </dgm:pt>
    <dgm:pt modelId="{F7A8D65F-9FFE-0F4E-8D42-3827A6CF11FA}" type="pres">
      <dgm:prSet presAssocID="{82E62A64-0BA3-1F48-8923-B31D3442B0C4}" presName="centerShape" presStyleLbl="node0" presStyleIdx="0" presStyleCnt="1"/>
      <dgm:spPr/>
    </dgm:pt>
    <dgm:pt modelId="{CF1EB622-48E2-DF46-9514-07A37185C76F}" type="pres">
      <dgm:prSet presAssocID="{191C20D6-8D26-A447-8C7F-B3A36C520014}" presName="parTrans" presStyleLbl="sibTrans2D1" presStyleIdx="0" presStyleCnt="5"/>
      <dgm:spPr/>
    </dgm:pt>
    <dgm:pt modelId="{33F0E8EB-2DA3-904C-A68B-7C7E7F3C1034}" type="pres">
      <dgm:prSet presAssocID="{191C20D6-8D26-A447-8C7F-B3A36C520014}" presName="connectorText" presStyleLbl="sibTrans2D1" presStyleIdx="0" presStyleCnt="5"/>
      <dgm:spPr/>
    </dgm:pt>
    <dgm:pt modelId="{B4013B2B-A42A-A545-A169-9D0EB3C179F2}" type="pres">
      <dgm:prSet presAssocID="{B502E42D-274F-7148-A31E-C8E14D4009F5}" presName="node" presStyleLbl="node1" presStyleIdx="0" presStyleCnt="5" custScaleX="120000" custScaleY="117892">
        <dgm:presLayoutVars>
          <dgm:bulletEnabled val="1"/>
        </dgm:presLayoutVars>
      </dgm:prSet>
      <dgm:spPr/>
    </dgm:pt>
    <dgm:pt modelId="{B50565F1-AE29-DC4F-9526-3EF46471148B}" type="pres">
      <dgm:prSet presAssocID="{0C675008-8A0B-3148-A610-2F9B6407F5D5}" presName="parTrans" presStyleLbl="sibTrans2D1" presStyleIdx="1" presStyleCnt="5"/>
      <dgm:spPr/>
    </dgm:pt>
    <dgm:pt modelId="{F62411A0-817C-DA42-8E6A-C57E3D105A3F}" type="pres">
      <dgm:prSet presAssocID="{0C675008-8A0B-3148-A610-2F9B6407F5D5}" presName="connectorText" presStyleLbl="sibTrans2D1" presStyleIdx="1" presStyleCnt="5"/>
      <dgm:spPr/>
    </dgm:pt>
    <dgm:pt modelId="{20D21769-6730-5043-8ADD-85384593C757}" type="pres">
      <dgm:prSet presAssocID="{AB979510-49A0-BF48-B2B9-3B11D20750AF}" presName="node" presStyleLbl="node1" presStyleIdx="1" presStyleCnt="5" custScaleX="122266" custScaleY="122621">
        <dgm:presLayoutVars>
          <dgm:bulletEnabled val="1"/>
        </dgm:presLayoutVars>
      </dgm:prSet>
      <dgm:spPr/>
    </dgm:pt>
    <dgm:pt modelId="{2EE2D265-1320-8E4F-B8F7-7BD10D7BF315}" type="pres">
      <dgm:prSet presAssocID="{0515C79C-E2C4-D246-8D2E-FC7DFA56BA2F}" presName="parTrans" presStyleLbl="sibTrans2D1" presStyleIdx="2" presStyleCnt="5"/>
      <dgm:spPr/>
    </dgm:pt>
    <dgm:pt modelId="{FB735AB6-FEB6-1F43-9514-E56C5F3F450D}" type="pres">
      <dgm:prSet presAssocID="{0515C79C-E2C4-D246-8D2E-FC7DFA56BA2F}" presName="connectorText" presStyleLbl="sibTrans2D1" presStyleIdx="2" presStyleCnt="5"/>
      <dgm:spPr/>
    </dgm:pt>
    <dgm:pt modelId="{3799F53D-449B-5542-BE1F-5A8CF6563690}" type="pres">
      <dgm:prSet presAssocID="{79A547E0-C0D4-E94B-846B-94B21711E5F1}" presName="node" presStyleLbl="node1" presStyleIdx="2" presStyleCnt="5" custScaleX="119482" custScaleY="118618">
        <dgm:presLayoutVars>
          <dgm:bulletEnabled val="1"/>
        </dgm:presLayoutVars>
      </dgm:prSet>
      <dgm:spPr/>
    </dgm:pt>
    <dgm:pt modelId="{DACD9C9D-DC1C-7440-9578-6A7DDD6DEE4E}" type="pres">
      <dgm:prSet presAssocID="{B5548CC0-930D-5C44-A0BD-B4939565C21C}" presName="parTrans" presStyleLbl="sibTrans2D1" presStyleIdx="3" presStyleCnt="5"/>
      <dgm:spPr/>
    </dgm:pt>
    <dgm:pt modelId="{4CD769A9-11B2-DE48-BCC7-C01B6C75BF1F}" type="pres">
      <dgm:prSet presAssocID="{B5548CC0-930D-5C44-A0BD-B4939565C21C}" presName="connectorText" presStyleLbl="sibTrans2D1" presStyleIdx="3" presStyleCnt="5"/>
      <dgm:spPr/>
    </dgm:pt>
    <dgm:pt modelId="{E1748D76-0665-1C49-8B4D-9568195CF62A}" type="pres">
      <dgm:prSet presAssocID="{4A4EC1F1-EB69-C746-AF40-8B31374AEDD4}" presName="node" presStyleLbl="node1" presStyleIdx="3" presStyleCnt="5" custScaleX="130789" custScaleY="118636">
        <dgm:presLayoutVars>
          <dgm:bulletEnabled val="1"/>
        </dgm:presLayoutVars>
      </dgm:prSet>
      <dgm:spPr/>
    </dgm:pt>
    <dgm:pt modelId="{AB496322-1B39-A946-B061-6177FC6284C1}" type="pres">
      <dgm:prSet presAssocID="{483BF6E9-94DA-8949-94E6-D3BBB0BE5D35}" presName="parTrans" presStyleLbl="sibTrans2D1" presStyleIdx="4" presStyleCnt="5"/>
      <dgm:spPr/>
    </dgm:pt>
    <dgm:pt modelId="{9A80FD6F-1D62-274C-8892-9F544CB919E1}" type="pres">
      <dgm:prSet presAssocID="{483BF6E9-94DA-8949-94E6-D3BBB0BE5D35}" presName="connectorText" presStyleLbl="sibTrans2D1" presStyleIdx="4" presStyleCnt="5"/>
      <dgm:spPr/>
    </dgm:pt>
    <dgm:pt modelId="{707F87A1-EE71-7542-8537-EB66693AFCC7}" type="pres">
      <dgm:prSet presAssocID="{0E59AD7D-8484-1844-88B1-2A1D42EF69E8}" presName="node" presStyleLbl="node1" presStyleIdx="4" presStyleCnt="5" custScaleX="119541" custScaleY="122639">
        <dgm:presLayoutVars>
          <dgm:bulletEnabled val="1"/>
        </dgm:presLayoutVars>
      </dgm:prSet>
      <dgm:spPr/>
    </dgm:pt>
  </dgm:ptLst>
  <dgm:cxnLst>
    <dgm:cxn modelId="{89F2F413-5C01-A84D-8DAD-4D71D2F0AFF5}" type="presOf" srcId="{0C675008-8A0B-3148-A610-2F9B6407F5D5}" destId="{B50565F1-AE29-DC4F-9526-3EF46471148B}" srcOrd="0" destOrd="0" presId="urn:microsoft.com/office/officeart/2005/8/layout/radial5"/>
    <dgm:cxn modelId="{39BA0616-3D48-CF4F-9E24-7A663C4EC723}" type="presOf" srcId="{483BF6E9-94DA-8949-94E6-D3BBB0BE5D35}" destId="{AB496322-1B39-A946-B061-6177FC6284C1}" srcOrd="0" destOrd="0" presId="urn:microsoft.com/office/officeart/2005/8/layout/radial5"/>
    <dgm:cxn modelId="{816F0F32-9274-6D41-BD68-0801294EFB82}" type="presOf" srcId="{B502E42D-274F-7148-A31E-C8E14D4009F5}" destId="{B4013B2B-A42A-A545-A169-9D0EB3C179F2}" srcOrd="0" destOrd="0" presId="urn:microsoft.com/office/officeart/2005/8/layout/radial5"/>
    <dgm:cxn modelId="{26148B34-6FD5-6C45-B3B1-60421B7D5939}" srcId="{82E62A64-0BA3-1F48-8923-B31D3442B0C4}" destId="{79A547E0-C0D4-E94B-846B-94B21711E5F1}" srcOrd="2" destOrd="0" parTransId="{0515C79C-E2C4-D246-8D2E-FC7DFA56BA2F}" sibTransId="{1653D87E-8389-5A4F-9C8D-6497E38AC7AA}"/>
    <dgm:cxn modelId="{01F56663-443F-2F48-BD94-EBE7BC0D313B}" type="presOf" srcId="{B5548CC0-930D-5C44-A0BD-B4939565C21C}" destId="{DACD9C9D-DC1C-7440-9578-6A7DDD6DEE4E}" srcOrd="0" destOrd="0" presId="urn:microsoft.com/office/officeart/2005/8/layout/radial5"/>
    <dgm:cxn modelId="{31C0C243-261D-FC44-99AF-5CD0E5F6F578}" type="presOf" srcId="{0C675008-8A0B-3148-A610-2F9B6407F5D5}" destId="{F62411A0-817C-DA42-8E6A-C57E3D105A3F}" srcOrd="1" destOrd="0" presId="urn:microsoft.com/office/officeart/2005/8/layout/radial5"/>
    <dgm:cxn modelId="{0106E751-770B-2E41-BD8E-321E6141296A}" srcId="{82E62A64-0BA3-1F48-8923-B31D3442B0C4}" destId="{AB979510-49A0-BF48-B2B9-3B11D20750AF}" srcOrd="1" destOrd="0" parTransId="{0C675008-8A0B-3148-A610-2F9B6407F5D5}" sibTransId="{F3241717-04B9-D843-9EC1-EBAD784DE254}"/>
    <dgm:cxn modelId="{662AF174-28DC-7A45-A393-382E23D576A3}" type="presOf" srcId="{0515C79C-E2C4-D246-8D2E-FC7DFA56BA2F}" destId="{FB735AB6-FEB6-1F43-9514-E56C5F3F450D}" srcOrd="1" destOrd="0" presId="urn:microsoft.com/office/officeart/2005/8/layout/radial5"/>
    <dgm:cxn modelId="{8A07A778-323E-4F45-A985-22D5C6552DA5}" srcId="{82E62A64-0BA3-1F48-8923-B31D3442B0C4}" destId="{B502E42D-274F-7148-A31E-C8E14D4009F5}" srcOrd="0" destOrd="0" parTransId="{191C20D6-8D26-A447-8C7F-B3A36C520014}" sibTransId="{15EF9A08-0EF6-4F4E-94FD-33D66CE0FFDD}"/>
    <dgm:cxn modelId="{C35AA758-F89C-8249-AB10-D5C068C0D941}" type="presOf" srcId="{4A4EC1F1-EB69-C746-AF40-8B31374AEDD4}" destId="{E1748D76-0665-1C49-8B4D-9568195CF62A}" srcOrd="0" destOrd="0" presId="urn:microsoft.com/office/officeart/2005/8/layout/radial5"/>
    <dgm:cxn modelId="{26A4787A-AC32-804C-953C-5E23AA9C71E8}" type="presOf" srcId="{0E59AD7D-8484-1844-88B1-2A1D42EF69E8}" destId="{707F87A1-EE71-7542-8537-EB66693AFCC7}" srcOrd="0" destOrd="0" presId="urn:microsoft.com/office/officeart/2005/8/layout/radial5"/>
    <dgm:cxn modelId="{5D0C0A80-7587-E540-B53C-7A9194469EFF}" type="presOf" srcId="{0515C79C-E2C4-D246-8D2E-FC7DFA56BA2F}" destId="{2EE2D265-1320-8E4F-B8F7-7BD10D7BF315}" srcOrd="0" destOrd="0" presId="urn:microsoft.com/office/officeart/2005/8/layout/radial5"/>
    <dgm:cxn modelId="{FAA85D83-0E1C-4E49-B331-F63FC1F1C03C}" srcId="{C24D5DCF-21BE-8445-BC4C-AF8758D9AE0D}" destId="{82E62A64-0BA3-1F48-8923-B31D3442B0C4}" srcOrd="0" destOrd="0" parTransId="{5E392C67-B0E9-CA4A-B990-F2C3D7E76EDE}" sibTransId="{6FC9E35E-1CA8-5741-84DB-0E9C5D0A1126}"/>
    <dgm:cxn modelId="{46696289-B893-664F-A283-E9E1A01C925E}" type="presOf" srcId="{B5548CC0-930D-5C44-A0BD-B4939565C21C}" destId="{4CD769A9-11B2-DE48-BCC7-C01B6C75BF1F}" srcOrd="1" destOrd="0" presId="urn:microsoft.com/office/officeart/2005/8/layout/radial5"/>
    <dgm:cxn modelId="{6E354793-05A2-8140-A56A-7C2AB220F1AE}" type="presOf" srcId="{191C20D6-8D26-A447-8C7F-B3A36C520014}" destId="{CF1EB622-48E2-DF46-9514-07A37185C76F}" srcOrd="0" destOrd="0" presId="urn:microsoft.com/office/officeart/2005/8/layout/radial5"/>
    <dgm:cxn modelId="{3D638AAE-7397-B84B-BF92-0D5AAEBBF1AF}" type="presOf" srcId="{AB979510-49A0-BF48-B2B9-3B11D20750AF}" destId="{20D21769-6730-5043-8ADD-85384593C757}" srcOrd="0" destOrd="0" presId="urn:microsoft.com/office/officeart/2005/8/layout/radial5"/>
    <dgm:cxn modelId="{EA528EC7-CE3A-B14F-8F3B-1D9E5071385C}" type="presOf" srcId="{82E62A64-0BA3-1F48-8923-B31D3442B0C4}" destId="{F7A8D65F-9FFE-0F4E-8D42-3827A6CF11FA}" srcOrd="0" destOrd="0" presId="urn:microsoft.com/office/officeart/2005/8/layout/radial5"/>
    <dgm:cxn modelId="{B717B8C9-EFC0-2544-BD9E-0B5533416002}" type="presOf" srcId="{79A547E0-C0D4-E94B-846B-94B21711E5F1}" destId="{3799F53D-449B-5542-BE1F-5A8CF6563690}" srcOrd="0" destOrd="0" presId="urn:microsoft.com/office/officeart/2005/8/layout/radial5"/>
    <dgm:cxn modelId="{2862CBDE-9902-9245-B120-B653AB778C45}" type="presOf" srcId="{C24D5DCF-21BE-8445-BC4C-AF8758D9AE0D}" destId="{080BCA21-7001-C242-9288-E3A825D7EE2A}" srcOrd="0" destOrd="0" presId="urn:microsoft.com/office/officeart/2005/8/layout/radial5"/>
    <dgm:cxn modelId="{3525B3E4-9B8C-AD40-9252-3F65DA3B33B4}" type="presOf" srcId="{483BF6E9-94DA-8949-94E6-D3BBB0BE5D35}" destId="{9A80FD6F-1D62-274C-8892-9F544CB919E1}" srcOrd="1" destOrd="0" presId="urn:microsoft.com/office/officeart/2005/8/layout/radial5"/>
    <dgm:cxn modelId="{6BAD47EA-4FA8-0E41-991F-973DF1585DCC}" type="presOf" srcId="{191C20D6-8D26-A447-8C7F-B3A36C520014}" destId="{33F0E8EB-2DA3-904C-A68B-7C7E7F3C1034}" srcOrd="1" destOrd="0" presId="urn:microsoft.com/office/officeart/2005/8/layout/radial5"/>
    <dgm:cxn modelId="{EB5768F6-D745-5D46-86E2-EC4597BEE170}" srcId="{82E62A64-0BA3-1F48-8923-B31D3442B0C4}" destId="{4A4EC1F1-EB69-C746-AF40-8B31374AEDD4}" srcOrd="3" destOrd="0" parTransId="{B5548CC0-930D-5C44-A0BD-B4939565C21C}" sibTransId="{9D5E2F6E-FB91-CC4A-8977-CB0F90CAC7CE}"/>
    <dgm:cxn modelId="{20DDAAFF-B792-DA45-B59B-DC4CEE5CEF1C}" srcId="{82E62A64-0BA3-1F48-8923-B31D3442B0C4}" destId="{0E59AD7D-8484-1844-88B1-2A1D42EF69E8}" srcOrd="4" destOrd="0" parTransId="{483BF6E9-94DA-8949-94E6-D3BBB0BE5D35}" sibTransId="{86721CFC-B84F-9242-8D21-7FD2EB2F20A0}"/>
    <dgm:cxn modelId="{03EB666E-5599-194D-B9ED-D25795AFDA39}" type="presParOf" srcId="{080BCA21-7001-C242-9288-E3A825D7EE2A}" destId="{F7A8D65F-9FFE-0F4E-8D42-3827A6CF11FA}" srcOrd="0" destOrd="0" presId="urn:microsoft.com/office/officeart/2005/8/layout/radial5"/>
    <dgm:cxn modelId="{7E3662D4-F61D-E349-B963-D093977F449B}" type="presParOf" srcId="{080BCA21-7001-C242-9288-E3A825D7EE2A}" destId="{CF1EB622-48E2-DF46-9514-07A37185C76F}" srcOrd="1" destOrd="0" presId="urn:microsoft.com/office/officeart/2005/8/layout/radial5"/>
    <dgm:cxn modelId="{92516084-B619-9042-822A-18E671162C96}" type="presParOf" srcId="{CF1EB622-48E2-DF46-9514-07A37185C76F}" destId="{33F0E8EB-2DA3-904C-A68B-7C7E7F3C1034}" srcOrd="0" destOrd="0" presId="urn:microsoft.com/office/officeart/2005/8/layout/radial5"/>
    <dgm:cxn modelId="{258DE5D1-CBAD-E547-A815-3743110CE177}" type="presParOf" srcId="{080BCA21-7001-C242-9288-E3A825D7EE2A}" destId="{B4013B2B-A42A-A545-A169-9D0EB3C179F2}" srcOrd="2" destOrd="0" presId="urn:microsoft.com/office/officeart/2005/8/layout/radial5"/>
    <dgm:cxn modelId="{AAF42CEA-1256-A444-8B8C-8F0F9548C03A}" type="presParOf" srcId="{080BCA21-7001-C242-9288-E3A825D7EE2A}" destId="{B50565F1-AE29-DC4F-9526-3EF46471148B}" srcOrd="3" destOrd="0" presId="urn:microsoft.com/office/officeart/2005/8/layout/radial5"/>
    <dgm:cxn modelId="{91D758D6-51D8-B84F-9C1D-117A6F907BA4}" type="presParOf" srcId="{B50565F1-AE29-DC4F-9526-3EF46471148B}" destId="{F62411A0-817C-DA42-8E6A-C57E3D105A3F}" srcOrd="0" destOrd="0" presId="urn:microsoft.com/office/officeart/2005/8/layout/radial5"/>
    <dgm:cxn modelId="{C907F288-CF18-994A-B318-DDA813BD8BD8}" type="presParOf" srcId="{080BCA21-7001-C242-9288-E3A825D7EE2A}" destId="{20D21769-6730-5043-8ADD-85384593C757}" srcOrd="4" destOrd="0" presId="urn:microsoft.com/office/officeart/2005/8/layout/radial5"/>
    <dgm:cxn modelId="{05E91A1F-1706-F742-B99E-13AF52712BB2}" type="presParOf" srcId="{080BCA21-7001-C242-9288-E3A825D7EE2A}" destId="{2EE2D265-1320-8E4F-B8F7-7BD10D7BF315}" srcOrd="5" destOrd="0" presId="urn:microsoft.com/office/officeart/2005/8/layout/radial5"/>
    <dgm:cxn modelId="{ED7CFA1B-E158-B84D-8792-36344C34BDF5}" type="presParOf" srcId="{2EE2D265-1320-8E4F-B8F7-7BD10D7BF315}" destId="{FB735AB6-FEB6-1F43-9514-E56C5F3F450D}" srcOrd="0" destOrd="0" presId="urn:microsoft.com/office/officeart/2005/8/layout/radial5"/>
    <dgm:cxn modelId="{7E975542-2EDF-184E-9107-A873FC4FBBBA}" type="presParOf" srcId="{080BCA21-7001-C242-9288-E3A825D7EE2A}" destId="{3799F53D-449B-5542-BE1F-5A8CF6563690}" srcOrd="6" destOrd="0" presId="urn:microsoft.com/office/officeart/2005/8/layout/radial5"/>
    <dgm:cxn modelId="{564A7D03-5C4C-1545-84AE-26E55DEC7653}" type="presParOf" srcId="{080BCA21-7001-C242-9288-E3A825D7EE2A}" destId="{DACD9C9D-DC1C-7440-9578-6A7DDD6DEE4E}" srcOrd="7" destOrd="0" presId="urn:microsoft.com/office/officeart/2005/8/layout/radial5"/>
    <dgm:cxn modelId="{0A7A193D-1684-C144-A7D5-1193381246FB}" type="presParOf" srcId="{DACD9C9D-DC1C-7440-9578-6A7DDD6DEE4E}" destId="{4CD769A9-11B2-DE48-BCC7-C01B6C75BF1F}" srcOrd="0" destOrd="0" presId="urn:microsoft.com/office/officeart/2005/8/layout/radial5"/>
    <dgm:cxn modelId="{E5E3AB09-B793-8D43-891C-052E967EA830}" type="presParOf" srcId="{080BCA21-7001-C242-9288-E3A825D7EE2A}" destId="{E1748D76-0665-1C49-8B4D-9568195CF62A}" srcOrd="8" destOrd="0" presId="urn:microsoft.com/office/officeart/2005/8/layout/radial5"/>
    <dgm:cxn modelId="{8B499815-7417-BC44-BBD2-EFFC9F2F579A}" type="presParOf" srcId="{080BCA21-7001-C242-9288-E3A825D7EE2A}" destId="{AB496322-1B39-A946-B061-6177FC6284C1}" srcOrd="9" destOrd="0" presId="urn:microsoft.com/office/officeart/2005/8/layout/radial5"/>
    <dgm:cxn modelId="{3B2764F1-70BF-3847-A3D9-AE955D8BCD16}" type="presParOf" srcId="{AB496322-1B39-A946-B061-6177FC6284C1}" destId="{9A80FD6F-1D62-274C-8892-9F544CB919E1}" srcOrd="0" destOrd="0" presId="urn:microsoft.com/office/officeart/2005/8/layout/radial5"/>
    <dgm:cxn modelId="{C4927FFE-DA77-EE4F-BD5A-361FFAA1EFE7}" type="presParOf" srcId="{080BCA21-7001-C242-9288-E3A825D7EE2A}" destId="{707F87A1-EE71-7542-8537-EB66693AFCC7}" srcOrd="10"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65CC8-68C2-1349-9BE5-208A5DE96B20}">
      <dsp:nvSpPr>
        <dsp:cNvPr id="0" name=""/>
        <dsp:cNvSpPr/>
      </dsp:nvSpPr>
      <dsp:spPr>
        <a:xfrm rot="5332824">
          <a:off x="-1279694" y="1583921"/>
          <a:ext cx="3029690" cy="318394"/>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24343B-BD70-FB40-8CE5-61E8C31959DB}">
      <dsp:nvSpPr>
        <dsp:cNvPr id="0" name=""/>
        <dsp:cNvSpPr/>
      </dsp:nvSpPr>
      <dsp:spPr>
        <a:xfrm>
          <a:off x="0" y="149719"/>
          <a:ext cx="2513018" cy="124227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Was the British Empire a force for good?</a:t>
          </a:r>
        </a:p>
      </dsp:txBody>
      <dsp:txXfrm>
        <a:off x="36385" y="186104"/>
        <a:ext cx="2440248" cy="1169500"/>
      </dsp:txXfrm>
    </dsp:sp>
    <dsp:sp modelId="{45424ABD-A75D-884D-A4DB-6CB3BA19A7DB}">
      <dsp:nvSpPr>
        <dsp:cNvPr id="0" name=""/>
        <dsp:cNvSpPr/>
      </dsp:nvSpPr>
      <dsp:spPr>
        <a:xfrm rot="90538">
          <a:off x="272611" y="3150174"/>
          <a:ext cx="3926326" cy="318394"/>
        </a:xfrm>
        <a:prstGeom prst="rect">
          <a:avLst/>
        </a:prstGeom>
        <a:solidFill>
          <a:schemeClr val="accent5">
            <a:hueOff val="-1689636"/>
            <a:satOff val="-4355"/>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56080B-D2E2-7F4B-9EFE-6AE44A39545F}">
      <dsp:nvSpPr>
        <dsp:cNvPr id="0" name=""/>
        <dsp:cNvSpPr/>
      </dsp:nvSpPr>
      <dsp:spPr>
        <a:xfrm>
          <a:off x="76598" y="3154600"/>
          <a:ext cx="2495365" cy="1290729"/>
        </a:xfrm>
        <a:prstGeom prst="roundRect">
          <a:avLst>
            <a:gd name="adj" fmla="val 10000"/>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How far have the experiences of Black British people changed over time?</a:t>
          </a:r>
        </a:p>
      </dsp:txBody>
      <dsp:txXfrm>
        <a:off x="114402" y="3192404"/>
        <a:ext cx="2419757" cy="1215121"/>
      </dsp:txXfrm>
    </dsp:sp>
    <dsp:sp modelId="{DEB4C949-0DD8-8040-ACA8-AE452755E2C1}">
      <dsp:nvSpPr>
        <dsp:cNvPr id="0" name=""/>
        <dsp:cNvSpPr/>
      </dsp:nvSpPr>
      <dsp:spPr>
        <a:xfrm rot="15855060">
          <a:off x="2641068" y="1786195"/>
          <a:ext cx="2838599" cy="318394"/>
        </a:xfrm>
        <a:prstGeom prst="rect">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565B13-92DF-7F46-B04E-A389516A9827}">
      <dsp:nvSpPr>
        <dsp:cNvPr id="0" name=""/>
        <dsp:cNvSpPr/>
      </dsp:nvSpPr>
      <dsp:spPr>
        <a:xfrm>
          <a:off x="4006809" y="3287350"/>
          <a:ext cx="2501980" cy="1232017"/>
        </a:xfrm>
        <a:prstGeom prst="roundRect">
          <a:avLst>
            <a:gd name="adj" fmla="val 10000"/>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How did life change for people during the industrial revolution?</a:t>
          </a:r>
        </a:p>
      </dsp:txBody>
      <dsp:txXfrm>
        <a:off x="4042894" y="3323435"/>
        <a:ext cx="2429810" cy="1159847"/>
      </dsp:txXfrm>
    </dsp:sp>
    <dsp:sp modelId="{485B1F9A-3BA1-3D45-A483-9F1A6769DD5C}">
      <dsp:nvSpPr>
        <dsp:cNvPr id="0" name=""/>
        <dsp:cNvSpPr/>
      </dsp:nvSpPr>
      <dsp:spPr>
        <a:xfrm rot="21553259">
          <a:off x="3922998" y="346125"/>
          <a:ext cx="3526785" cy="318394"/>
        </a:xfrm>
        <a:prstGeom prst="rect">
          <a:avLst/>
        </a:prstGeom>
        <a:solidFill>
          <a:schemeClr val="accent5">
            <a:hueOff val="-5068907"/>
            <a:satOff val="-13064"/>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318DDD-99DE-F945-9106-6FF0C017C2D3}">
      <dsp:nvSpPr>
        <dsp:cNvPr id="0" name=""/>
        <dsp:cNvSpPr/>
      </dsp:nvSpPr>
      <dsp:spPr>
        <a:xfrm>
          <a:off x="3522902" y="382125"/>
          <a:ext cx="2901106" cy="1378925"/>
        </a:xfrm>
        <a:prstGeom prst="roundRect">
          <a:avLst>
            <a:gd name="adj" fmla="val 10000"/>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How far was the 19</a:t>
          </a:r>
          <a:r>
            <a:rPr lang="en-GB" sz="1400" kern="1200" baseline="30000" dirty="0"/>
            <a:t>th</a:t>
          </a:r>
          <a:r>
            <a:rPr lang="en-GB" sz="1400" kern="1200" dirty="0"/>
            <a:t> Century an age of reform?</a:t>
          </a:r>
        </a:p>
      </dsp:txBody>
      <dsp:txXfrm>
        <a:off x="3563289" y="422512"/>
        <a:ext cx="2820332" cy="1298151"/>
      </dsp:txXfrm>
    </dsp:sp>
    <dsp:sp modelId="{F15B273C-A4F1-9245-8F47-BF210451845D}">
      <dsp:nvSpPr>
        <dsp:cNvPr id="0" name=""/>
        <dsp:cNvSpPr/>
      </dsp:nvSpPr>
      <dsp:spPr>
        <a:xfrm rot="4908813">
          <a:off x="6025457" y="1977362"/>
          <a:ext cx="3344504" cy="318394"/>
        </a:xfrm>
        <a:prstGeom prst="rect">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53589C-4B59-3D41-BAAD-8924DE48164B}">
      <dsp:nvSpPr>
        <dsp:cNvPr id="0" name=""/>
        <dsp:cNvSpPr/>
      </dsp:nvSpPr>
      <dsp:spPr>
        <a:xfrm>
          <a:off x="7053970" y="311612"/>
          <a:ext cx="2911790" cy="1424052"/>
        </a:xfrm>
        <a:prstGeom prst="roundRect">
          <a:avLst>
            <a:gd name="adj" fmla="val 10000"/>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How ‘modern’ is Modern Britain?</a:t>
          </a:r>
        </a:p>
      </dsp:txBody>
      <dsp:txXfrm>
        <a:off x="7095679" y="353321"/>
        <a:ext cx="2828372" cy="1340634"/>
      </dsp:txXfrm>
    </dsp:sp>
    <dsp:sp modelId="{DD6E8CCF-F9D5-2E46-805F-13064B684684}">
      <dsp:nvSpPr>
        <dsp:cNvPr id="0" name=""/>
        <dsp:cNvSpPr/>
      </dsp:nvSpPr>
      <dsp:spPr>
        <a:xfrm>
          <a:off x="7476982" y="3828175"/>
          <a:ext cx="3038617" cy="1011773"/>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How did the Economy of the North east change during the post war years?</a:t>
          </a:r>
        </a:p>
      </dsp:txBody>
      <dsp:txXfrm>
        <a:off x="7506616" y="3857809"/>
        <a:ext cx="2979349" cy="952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8D65F-9FFE-0F4E-8D42-3827A6CF11FA}">
      <dsp:nvSpPr>
        <dsp:cNvPr id="0" name=""/>
        <dsp:cNvSpPr/>
      </dsp:nvSpPr>
      <dsp:spPr>
        <a:xfrm>
          <a:off x="3321046" y="2178798"/>
          <a:ext cx="1465034" cy="146503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Why build an Empire?</a:t>
          </a:r>
        </a:p>
      </dsp:txBody>
      <dsp:txXfrm>
        <a:off x="3535595" y="2393347"/>
        <a:ext cx="1035936" cy="1035936"/>
      </dsp:txXfrm>
    </dsp:sp>
    <dsp:sp modelId="{CF1EB622-48E2-DF46-9514-07A37185C76F}">
      <dsp:nvSpPr>
        <dsp:cNvPr id="0" name=""/>
        <dsp:cNvSpPr/>
      </dsp:nvSpPr>
      <dsp:spPr>
        <a:xfrm rot="16200000">
          <a:off x="3918547" y="1671264"/>
          <a:ext cx="270031" cy="520858"/>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3959052" y="1815941"/>
        <a:ext cx="189022" cy="312514"/>
      </dsp:txXfrm>
    </dsp:sp>
    <dsp:sp modelId="{B4013B2B-A42A-A545-A169-9D0EB3C179F2}">
      <dsp:nvSpPr>
        <dsp:cNvPr id="0" name=""/>
        <dsp:cNvSpPr/>
      </dsp:nvSpPr>
      <dsp:spPr>
        <a:xfrm>
          <a:off x="3134401" y="-136727"/>
          <a:ext cx="1838324" cy="180603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u="sng" kern="1200" dirty="0">
              <a:solidFill>
                <a:schemeClr val="tx1"/>
              </a:solidFill>
            </a:rPr>
            <a:t>Money</a:t>
          </a:r>
        </a:p>
        <a:p>
          <a:pPr marL="0" lvl="0" indent="0" algn="ctr" defTabSz="444500">
            <a:lnSpc>
              <a:spcPct val="90000"/>
            </a:lnSpc>
            <a:spcBef>
              <a:spcPct val="0"/>
            </a:spcBef>
            <a:spcAft>
              <a:spcPct val="35000"/>
            </a:spcAft>
            <a:buNone/>
          </a:pPr>
          <a:r>
            <a:rPr lang="en-GB" sz="1000" b="0" u="none" kern="1200" dirty="0">
              <a:solidFill>
                <a:schemeClr val="tx1"/>
              </a:solidFill>
            </a:rPr>
            <a:t>Other parts of the world had natural resources </a:t>
          </a:r>
          <a:r>
            <a:rPr lang="en-GB" sz="1000" b="0" u="none" kern="1200" dirty="0" err="1">
              <a:solidFill>
                <a:schemeClr val="tx1"/>
              </a:solidFill>
            </a:rPr>
            <a:t>tha</a:t>
          </a:r>
          <a:r>
            <a:rPr lang="en-GB" sz="1000" b="0" u="none" kern="1200" dirty="0">
              <a:solidFill>
                <a:schemeClr val="tx1"/>
              </a:solidFill>
            </a:rPr>
            <a:t> the British desired. Tea, Gold, Cotton, Tobacco, Sugar to name but a few. If we controlled the area it came from we could make lot of money</a:t>
          </a:r>
        </a:p>
      </dsp:txBody>
      <dsp:txXfrm>
        <a:off x="3403617" y="127760"/>
        <a:ext cx="1299892" cy="1277057"/>
      </dsp:txXfrm>
    </dsp:sp>
    <dsp:sp modelId="{B50565F1-AE29-DC4F-9526-3EF46471148B}">
      <dsp:nvSpPr>
        <dsp:cNvPr id="0" name=""/>
        <dsp:cNvSpPr/>
      </dsp:nvSpPr>
      <dsp:spPr>
        <a:xfrm rot="20520000">
          <a:off x="4843597" y="2353226"/>
          <a:ext cx="252138" cy="520858"/>
        </a:xfrm>
        <a:prstGeom prst="rightArrow">
          <a:avLst>
            <a:gd name="adj1" fmla="val 60000"/>
            <a:gd name="adj2" fmla="val 50000"/>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4845448" y="2469085"/>
        <a:ext cx="176497" cy="312514"/>
      </dsp:txXfrm>
    </dsp:sp>
    <dsp:sp modelId="{20D21769-6730-5043-8ADD-85384593C757}">
      <dsp:nvSpPr>
        <dsp:cNvPr id="0" name=""/>
        <dsp:cNvSpPr/>
      </dsp:nvSpPr>
      <dsp:spPr>
        <a:xfrm>
          <a:off x="5157086" y="1309227"/>
          <a:ext cx="1873038" cy="1878477"/>
        </a:xfrm>
        <a:prstGeom prst="ellipse">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u="sng" kern="1200" dirty="0">
              <a:solidFill>
                <a:schemeClr val="tx1"/>
              </a:solidFill>
            </a:rPr>
            <a:t>Exploration</a:t>
          </a:r>
        </a:p>
        <a:p>
          <a:pPr marL="0" lvl="0" indent="0" algn="ctr" defTabSz="444500">
            <a:lnSpc>
              <a:spcPct val="90000"/>
            </a:lnSpc>
            <a:spcBef>
              <a:spcPct val="0"/>
            </a:spcBef>
            <a:spcAft>
              <a:spcPct val="35000"/>
            </a:spcAft>
            <a:buNone/>
          </a:pPr>
          <a:r>
            <a:rPr lang="en-GB" sz="1000" b="0" u="none" kern="1200" dirty="0">
              <a:solidFill>
                <a:schemeClr val="tx1"/>
              </a:solidFill>
            </a:rPr>
            <a:t>In the 16</a:t>
          </a:r>
          <a:r>
            <a:rPr lang="en-GB" sz="1000" b="0" u="none" kern="1200" baseline="30000" dirty="0">
              <a:solidFill>
                <a:schemeClr val="tx1"/>
              </a:solidFill>
            </a:rPr>
            <a:t>th</a:t>
          </a:r>
          <a:r>
            <a:rPr lang="en-GB" sz="1000" b="0" u="none" kern="1200" dirty="0">
              <a:solidFill>
                <a:schemeClr val="tx1"/>
              </a:solidFill>
            </a:rPr>
            <a:t> and 17</a:t>
          </a:r>
          <a:r>
            <a:rPr lang="en-GB" sz="1000" b="0" u="none" kern="1200" baseline="30000" dirty="0">
              <a:solidFill>
                <a:schemeClr val="tx1"/>
              </a:solidFill>
            </a:rPr>
            <a:t>th</a:t>
          </a:r>
          <a:r>
            <a:rPr lang="en-GB" sz="1000" b="0" u="none" kern="1200" dirty="0">
              <a:solidFill>
                <a:schemeClr val="tx1"/>
              </a:solidFill>
            </a:rPr>
            <a:t> century lots of the world were un known to the Europeans. This encouraged people like Walter Raleigh and Francis Drake to go exploring. They could make their name and fortune from this.</a:t>
          </a:r>
        </a:p>
      </dsp:txBody>
      <dsp:txXfrm>
        <a:off x="5431386" y="1584324"/>
        <a:ext cx="1324438" cy="1328283"/>
      </dsp:txXfrm>
    </dsp:sp>
    <dsp:sp modelId="{2EE2D265-1320-8E4F-B8F7-7BD10D7BF315}">
      <dsp:nvSpPr>
        <dsp:cNvPr id="0" name=""/>
        <dsp:cNvSpPr/>
      </dsp:nvSpPr>
      <dsp:spPr>
        <a:xfrm rot="3240000">
          <a:off x="4494197" y="3440344"/>
          <a:ext cx="265881" cy="520858"/>
        </a:xfrm>
        <a:prstGeom prst="rightArrow">
          <a:avLst>
            <a:gd name="adj1" fmla="val 60000"/>
            <a:gd name="adj2" fmla="val 5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4510637" y="3512251"/>
        <a:ext cx="186117" cy="312514"/>
      </dsp:txXfrm>
    </dsp:sp>
    <dsp:sp modelId="{3799F53D-449B-5542-BE1F-5A8CF6563690}">
      <dsp:nvSpPr>
        <dsp:cNvPr id="0" name=""/>
        <dsp:cNvSpPr/>
      </dsp:nvSpPr>
      <dsp:spPr>
        <a:xfrm>
          <a:off x="4399184" y="3738102"/>
          <a:ext cx="1830389" cy="1817153"/>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u="sng" kern="1200" dirty="0">
              <a:solidFill>
                <a:schemeClr val="tx1"/>
              </a:solidFill>
            </a:rPr>
            <a:t>War</a:t>
          </a:r>
        </a:p>
        <a:p>
          <a:pPr marL="0" lvl="0" indent="0" algn="ctr" defTabSz="444500">
            <a:lnSpc>
              <a:spcPct val="90000"/>
            </a:lnSpc>
            <a:spcBef>
              <a:spcPct val="0"/>
            </a:spcBef>
            <a:spcAft>
              <a:spcPct val="35000"/>
            </a:spcAft>
            <a:buNone/>
          </a:pPr>
          <a:r>
            <a:rPr lang="en-GB" sz="1000" kern="1200" dirty="0">
              <a:solidFill>
                <a:schemeClr val="tx1"/>
              </a:solidFill>
            </a:rPr>
            <a:t>Other countries also wanted to build empires and therefore wars happened. If Britain won the war it allowed more land to be taken into their empire. E.g. Canada and India off the French.</a:t>
          </a:r>
        </a:p>
      </dsp:txBody>
      <dsp:txXfrm>
        <a:off x="4667238" y="4004218"/>
        <a:ext cx="1294281" cy="1284921"/>
      </dsp:txXfrm>
    </dsp:sp>
    <dsp:sp modelId="{DACD9C9D-DC1C-7440-9578-6A7DDD6DEE4E}">
      <dsp:nvSpPr>
        <dsp:cNvPr id="0" name=""/>
        <dsp:cNvSpPr/>
      </dsp:nvSpPr>
      <dsp:spPr>
        <a:xfrm rot="7560000">
          <a:off x="3361917" y="3429738"/>
          <a:ext cx="251554" cy="520858"/>
        </a:xfrm>
        <a:prstGeom prst="rightArrow">
          <a:avLst>
            <a:gd name="adj1" fmla="val 60000"/>
            <a:gd name="adj2" fmla="val 50000"/>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3421829" y="3503383"/>
        <a:ext cx="176088" cy="312514"/>
      </dsp:txXfrm>
    </dsp:sp>
    <dsp:sp modelId="{E1748D76-0665-1C49-8B4D-9568195CF62A}">
      <dsp:nvSpPr>
        <dsp:cNvPr id="0" name=""/>
        <dsp:cNvSpPr/>
      </dsp:nvSpPr>
      <dsp:spPr>
        <a:xfrm>
          <a:off x="1790945" y="3737965"/>
          <a:ext cx="2003605" cy="1817429"/>
        </a:xfrm>
        <a:prstGeom prst="ellipse">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u="sng" kern="1200" dirty="0">
              <a:solidFill>
                <a:schemeClr val="tx1"/>
              </a:solidFill>
            </a:rPr>
            <a:t>Settlers</a:t>
          </a:r>
        </a:p>
        <a:p>
          <a:pPr marL="0" lvl="0" indent="0" algn="ctr" defTabSz="444500">
            <a:lnSpc>
              <a:spcPct val="90000"/>
            </a:lnSpc>
            <a:spcBef>
              <a:spcPct val="0"/>
            </a:spcBef>
            <a:spcAft>
              <a:spcPct val="35000"/>
            </a:spcAft>
            <a:buNone/>
          </a:pPr>
          <a:r>
            <a:rPr lang="en-GB" sz="1000" kern="1200" dirty="0">
              <a:solidFill>
                <a:schemeClr val="tx1"/>
              </a:solidFill>
            </a:rPr>
            <a:t>Many people wanted to leave Britain and settle elsewhere. In the 1600’s puritans went to America to avoid religious persecution.</a:t>
          </a:r>
        </a:p>
      </dsp:txBody>
      <dsp:txXfrm>
        <a:off x="2084366" y="4004121"/>
        <a:ext cx="1416763" cy="1285117"/>
      </dsp:txXfrm>
    </dsp:sp>
    <dsp:sp modelId="{AB496322-1B39-A946-B061-6177FC6284C1}">
      <dsp:nvSpPr>
        <dsp:cNvPr id="0" name=""/>
        <dsp:cNvSpPr/>
      </dsp:nvSpPr>
      <dsp:spPr>
        <a:xfrm rot="11880000">
          <a:off x="2997634" y="2350387"/>
          <a:ext cx="262177" cy="520858"/>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3074362" y="2466712"/>
        <a:ext cx="183524" cy="312514"/>
      </dsp:txXfrm>
    </dsp:sp>
    <dsp:sp modelId="{707F87A1-EE71-7542-8537-EB66693AFCC7}">
      <dsp:nvSpPr>
        <dsp:cNvPr id="0" name=""/>
        <dsp:cNvSpPr/>
      </dsp:nvSpPr>
      <dsp:spPr>
        <a:xfrm>
          <a:off x="1097874" y="1309089"/>
          <a:ext cx="1831293" cy="1878752"/>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u="sng" kern="1200" dirty="0">
              <a:solidFill>
                <a:schemeClr val="tx1"/>
              </a:solidFill>
            </a:rPr>
            <a:t>Other</a:t>
          </a:r>
        </a:p>
        <a:p>
          <a:pPr marL="0" lvl="0" indent="0" algn="ctr" defTabSz="444500">
            <a:lnSpc>
              <a:spcPct val="90000"/>
            </a:lnSpc>
            <a:spcBef>
              <a:spcPct val="0"/>
            </a:spcBef>
            <a:spcAft>
              <a:spcPct val="35000"/>
            </a:spcAft>
            <a:buNone/>
          </a:pPr>
          <a:r>
            <a:rPr lang="en-GB" sz="1000" kern="1200" dirty="0">
              <a:solidFill>
                <a:schemeClr val="tx1"/>
              </a:solidFill>
            </a:rPr>
            <a:t>Areas on the African coast became part of the empire due to their role in the transportation of Slaves. Australia became a prison colony. Religious organisations wanted to convert people</a:t>
          </a:r>
        </a:p>
      </dsp:txBody>
      <dsp:txXfrm>
        <a:off x="1366061" y="1584226"/>
        <a:ext cx="1294919" cy="132847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04B9-B1CB-4FAB-B633-2553783E84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091F17D-90E9-432B-A2B9-457AE69487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1C34CC-E0CB-461C-9E4E-F0B969DC308A}"/>
              </a:ext>
            </a:extLst>
          </p:cNvPr>
          <p:cNvSpPr>
            <a:spLocks noGrp="1"/>
          </p:cNvSpPr>
          <p:nvPr>
            <p:ph type="dt" sz="half" idx="10"/>
          </p:nvPr>
        </p:nvSpPr>
        <p:spPr/>
        <p:txBody>
          <a:bodyPr/>
          <a:lstStyle/>
          <a:p>
            <a:fld id="{2156DC7F-B586-4B85-95D2-1B2DC9EA0701}" type="datetimeFigureOut">
              <a:rPr lang="en-GB" smtClean="0"/>
              <a:t>21/07/2022</a:t>
            </a:fld>
            <a:endParaRPr lang="en-GB"/>
          </a:p>
        </p:txBody>
      </p:sp>
      <p:sp>
        <p:nvSpPr>
          <p:cNvPr id="5" name="Footer Placeholder 4">
            <a:extLst>
              <a:ext uri="{FF2B5EF4-FFF2-40B4-BE49-F238E27FC236}">
                <a16:creationId xmlns:a16="http://schemas.microsoft.com/office/drawing/2014/main" id="{78CE5112-464C-445B-9C7B-BA4BF06187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D3ADB2-9F6E-47AD-9346-5F7A7CF94156}"/>
              </a:ext>
            </a:extLst>
          </p:cNvPr>
          <p:cNvSpPr>
            <a:spLocks noGrp="1"/>
          </p:cNvSpPr>
          <p:nvPr>
            <p:ph type="sldNum" sz="quarter" idx="12"/>
          </p:nvPr>
        </p:nvSpPr>
        <p:spPr/>
        <p:txBody>
          <a:bodyPr/>
          <a:lstStyle/>
          <a:p>
            <a:fld id="{7BC7C217-8D7E-4515-B67B-BAFFF54D2B97}" type="slidenum">
              <a:rPr lang="en-GB" smtClean="0"/>
              <a:t>‹#›</a:t>
            </a:fld>
            <a:endParaRPr lang="en-GB"/>
          </a:p>
        </p:txBody>
      </p:sp>
    </p:spTree>
    <p:extLst>
      <p:ext uri="{BB962C8B-B14F-4D97-AF65-F5344CB8AC3E}">
        <p14:creationId xmlns:p14="http://schemas.microsoft.com/office/powerpoint/2010/main" val="156724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A198-3F92-4956-8E12-8B30016964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EBC2E6-1A77-4261-9A30-3417571336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18A89B-D7FC-46D7-A315-02E8347BE77E}"/>
              </a:ext>
            </a:extLst>
          </p:cNvPr>
          <p:cNvSpPr>
            <a:spLocks noGrp="1"/>
          </p:cNvSpPr>
          <p:nvPr>
            <p:ph type="dt" sz="half" idx="10"/>
          </p:nvPr>
        </p:nvSpPr>
        <p:spPr/>
        <p:txBody>
          <a:bodyPr/>
          <a:lstStyle/>
          <a:p>
            <a:fld id="{2156DC7F-B586-4B85-95D2-1B2DC9EA0701}" type="datetimeFigureOut">
              <a:rPr lang="en-GB" smtClean="0"/>
              <a:t>21/07/2022</a:t>
            </a:fld>
            <a:endParaRPr lang="en-GB"/>
          </a:p>
        </p:txBody>
      </p:sp>
      <p:sp>
        <p:nvSpPr>
          <p:cNvPr id="5" name="Footer Placeholder 4">
            <a:extLst>
              <a:ext uri="{FF2B5EF4-FFF2-40B4-BE49-F238E27FC236}">
                <a16:creationId xmlns:a16="http://schemas.microsoft.com/office/drawing/2014/main" id="{C835445D-AB1A-4495-BAE1-4E29E9BDA1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E411AF-9F75-46EB-A4D3-1BD3B34A9E2B}"/>
              </a:ext>
            </a:extLst>
          </p:cNvPr>
          <p:cNvSpPr>
            <a:spLocks noGrp="1"/>
          </p:cNvSpPr>
          <p:nvPr>
            <p:ph type="sldNum" sz="quarter" idx="12"/>
          </p:nvPr>
        </p:nvSpPr>
        <p:spPr/>
        <p:txBody>
          <a:bodyPr/>
          <a:lstStyle/>
          <a:p>
            <a:fld id="{7BC7C217-8D7E-4515-B67B-BAFFF54D2B97}" type="slidenum">
              <a:rPr lang="en-GB" smtClean="0"/>
              <a:t>‹#›</a:t>
            </a:fld>
            <a:endParaRPr lang="en-GB"/>
          </a:p>
        </p:txBody>
      </p:sp>
    </p:spTree>
    <p:extLst>
      <p:ext uri="{BB962C8B-B14F-4D97-AF65-F5344CB8AC3E}">
        <p14:creationId xmlns:p14="http://schemas.microsoft.com/office/powerpoint/2010/main" val="414709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155BE4-2594-4CC4-BD65-0613E3D2E5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808831-80C1-4595-8EDB-2A597B076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2BAF7A-C8C4-4A93-BA29-5EAE590F1A3A}"/>
              </a:ext>
            </a:extLst>
          </p:cNvPr>
          <p:cNvSpPr>
            <a:spLocks noGrp="1"/>
          </p:cNvSpPr>
          <p:nvPr>
            <p:ph type="dt" sz="half" idx="10"/>
          </p:nvPr>
        </p:nvSpPr>
        <p:spPr/>
        <p:txBody>
          <a:bodyPr/>
          <a:lstStyle/>
          <a:p>
            <a:fld id="{2156DC7F-B586-4B85-95D2-1B2DC9EA0701}" type="datetimeFigureOut">
              <a:rPr lang="en-GB" smtClean="0"/>
              <a:t>21/07/2022</a:t>
            </a:fld>
            <a:endParaRPr lang="en-GB"/>
          </a:p>
        </p:txBody>
      </p:sp>
      <p:sp>
        <p:nvSpPr>
          <p:cNvPr id="5" name="Footer Placeholder 4">
            <a:extLst>
              <a:ext uri="{FF2B5EF4-FFF2-40B4-BE49-F238E27FC236}">
                <a16:creationId xmlns:a16="http://schemas.microsoft.com/office/drawing/2014/main" id="{D4CAEB8E-73F8-4D1B-862C-21EE5C4649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D7A82-9BF9-441E-ADE7-96F22C1C0B02}"/>
              </a:ext>
            </a:extLst>
          </p:cNvPr>
          <p:cNvSpPr>
            <a:spLocks noGrp="1"/>
          </p:cNvSpPr>
          <p:nvPr>
            <p:ph type="sldNum" sz="quarter" idx="12"/>
          </p:nvPr>
        </p:nvSpPr>
        <p:spPr/>
        <p:txBody>
          <a:bodyPr/>
          <a:lstStyle/>
          <a:p>
            <a:fld id="{7BC7C217-8D7E-4515-B67B-BAFFF54D2B97}" type="slidenum">
              <a:rPr lang="en-GB" smtClean="0"/>
              <a:t>‹#›</a:t>
            </a:fld>
            <a:endParaRPr lang="en-GB"/>
          </a:p>
        </p:txBody>
      </p:sp>
    </p:spTree>
    <p:extLst>
      <p:ext uri="{BB962C8B-B14F-4D97-AF65-F5344CB8AC3E}">
        <p14:creationId xmlns:p14="http://schemas.microsoft.com/office/powerpoint/2010/main" val="173577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9B90F-E6E6-4505-B058-E20DF3D45E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E789B8-1CCB-42C5-BBB6-E5B59B37C0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0313F2-12B5-437D-B5EA-10FD479E2818}"/>
              </a:ext>
            </a:extLst>
          </p:cNvPr>
          <p:cNvSpPr>
            <a:spLocks noGrp="1"/>
          </p:cNvSpPr>
          <p:nvPr>
            <p:ph type="dt" sz="half" idx="10"/>
          </p:nvPr>
        </p:nvSpPr>
        <p:spPr/>
        <p:txBody>
          <a:bodyPr/>
          <a:lstStyle/>
          <a:p>
            <a:fld id="{2156DC7F-B586-4B85-95D2-1B2DC9EA0701}" type="datetimeFigureOut">
              <a:rPr lang="en-GB" smtClean="0"/>
              <a:t>21/07/2022</a:t>
            </a:fld>
            <a:endParaRPr lang="en-GB"/>
          </a:p>
        </p:txBody>
      </p:sp>
      <p:sp>
        <p:nvSpPr>
          <p:cNvPr id="5" name="Footer Placeholder 4">
            <a:extLst>
              <a:ext uri="{FF2B5EF4-FFF2-40B4-BE49-F238E27FC236}">
                <a16:creationId xmlns:a16="http://schemas.microsoft.com/office/drawing/2014/main" id="{A986AFDF-9AA2-4763-BE4A-5DBEB9FAD8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B3B57B-0C98-49C8-AB24-ED43449531EF}"/>
              </a:ext>
            </a:extLst>
          </p:cNvPr>
          <p:cNvSpPr>
            <a:spLocks noGrp="1"/>
          </p:cNvSpPr>
          <p:nvPr>
            <p:ph type="sldNum" sz="quarter" idx="12"/>
          </p:nvPr>
        </p:nvSpPr>
        <p:spPr/>
        <p:txBody>
          <a:bodyPr/>
          <a:lstStyle/>
          <a:p>
            <a:fld id="{7BC7C217-8D7E-4515-B67B-BAFFF54D2B97}" type="slidenum">
              <a:rPr lang="en-GB" smtClean="0"/>
              <a:t>‹#›</a:t>
            </a:fld>
            <a:endParaRPr lang="en-GB"/>
          </a:p>
        </p:txBody>
      </p:sp>
    </p:spTree>
    <p:extLst>
      <p:ext uri="{BB962C8B-B14F-4D97-AF65-F5344CB8AC3E}">
        <p14:creationId xmlns:p14="http://schemas.microsoft.com/office/powerpoint/2010/main" val="398126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4118-88DA-40A9-ADF5-6C92DED922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17DF47-56D7-4728-A80D-8AB3B68216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AC7581-9E02-4983-94C8-69F2FB806B64}"/>
              </a:ext>
            </a:extLst>
          </p:cNvPr>
          <p:cNvSpPr>
            <a:spLocks noGrp="1"/>
          </p:cNvSpPr>
          <p:nvPr>
            <p:ph type="dt" sz="half" idx="10"/>
          </p:nvPr>
        </p:nvSpPr>
        <p:spPr/>
        <p:txBody>
          <a:bodyPr/>
          <a:lstStyle/>
          <a:p>
            <a:fld id="{2156DC7F-B586-4B85-95D2-1B2DC9EA0701}" type="datetimeFigureOut">
              <a:rPr lang="en-GB" smtClean="0"/>
              <a:t>21/07/2022</a:t>
            </a:fld>
            <a:endParaRPr lang="en-GB"/>
          </a:p>
        </p:txBody>
      </p:sp>
      <p:sp>
        <p:nvSpPr>
          <p:cNvPr id="5" name="Footer Placeholder 4">
            <a:extLst>
              <a:ext uri="{FF2B5EF4-FFF2-40B4-BE49-F238E27FC236}">
                <a16:creationId xmlns:a16="http://schemas.microsoft.com/office/drawing/2014/main" id="{F8B72407-06F7-43AA-BE8B-07389A17BB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8DDB49-6563-4E18-BDD4-64E50FF09741}"/>
              </a:ext>
            </a:extLst>
          </p:cNvPr>
          <p:cNvSpPr>
            <a:spLocks noGrp="1"/>
          </p:cNvSpPr>
          <p:nvPr>
            <p:ph type="sldNum" sz="quarter" idx="12"/>
          </p:nvPr>
        </p:nvSpPr>
        <p:spPr/>
        <p:txBody>
          <a:bodyPr/>
          <a:lstStyle/>
          <a:p>
            <a:fld id="{7BC7C217-8D7E-4515-B67B-BAFFF54D2B97}" type="slidenum">
              <a:rPr lang="en-GB" smtClean="0"/>
              <a:t>‹#›</a:t>
            </a:fld>
            <a:endParaRPr lang="en-GB"/>
          </a:p>
        </p:txBody>
      </p:sp>
    </p:spTree>
    <p:extLst>
      <p:ext uri="{BB962C8B-B14F-4D97-AF65-F5344CB8AC3E}">
        <p14:creationId xmlns:p14="http://schemas.microsoft.com/office/powerpoint/2010/main" val="52516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91B54-7D1B-4490-9765-EEDBB08B2D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BB5287-AA40-460D-BF36-BEEDAF1352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AE7A05-8D01-42F2-BC66-E4FE2C3336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D55F658-6774-4A8A-9BFB-048B9BA4C3CB}"/>
              </a:ext>
            </a:extLst>
          </p:cNvPr>
          <p:cNvSpPr>
            <a:spLocks noGrp="1"/>
          </p:cNvSpPr>
          <p:nvPr>
            <p:ph type="dt" sz="half" idx="10"/>
          </p:nvPr>
        </p:nvSpPr>
        <p:spPr/>
        <p:txBody>
          <a:bodyPr/>
          <a:lstStyle/>
          <a:p>
            <a:fld id="{2156DC7F-B586-4B85-95D2-1B2DC9EA0701}" type="datetimeFigureOut">
              <a:rPr lang="en-GB" smtClean="0"/>
              <a:t>21/07/2022</a:t>
            </a:fld>
            <a:endParaRPr lang="en-GB"/>
          </a:p>
        </p:txBody>
      </p:sp>
      <p:sp>
        <p:nvSpPr>
          <p:cNvPr id="6" name="Footer Placeholder 5">
            <a:extLst>
              <a:ext uri="{FF2B5EF4-FFF2-40B4-BE49-F238E27FC236}">
                <a16:creationId xmlns:a16="http://schemas.microsoft.com/office/drawing/2014/main" id="{BD1E1AFF-22EA-43D8-A770-9DCB4509DB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24821C-0E76-40F9-8768-8D06FACCA974}"/>
              </a:ext>
            </a:extLst>
          </p:cNvPr>
          <p:cNvSpPr>
            <a:spLocks noGrp="1"/>
          </p:cNvSpPr>
          <p:nvPr>
            <p:ph type="sldNum" sz="quarter" idx="12"/>
          </p:nvPr>
        </p:nvSpPr>
        <p:spPr/>
        <p:txBody>
          <a:bodyPr/>
          <a:lstStyle/>
          <a:p>
            <a:fld id="{7BC7C217-8D7E-4515-B67B-BAFFF54D2B97}" type="slidenum">
              <a:rPr lang="en-GB" smtClean="0"/>
              <a:t>‹#›</a:t>
            </a:fld>
            <a:endParaRPr lang="en-GB"/>
          </a:p>
        </p:txBody>
      </p:sp>
    </p:spTree>
    <p:extLst>
      <p:ext uri="{BB962C8B-B14F-4D97-AF65-F5344CB8AC3E}">
        <p14:creationId xmlns:p14="http://schemas.microsoft.com/office/powerpoint/2010/main" val="298928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0718-0FF4-45FB-8FC5-71B35870F7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C13CD2-0B5D-4C63-9763-D9A9B1A26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850498-C332-4D9C-AA2D-AED8880F92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C37C7F-0D0B-4B52-915B-7F220F37D4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C55823-7A9B-4B61-A5A0-DED97D0E9B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50B104-DFF1-43F1-8132-C1598923170E}"/>
              </a:ext>
            </a:extLst>
          </p:cNvPr>
          <p:cNvSpPr>
            <a:spLocks noGrp="1"/>
          </p:cNvSpPr>
          <p:nvPr>
            <p:ph type="dt" sz="half" idx="10"/>
          </p:nvPr>
        </p:nvSpPr>
        <p:spPr/>
        <p:txBody>
          <a:bodyPr/>
          <a:lstStyle/>
          <a:p>
            <a:fld id="{2156DC7F-B586-4B85-95D2-1B2DC9EA0701}" type="datetimeFigureOut">
              <a:rPr lang="en-GB" smtClean="0"/>
              <a:t>21/07/2022</a:t>
            </a:fld>
            <a:endParaRPr lang="en-GB"/>
          </a:p>
        </p:txBody>
      </p:sp>
      <p:sp>
        <p:nvSpPr>
          <p:cNvPr id="8" name="Footer Placeholder 7">
            <a:extLst>
              <a:ext uri="{FF2B5EF4-FFF2-40B4-BE49-F238E27FC236}">
                <a16:creationId xmlns:a16="http://schemas.microsoft.com/office/drawing/2014/main" id="{080EB8A4-0E51-44D8-B799-A7AFAAB6A6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47797E-2557-40AD-B5ED-A1A82DA700BC}"/>
              </a:ext>
            </a:extLst>
          </p:cNvPr>
          <p:cNvSpPr>
            <a:spLocks noGrp="1"/>
          </p:cNvSpPr>
          <p:nvPr>
            <p:ph type="sldNum" sz="quarter" idx="12"/>
          </p:nvPr>
        </p:nvSpPr>
        <p:spPr/>
        <p:txBody>
          <a:bodyPr/>
          <a:lstStyle/>
          <a:p>
            <a:fld id="{7BC7C217-8D7E-4515-B67B-BAFFF54D2B97}" type="slidenum">
              <a:rPr lang="en-GB" smtClean="0"/>
              <a:t>‹#›</a:t>
            </a:fld>
            <a:endParaRPr lang="en-GB"/>
          </a:p>
        </p:txBody>
      </p:sp>
    </p:spTree>
    <p:extLst>
      <p:ext uri="{BB962C8B-B14F-4D97-AF65-F5344CB8AC3E}">
        <p14:creationId xmlns:p14="http://schemas.microsoft.com/office/powerpoint/2010/main" val="320435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B075-FD53-40C7-9EB6-F65F3ABC0A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405B28-440F-4CB3-8348-DD4D6FC61573}"/>
              </a:ext>
            </a:extLst>
          </p:cNvPr>
          <p:cNvSpPr>
            <a:spLocks noGrp="1"/>
          </p:cNvSpPr>
          <p:nvPr>
            <p:ph type="dt" sz="half" idx="10"/>
          </p:nvPr>
        </p:nvSpPr>
        <p:spPr/>
        <p:txBody>
          <a:bodyPr/>
          <a:lstStyle/>
          <a:p>
            <a:fld id="{2156DC7F-B586-4B85-95D2-1B2DC9EA0701}" type="datetimeFigureOut">
              <a:rPr lang="en-GB" smtClean="0"/>
              <a:t>21/07/2022</a:t>
            </a:fld>
            <a:endParaRPr lang="en-GB"/>
          </a:p>
        </p:txBody>
      </p:sp>
      <p:sp>
        <p:nvSpPr>
          <p:cNvPr id="4" name="Footer Placeholder 3">
            <a:extLst>
              <a:ext uri="{FF2B5EF4-FFF2-40B4-BE49-F238E27FC236}">
                <a16:creationId xmlns:a16="http://schemas.microsoft.com/office/drawing/2014/main" id="{1DCD52B5-15F6-483C-9C6A-ADA47217F4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41A2CE-4DA2-4F2B-8913-615AC6AA0976}"/>
              </a:ext>
            </a:extLst>
          </p:cNvPr>
          <p:cNvSpPr>
            <a:spLocks noGrp="1"/>
          </p:cNvSpPr>
          <p:nvPr>
            <p:ph type="sldNum" sz="quarter" idx="12"/>
          </p:nvPr>
        </p:nvSpPr>
        <p:spPr/>
        <p:txBody>
          <a:bodyPr/>
          <a:lstStyle/>
          <a:p>
            <a:fld id="{7BC7C217-8D7E-4515-B67B-BAFFF54D2B97}" type="slidenum">
              <a:rPr lang="en-GB" smtClean="0"/>
              <a:t>‹#›</a:t>
            </a:fld>
            <a:endParaRPr lang="en-GB"/>
          </a:p>
        </p:txBody>
      </p:sp>
    </p:spTree>
    <p:extLst>
      <p:ext uri="{BB962C8B-B14F-4D97-AF65-F5344CB8AC3E}">
        <p14:creationId xmlns:p14="http://schemas.microsoft.com/office/powerpoint/2010/main" val="154241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522B78-0E61-4583-8689-9B53AF5DB34F}"/>
              </a:ext>
            </a:extLst>
          </p:cNvPr>
          <p:cNvSpPr>
            <a:spLocks noGrp="1"/>
          </p:cNvSpPr>
          <p:nvPr>
            <p:ph type="dt" sz="half" idx="10"/>
          </p:nvPr>
        </p:nvSpPr>
        <p:spPr/>
        <p:txBody>
          <a:bodyPr/>
          <a:lstStyle/>
          <a:p>
            <a:fld id="{2156DC7F-B586-4B85-95D2-1B2DC9EA0701}" type="datetimeFigureOut">
              <a:rPr lang="en-GB" smtClean="0"/>
              <a:t>21/07/2022</a:t>
            </a:fld>
            <a:endParaRPr lang="en-GB"/>
          </a:p>
        </p:txBody>
      </p:sp>
      <p:sp>
        <p:nvSpPr>
          <p:cNvPr id="3" name="Footer Placeholder 2">
            <a:extLst>
              <a:ext uri="{FF2B5EF4-FFF2-40B4-BE49-F238E27FC236}">
                <a16:creationId xmlns:a16="http://schemas.microsoft.com/office/drawing/2014/main" id="{C21A22A9-12AC-43E6-9D6A-99CBA2826A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D25F7C-67D9-4F55-AF1A-0CAB975AAEC7}"/>
              </a:ext>
            </a:extLst>
          </p:cNvPr>
          <p:cNvSpPr>
            <a:spLocks noGrp="1"/>
          </p:cNvSpPr>
          <p:nvPr>
            <p:ph type="sldNum" sz="quarter" idx="12"/>
          </p:nvPr>
        </p:nvSpPr>
        <p:spPr/>
        <p:txBody>
          <a:bodyPr/>
          <a:lstStyle/>
          <a:p>
            <a:fld id="{7BC7C217-8D7E-4515-B67B-BAFFF54D2B97}" type="slidenum">
              <a:rPr lang="en-GB" smtClean="0"/>
              <a:t>‹#›</a:t>
            </a:fld>
            <a:endParaRPr lang="en-GB"/>
          </a:p>
        </p:txBody>
      </p:sp>
    </p:spTree>
    <p:extLst>
      <p:ext uri="{BB962C8B-B14F-4D97-AF65-F5344CB8AC3E}">
        <p14:creationId xmlns:p14="http://schemas.microsoft.com/office/powerpoint/2010/main" val="280888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7101-A42A-4FA0-8576-89AA23015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5FC621-6C3E-4BB4-B29E-5282EE004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28A82F-D60A-4298-A3A4-A83797971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470D7E-1CEE-42C6-80D8-0916967DF1BD}"/>
              </a:ext>
            </a:extLst>
          </p:cNvPr>
          <p:cNvSpPr>
            <a:spLocks noGrp="1"/>
          </p:cNvSpPr>
          <p:nvPr>
            <p:ph type="dt" sz="half" idx="10"/>
          </p:nvPr>
        </p:nvSpPr>
        <p:spPr/>
        <p:txBody>
          <a:bodyPr/>
          <a:lstStyle/>
          <a:p>
            <a:fld id="{2156DC7F-B586-4B85-95D2-1B2DC9EA0701}" type="datetimeFigureOut">
              <a:rPr lang="en-GB" smtClean="0"/>
              <a:t>21/07/2022</a:t>
            </a:fld>
            <a:endParaRPr lang="en-GB"/>
          </a:p>
        </p:txBody>
      </p:sp>
      <p:sp>
        <p:nvSpPr>
          <p:cNvPr id="6" name="Footer Placeholder 5">
            <a:extLst>
              <a:ext uri="{FF2B5EF4-FFF2-40B4-BE49-F238E27FC236}">
                <a16:creationId xmlns:a16="http://schemas.microsoft.com/office/drawing/2014/main" id="{3D818141-D0F4-469D-A4BF-33484C0B9A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CFE263-DCEA-4855-9ED1-C2D79FC31E75}"/>
              </a:ext>
            </a:extLst>
          </p:cNvPr>
          <p:cNvSpPr>
            <a:spLocks noGrp="1"/>
          </p:cNvSpPr>
          <p:nvPr>
            <p:ph type="sldNum" sz="quarter" idx="12"/>
          </p:nvPr>
        </p:nvSpPr>
        <p:spPr/>
        <p:txBody>
          <a:bodyPr/>
          <a:lstStyle/>
          <a:p>
            <a:fld id="{7BC7C217-8D7E-4515-B67B-BAFFF54D2B97}" type="slidenum">
              <a:rPr lang="en-GB" smtClean="0"/>
              <a:t>‹#›</a:t>
            </a:fld>
            <a:endParaRPr lang="en-GB"/>
          </a:p>
        </p:txBody>
      </p:sp>
    </p:spTree>
    <p:extLst>
      <p:ext uri="{BB962C8B-B14F-4D97-AF65-F5344CB8AC3E}">
        <p14:creationId xmlns:p14="http://schemas.microsoft.com/office/powerpoint/2010/main" val="28818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D5F9-7944-4B10-984B-BD378298B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90BA70-45EC-4C35-B6F4-CB83469EC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0E5B30-E0AF-4CF3-8BAD-450EDC734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72165-D7DA-43CE-A8BC-3B2FE6CF8F4A}"/>
              </a:ext>
            </a:extLst>
          </p:cNvPr>
          <p:cNvSpPr>
            <a:spLocks noGrp="1"/>
          </p:cNvSpPr>
          <p:nvPr>
            <p:ph type="dt" sz="half" idx="10"/>
          </p:nvPr>
        </p:nvSpPr>
        <p:spPr/>
        <p:txBody>
          <a:bodyPr/>
          <a:lstStyle/>
          <a:p>
            <a:fld id="{2156DC7F-B586-4B85-95D2-1B2DC9EA0701}" type="datetimeFigureOut">
              <a:rPr lang="en-GB" smtClean="0"/>
              <a:t>21/07/2022</a:t>
            </a:fld>
            <a:endParaRPr lang="en-GB"/>
          </a:p>
        </p:txBody>
      </p:sp>
      <p:sp>
        <p:nvSpPr>
          <p:cNvPr id="6" name="Footer Placeholder 5">
            <a:extLst>
              <a:ext uri="{FF2B5EF4-FFF2-40B4-BE49-F238E27FC236}">
                <a16:creationId xmlns:a16="http://schemas.microsoft.com/office/drawing/2014/main" id="{FF66FA96-1D88-4DDB-B8B5-3F89B70A81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EED850-6080-46EB-B03B-F48307533FD5}"/>
              </a:ext>
            </a:extLst>
          </p:cNvPr>
          <p:cNvSpPr>
            <a:spLocks noGrp="1"/>
          </p:cNvSpPr>
          <p:nvPr>
            <p:ph type="sldNum" sz="quarter" idx="12"/>
          </p:nvPr>
        </p:nvSpPr>
        <p:spPr/>
        <p:txBody>
          <a:bodyPr/>
          <a:lstStyle/>
          <a:p>
            <a:fld id="{7BC7C217-8D7E-4515-B67B-BAFFF54D2B97}" type="slidenum">
              <a:rPr lang="en-GB" smtClean="0"/>
              <a:t>‹#›</a:t>
            </a:fld>
            <a:endParaRPr lang="en-GB"/>
          </a:p>
        </p:txBody>
      </p:sp>
    </p:spTree>
    <p:extLst>
      <p:ext uri="{BB962C8B-B14F-4D97-AF65-F5344CB8AC3E}">
        <p14:creationId xmlns:p14="http://schemas.microsoft.com/office/powerpoint/2010/main" val="408290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FC824D-4C49-48EC-80F1-E2E66CB6F8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8EEB9C-B2C2-4130-A10A-51A8E168B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EAB217-4DB6-4179-BF84-BF6D3A719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6DC7F-B586-4B85-95D2-1B2DC9EA0701}" type="datetimeFigureOut">
              <a:rPr lang="en-GB" smtClean="0"/>
              <a:t>21/07/2022</a:t>
            </a:fld>
            <a:endParaRPr lang="en-GB"/>
          </a:p>
        </p:txBody>
      </p:sp>
      <p:sp>
        <p:nvSpPr>
          <p:cNvPr id="5" name="Footer Placeholder 4">
            <a:extLst>
              <a:ext uri="{FF2B5EF4-FFF2-40B4-BE49-F238E27FC236}">
                <a16:creationId xmlns:a16="http://schemas.microsoft.com/office/drawing/2014/main" id="{73FBD74C-0214-421C-AC7E-8AAEF7B5DC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D2CCC7-4DD6-42D6-A0E9-7A48AAAF09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7C217-8D7E-4515-B67B-BAFFF54D2B97}" type="slidenum">
              <a:rPr lang="en-GB" smtClean="0"/>
              <a:t>‹#›</a:t>
            </a:fld>
            <a:endParaRPr lang="en-GB"/>
          </a:p>
        </p:txBody>
      </p:sp>
    </p:spTree>
    <p:extLst>
      <p:ext uri="{BB962C8B-B14F-4D97-AF65-F5344CB8AC3E}">
        <p14:creationId xmlns:p14="http://schemas.microsoft.com/office/powerpoint/2010/main" val="3295444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diagramData" Target="../diagrams/data1.xml"/><Relationship Id="rId12" Type="http://schemas.openxmlformats.org/officeDocument/2006/relationships/image" Target="../media/image7.jpe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jpeg"/><Relationship Id="rId11" Type="http://schemas.microsoft.com/office/2007/relationships/diagramDrawing" Target="../diagrams/drawing1.xml"/><Relationship Id="rId5" Type="http://schemas.openxmlformats.org/officeDocument/2006/relationships/image" Target="../media/image5.jpeg"/><Relationship Id="rId10" Type="http://schemas.openxmlformats.org/officeDocument/2006/relationships/diagramColors" Target="../diagrams/colors1.xml"/><Relationship Id="rId4" Type="http://schemas.openxmlformats.org/officeDocument/2006/relationships/image" Target="../media/image4.jpe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tiff"/><Relationship Id="rId7" Type="http://schemas.openxmlformats.org/officeDocument/2006/relationships/diagramQuickStyle" Target="../diagrams/quickStyle2.xml"/><Relationship Id="rId2" Type="http://schemas.openxmlformats.org/officeDocument/2006/relationships/image" Target="../media/image9.tiff"/><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openxmlformats.org/officeDocument/2006/relationships/image" Target="../media/image13.tiff"/><Relationship Id="rId5" Type="http://schemas.openxmlformats.org/officeDocument/2006/relationships/diagramData" Target="../diagrams/data2.xml"/><Relationship Id="rId10" Type="http://schemas.openxmlformats.org/officeDocument/2006/relationships/image" Target="../media/image12.tiff"/><Relationship Id="rId4" Type="http://schemas.openxmlformats.org/officeDocument/2006/relationships/image" Target="../media/image11.tiff"/><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9.tiff"/><Relationship Id="rId13" Type="http://schemas.openxmlformats.org/officeDocument/2006/relationships/image" Target="../media/image24.tiff"/><Relationship Id="rId3" Type="http://schemas.openxmlformats.org/officeDocument/2006/relationships/image" Target="../media/image15.tiff"/><Relationship Id="rId7" Type="http://schemas.openxmlformats.org/officeDocument/2006/relationships/image" Target="../media/image18.tiff"/><Relationship Id="rId12" Type="http://schemas.openxmlformats.org/officeDocument/2006/relationships/image" Target="../media/image23.tiff"/><Relationship Id="rId2" Type="http://schemas.openxmlformats.org/officeDocument/2006/relationships/image" Target="../media/image14.tiff"/><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22.tiff"/><Relationship Id="rId5" Type="http://schemas.openxmlformats.org/officeDocument/2006/relationships/image" Target="../media/image17.tiff"/><Relationship Id="rId10" Type="http://schemas.openxmlformats.org/officeDocument/2006/relationships/image" Target="../media/image21.tiff"/><Relationship Id="rId4" Type="http://schemas.openxmlformats.org/officeDocument/2006/relationships/image" Target="../media/image16.tiff"/><Relationship Id="rId9" Type="http://schemas.openxmlformats.org/officeDocument/2006/relationships/image" Target="../media/image20.tiff"/><Relationship Id="rId1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26.gif"/><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E9E2A4-2A59-4F2E-A7E3-27285739EFDD}"/>
              </a:ext>
            </a:extLst>
          </p:cNvPr>
          <p:cNvSpPr>
            <a:spLocks noGrp="1"/>
          </p:cNvSpPr>
          <p:nvPr>
            <p:ph type="ctrTitle"/>
          </p:nvPr>
        </p:nvSpPr>
        <p:spPr>
          <a:xfrm>
            <a:off x="674237" y="914400"/>
            <a:ext cx="3657600" cy="2887579"/>
          </a:xfrm>
        </p:spPr>
        <p:txBody>
          <a:bodyPr>
            <a:normAutofit/>
          </a:bodyPr>
          <a:lstStyle/>
          <a:p>
            <a:r>
              <a:rPr lang="en-GB" sz="4800">
                <a:solidFill>
                  <a:srgbClr val="FFFFFF"/>
                </a:solidFill>
              </a:rPr>
              <a:t>Year 8 Revision</a:t>
            </a:r>
          </a:p>
        </p:txBody>
      </p:sp>
      <p:sp>
        <p:nvSpPr>
          <p:cNvPr id="3" name="Subtitle 2">
            <a:extLst>
              <a:ext uri="{FF2B5EF4-FFF2-40B4-BE49-F238E27FC236}">
                <a16:creationId xmlns:a16="http://schemas.microsoft.com/office/drawing/2014/main" id="{99A42C67-4C82-458E-886C-5FDE143449C7}"/>
              </a:ext>
            </a:extLst>
          </p:cNvPr>
          <p:cNvSpPr>
            <a:spLocks noGrp="1"/>
          </p:cNvSpPr>
          <p:nvPr>
            <p:ph type="subTitle" idx="1"/>
          </p:nvPr>
        </p:nvSpPr>
        <p:spPr>
          <a:xfrm>
            <a:off x="674237" y="4170501"/>
            <a:ext cx="3657600" cy="1525597"/>
          </a:xfrm>
        </p:spPr>
        <p:txBody>
          <a:bodyPr>
            <a:normAutofit/>
          </a:bodyPr>
          <a:lstStyle/>
          <a:p>
            <a:r>
              <a:rPr lang="en-US" sz="2000">
                <a:solidFill>
                  <a:srgbClr val="FFFFFF"/>
                </a:solidFill>
              </a:rPr>
              <a:t>Britain’ s place in the World - How did Britain help shape the world we live in and how did the world shape Britain?</a:t>
            </a:r>
            <a:endParaRPr lang="en-GB" sz="2000">
              <a:solidFill>
                <a:srgbClr val="FFFFFF"/>
              </a:solidFill>
            </a:endParaRPr>
          </a:p>
        </p:txBody>
      </p:sp>
      <p:cxnSp>
        <p:nvCxnSpPr>
          <p:cNvPr id="17"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FA2AD5A-F0D7-44D0-8BE9-DA3AF29982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3822" y="975392"/>
            <a:ext cx="6553545" cy="4915158"/>
          </a:xfrm>
          <a:prstGeom prst="rect">
            <a:avLst/>
          </a:prstGeom>
        </p:spPr>
      </p:pic>
    </p:spTree>
    <p:extLst>
      <p:ext uri="{BB962C8B-B14F-4D97-AF65-F5344CB8AC3E}">
        <p14:creationId xmlns:p14="http://schemas.microsoft.com/office/powerpoint/2010/main" val="379268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36D943-E4F1-4F24-B263-4B3C7219B5D1}"/>
              </a:ext>
            </a:extLst>
          </p:cNvPr>
          <p:cNvSpPr txBox="1"/>
          <p:nvPr/>
        </p:nvSpPr>
        <p:spPr>
          <a:xfrm>
            <a:off x="3398460" y="128195"/>
            <a:ext cx="5545991" cy="2923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b="1" u="sng" dirty="0">
                <a:latin typeface="Comic Sans MS"/>
              </a:rPr>
              <a:t>Knowledge Organiser: </a:t>
            </a:r>
            <a:r>
              <a:rPr lang="en-US" sz="1300" b="1" u="sng" dirty="0">
                <a:latin typeface="Comic Sans MS"/>
                <a:ea typeface="+mn-lt"/>
                <a:cs typeface="+mn-lt"/>
              </a:rPr>
              <a:t>Was the 19th century an age of reform?</a:t>
            </a:r>
            <a:endParaRPr lang="en-US" sz="1300" b="1" u="sng" dirty="0">
              <a:latin typeface="Comic Sans MS"/>
              <a:cs typeface="Calibri"/>
            </a:endParaRPr>
          </a:p>
        </p:txBody>
      </p:sp>
      <p:graphicFrame>
        <p:nvGraphicFramePr>
          <p:cNvPr id="10" name="Table 10">
            <a:extLst>
              <a:ext uri="{FF2B5EF4-FFF2-40B4-BE49-F238E27FC236}">
                <a16:creationId xmlns:a16="http://schemas.microsoft.com/office/drawing/2014/main" id="{22A46092-0181-4B35-ACDB-E98CF11B5E64}"/>
              </a:ext>
            </a:extLst>
          </p:cNvPr>
          <p:cNvGraphicFramePr>
            <a:graphicFrameLocks noGrp="1"/>
          </p:cNvGraphicFramePr>
          <p:nvPr/>
        </p:nvGraphicFramePr>
        <p:xfrm>
          <a:off x="381000" y="437029"/>
          <a:ext cx="11628637" cy="3937000"/>
        </p:xfrm>
        <a:graphic>
          <a:graphicData uri="http://schemas.openxmlformats.org/drawingml/2006/table">
            <a:tbl>
              <a:tblPr firstRow="1" bandRow="1">
                <a:tableStyleId>{5940675A-B579-460E-94D1-54222C63F5DA}</a:tableStyleId>
              </a:tblPr>
              <a:tblGrid>
                <a:gridCol w="2106704">
                  <a:extLst>
                    <a:ext uri="{9D8B030D-6E8A-4147-A177-3AD203B41FA5}">
                      <a16:colId xmlns:a16="http://schemas.microsoft.com/office/drawing/2014/main" val="3874789842"/>
                    </a:ext>
                  </a:extLst>
                </a:gridCol>
                <a:gridCol w="3339353">
                  <a:extLst>
                    <a:ext uri="{9D8B030D-6E8A-4147-A177-3AD203B41FA5}">
                      <a16:colId xmlns:a16="http://schemas.microsoft.com/office/drawing/2014/main" val="3243289447"/>
                    </a:ext>
                  </a:extLst>
                </a:gridCol>
                <a:gridCol w="2868705">
                  <a:extLst>
                    <a:ext uri="{9D8B030D-6E8A-4147-A177-3AD203B41FA5}">
                      <a16:colId xmlns:a16="http://schemas.microsoft.com/office/drawing/2014/main" val="3289444106"/>
                    </a:ext>
                  </a:extLst>
                </a:gridCol>
                <a:gridCol w="3313875">
                  <a:extLst>
                    <a:ext uri="{9D8B030D-6E8A-4147-A177-3AD203B41FA5}">
                      <a16:colId xmlns:a16="http://schemas.microsoft.com/office/drawing/2014/main" val="2770889080"/>
                    </a:ext>
                  </a:extLst>
                </a:gridCol>
              </a:tblGrid>
              <a:tr h="370840">
                <a:tc>
                  <a:txBody>
                    <a:bodyPr/>
                    <a:lstStyle/>
                    <a:p>
                      <a:r>
                        <a:rPr lang="en-US" sz="1600" dirty="0"/>
                        <a:t>Group</a:t>
                      </a:r>
                    </a:p>
                  </a:txBody>
                  <a:tcPr>
                    <a:solidFill>
                      <a:schemeClr val="bg1">
                        <a:lumMod val="85000"/>
                      </a:schemeClr>
                    </a:solidFill>
                  </a:tcPr>
                </a:tc>
                <a:tc>
                  <a:txBody>
                    <a:bodyPr/>
                    <a:lstStyle/>
                    <a:p>
                      <a:r>
                        <a:rPr lang="en-US" sz="1600" dirty="0"/>
                        <a:t>Aims</a:t>
                      </a:r>
                    </a:p>
                  </a:txBody>
                  <a:tcPr>
                    <a:solidFill>
                      <a:schemeClr val="bg1">
                        <a:lumMod val="85000"/>
                      </a:schemeClr>
                    </a:solidFill>
                  </a:tcPr>
                </a:tc>
                <a:tc>
                  <a:txBody>
                    <a:bodyPr/>
                    <a:lstStyle/>
                    <a:p>
                      <a:r>
                        <a:rPr lang="en-US" sz="1600" dirty="0"/>
                        <a:t>Actions</a:t>
                      </a:r>
                    </a:p>
                  </a:txBody>
                  <a:tcPr>
                    <a:solidFill>
                      <a:schemeClr val="bg1">
                        <a:lumMod val="85000"/>
                      </a:schemeClr>
                    </a:solidFill>
                  </a:tcPr>
                </a:tc>
                <a:tc>
                  <a:txBody>
                    <a:bodyPr/>
                    <a:lstStyle/>
                    <a:p>
                      <a:r>
                        <a:rPr lang="en-US" sz="1600" dirty="0"/>
                        <a:t>Outcome</a:t>
                      </a:r>
                    </a:p>
                  </a:txBody>
                  <a:tcPr>
                    <a:solidFill>
                      <a:schemeClr val="bg1">
                        <a:lumMod val="85000"/>
                      </a:schemeClr>
                    </a:solidFill>
                  </a:tcPr>
                </a:tc>
                <a:extLst>
                  <a:ext uri="{0D108BD9-81ED-4DB2-BD59-A6C34878D82A}">
                    <a16:rowId xmlns:a16="http://schemas.microsoft.com/office/drawing/2014/main" val="719610011"/>
                  </a:ext>
                </a:extLst>
              </a:tr>
              <a:tr h="370840">
                <a:tc>
                  <a:txBody>
                    <a:bodyPr/>
                    <a:lstStyle/>
                    <a:p>
                      <a:r>
                        <a:rPr lang="en-US" sz="1400" dirty="0"/>
                        <a:t>Chartists (1839-1848)</a:t>
                      </a:r>
                    </a:p>
                  </a:txBody>
                  <a:tcPr/>
                </a:tc>
                <a:tc>
                  <a:txBody>
                    <a:bodyPr/>
                    <a:lstStyle/>
                    <a:p>
                      <a:r>
                        <a:rPr lang="en-US" sz="1400" dirty="0"/>
                        <a:t> The vote for all men, and MPs to represent equal sized constituencies across the country.</a:t>
                      </a:r>
                    </a:p>
                  </a:txBody>
                  <a:tcPr/>
                </a:tc>
                <a:tc>
                  <a:txBody>
                    <a:bodyPr/>
                    <a:lstStyle/>
                    <a:p>
                      <a:r>
                        <a:rPr lang="en-US" sz="1400" dirty="0"/>
                        <a:t>Peaceful marches and three petitions presented to parliament.</a:t>
                      </a:r>
                    </a:p>
                  </a:txBody>
                  <a:tcPr/>
                </a:tc>
                <a:tc>
                  <a:txBody>
                    <a:bodyPr/>
                    <a:lstStyle/>
                    <a:p>
                      <a:pPr lvl="0">
                        <a:buNone/>
                      </a:pPr>
                      <a:r>
                        <a:rPr lang="en-US" sz="1400" b="0" i="0" u="none" strike="noStrike" noProof="0" dirty="0">
                          <a:latin typeface="Calibri"/>
                        </a:rPr>
                        <a:t>Ignored by parliament, lost support, voting reforms eventually made, but not until years after the chartist movement.</a:t>
                      </a:r>
                    </a:p>
                  </a:txBody>
                  <a:tcPr/>
                </a:tc>
                <a:extLst>
                  <a:ext uri="{0D108BD9-81ED-4DB2-BD59-A6C34878D82A}">
                    <a16:rowId xmlns:a16="http://schemas.microsoft.com/office/drawing/2014/main" val="1963044177"/>
                  </a:ext>
                </a:extLst>
              </a:tr>
              <a:tr h="1154205">
                <a:tc>
                  <a:txBody>
                    <a:bodyPr/>
                    <a:lstStyle/>
                    <a:p>
                      <a:r>
                        <a:rPr lang="en-US" sz="1400" dirty="0"/>
                        <a:t>Irish Nationalists (1840s-1860s)</a:t>
                      </a:r>
                    </a:p>
                  </a:txBody>
                  <a:tcPr/>
                </a:tc>
                <a:tc>
                  <a:txBody>
                    <a:bodyPr/>
                    <a:lstStyle/>
                    <a:p>
                      <a:pPr lvl="0">
                        <a:buNone/>
                      </a:pPr>
                      <a:r>
                        <a:rPr lang="en-US" sz="1400" b="0" i="0" u="none" strike="noStrike" noProof="0" dirty="0">
                          <a:latin typeface="Calibri"/>
                        </a:rPr>
                        <a:t>Independence for Ireland, their own parliament back. Reversal of the 1801 Act of Union.</a:t>
                      </a:r>
                    </a:p>
                  </a:txBody>
                  <a:tcPr/>
                </a:tc>
                <a:tc>
                  <a:txBody>
                    <a:bodyPr/>
                    <a:lstStyle/>
                    <a:p>
                      <a:pPr lvl="0">
                        <a:buNone/>
                      </a:pPr>
                      <a:r>
                        <a:rPr lang="en-US" sz="1400" b="0" i="0" u="none" strike="noStrike" noProof="0" dirty="0">
                          <a:latin typeface="Calibri"/>
                        </a:rPr>
                        <a:t>Repeated attempts at violent protests, often thwarted by informers warning the police.</a:t>
                      </a:r>
                    </a:p>
                  </a:txBody>
                  <a:tcPr/>
                </a:tc>
                <a:tc>
                  <a:txBody>
                    <a:bodyPr/>
                    <a:lstStyle/>
                    <a:p>
                      <a:pPr marL="0" marR="0" lvl="0" indent="0" algn="l">
                        <a:lnSpc>
                          <a:spcPct val="100000"/>
                        </a:lnSpc>
                        <a:spcBef>
                          <a:spcPts val="0"/>
                        </a:spcBef>
                        <a:spcAft>
                          <a:spcPts val="0"/>
                        </a:spcAft>
                        <a:buNone/>
                      </a:pPr>
                      <a:r>
                        <a:rPr lang="en-US" sz="1400" b="0" i="0" u="none" strike="noStrike" noProof="0" dirty="0">
                          <a:latin typeface="Calibri"/>
                        </a:rPr>
                        <a:t>Arrests, executions and transportation to Australia. A compromise, 'Home Rule' was proposed but unpopular with people on both sides. No solution was found in the 19th Century.</a:t>
                      </a:r>
                      <a:endParaRPr lang="en-US" sz="1400" b="0" i="0" u="none" strike="noStrike" noProof="0" dirty="0">
                        <a:solidFill>
                          <a:srgbClr val="000000"/>
                        </a:solidFill>
                        <a:latin typeface="Calibri"/>
                      </a:endParaRPr>
                    </a:p>
                  </a:txBody>
                  <a:tcPr/>
                </a:tc>
                <a:extLst>
                  <a:ext uri="{0D108BD9-81ED-4DB2-BD59-A6C34878D82A}">
                    <a16:rowId xmlns:a16="http://schemas.microsoft.com/office/drawing/2014/main" val="2408782587"/>
                  </a:ext>
                </a:extLst>
              </a:tr>
              <a:tr h="370840">
                <a:tc>
                  <a:txBody>
                    <a:bodyPr/>
                    <a:lstStyle/>
                    <a:p>
                      <a:r>
                        <a:rPr lang="en-US" sz="1400" dirty="0"/>
                        <a:t>NUWSS (1897)</a:t>
                      </a:r>
                    </a:p>
                  </a:txBody>
                  <a:tcPr/>
                </a:tc>
                <a:tc>
                  <a:txBody>
                    <a:bodyPr/>
                    <a:lstStyle/>
                    <a:p>
                      <a:pPr lvl="0">
                        <a:buNone/>
                      </a:pPr>
                      <a:r>
                        <a:rPr lang="en-US" sz="1400" dirty="0"/>
                        <a:t>Votes for women. Women allowed in parliament.</a:t>
                      </a:r>
                      <a:endParaRPr lang="en-US" dirty="0"/>
                    </a:p>
                  </a:txBody>
                  <a:tcPr/>
                </a:tc>
                <a:tc>
                  <a:txBody>
                    <a:bodyPr/>
                    <a:lstStyle/>
                    <a:p>
                      <a:r>
                        <a:rPr lang="en-US" sz="1400" dirty="0"/>
                        <a:t>Peaceful marches, meetings, petitions, pamphlets, letters to MPs.</a:t>
                      </a:r>
                    </a:p>
                  </a:txBody>
                  <a:tcPr/>
                </a:tc>
                <a:tc>
                  <a:txBody>
                    <a:bodyPr/>
                    <a:lstStyle/>
                    <a:p>
                      <a:r>
                        <a:rPr lang="en-US" sz="1400" dirty="0"/>
                        <a:t>Mostly ignored in the 19th century. Women eventually given equal voting rights to men in 1928.</a:t>
                      </a:r>
                    </a:p>
                  </a:txBody>
                  <a:tcPr/>
                </a:tc>
                <a:extLst>
                  <a:ext uri="{0D108BD9-81ED-4DB2-BD59-A6C34878D82A}">
                    <a16:rowId xmlns:a16="http://schemas.microsoft.com/office/drawing/2014/main" val="1938937653"/>
                  </a:ext>
                </a:extLst>
              </a:tr>
              <a:tr h="370840">
                <a:tc>
                  <a:txBody>
                    <a:bodyPr/>
                    <a:lstStyle/>
                    <a:p>
                      <a:r>
                        <a:rPr lang="en-US" sz="1400" dirty="0"/>
                        <a:t>LGBT+ activists (1897)</a:t>
                      </a:r>
                    </a:p>
                  </a:txBody>
                  <a:tcPr/>
                </a:tc>
                <a:tc>
                  <a:txBody>
                    <a:bodyPr/>
                    <a:lstStyle/>
                    <a:p>
                      <a:r>
                        <a:rPr lang="en-US" sz="1400" dirty="0"/>
                        <a:t>Fair treatment and equality for LGBT people. Homosexuality to be accepted and made legal.</a:t>
                      </a:r>
                    </a:p>
                  </a:txBody>
                  <a:tcPr/>
                </a:tc>
                <a:tc>
                  <a:txBody>
                    <a:bodyPr/>
                    <a:lstStyle/>
                    <a:p>
                      <a:r>
                        <a:rPr lang="en-US" sz="1400" dirty="0"/>
                        <a:t>Books encouraging acceptance of homosexuality. '</a:t>
                      </a:r>
                      <a:r>
                        <a:rPr lang="en-US" sz="1400" b="0" i="0" u="none" strike="noStrike" noProof="0" dirty="0">
                          <a:latin typeface="Calibri"/>
                        </a:rPr>
                        <a:t>Order of Chaeronea' </a:t>
                      </a:r>
                      <a:r>
                        <a:rPr lang="en-US" sz="1400" dirty="0"/>
                        <a:t>held meetings to discuss gay rights.</a:t>
                      </a:r>
                    </a:p>
                  </a:txBody>
                  <a:tcPr/>
                </a:tc>
                <a:tc>
                  <a:txBody>
                    <a:bodyPr/>
                    <a:lstStyle/>
                    <a:p>
                      <a:r>
                        <a:rPr lang="en-US" sz="1400" dirty="0"/>
                        <a:t>Books were banned. Meetings had to be held in secret to avoid arrest. Homosexuality wasn't made legal until 1967.</a:t>
                      </a:r>
                      <a:endParaRPr lang="en-GB" sz="1400" b="0" i="0" u="none" strike="noStrike" noProof="0" dirty="0">
                        <a:latin typeface="Calibri"/>
                      </a:endParaRPr>
                    </a:p>
                  </a:txBody>
                  <a:tcPr/>
                </a:tc>
                <a:extLst>
                  <a:ext uri="{0D108BD9-81ED-4DB2-BD59-A6C34878D82A}">
                    <a16:rowId xmlns:a16="http://schemas.microsoft.com/office/drawing/2014/main" val="284192377"/>
                  </a:ext>
                </a:extLst>
              </a:tr>
            </a:tbl>
          </a:graphicData>
        </a:graphic>
      </p:graphicFrame>
      <p:pic>
        <p:nvPicPr>
          <p:cNvPr id="2" name="Picture 2">
            <a:extLst>
              <a:ext uri="{FF2B5EF4-FFF2-40B4-BE49-F238E27FC236}">
                <a16:creationId xmlns:a16="http://schemas.microsoft.com/office/drawing/2014/main" id="{BAEE02D9-7683-4FFA-A405-5B88899E81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54253" y="4387475"/>
            <a:ext cx="3774141" cy="2374903"/>
          </a:xfrm>
          <a:prstGeom prst="rect">
            <a:avLst/>
          </a:prstGeom>
        </p:spPr>
      </p:pic>
      <p:pic>
        <p:nvPicPr>
          <p:cNvPr id="3" name="Picture 4">
            <a:extLst>
              <a:ext uri="{FF2B5EF4-FFF2-40B4-BE49-F238E27FC236}">
                <a16:creationId xmlns:a16="http://schemas.microsoft.com/office/drawing/2014/main" id="{5FF7EA2A-5A0C-4279-B4FA-743B815F52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7224" y="4383291"/>
            <a:ext cx="4188758" cy="2360858"/>
          </a:xfrm>
          <a:prstGeom prst="rect">
            <a:avLst/>
          </a:prstGeom>
        </p:spPr>
      </p:pic>
      <p:pic>
        <p:nvPicPr>
          <p:cNvPr id="5" name="Picture 5" descr="A picture containing text, book&#10;&#10;Description automatically generated">
            <a:extLst>
              <a:ext uri="{FF2B5EF4-FFF2-40B4-BE49-F238E27FC236}">
                <a16:creationId xmlns:a16="http://schemas.microsoft.com/office/drawing/2014/main" id="{25FA40C6-00E0-42BE-89CA-34379D91C4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665" y="4382723"/>
            <a:ext cx="3684494" cy="2361996"/>
          </a:xfrm>
          <a:prstGeom prst="rect">
            <a:avLst/>
          </a:prstGeom>
        </p:spPr>
      </p:pic>
    </p:spTree>
    <p:extLst>
      <p:ext uri="{BB962C8B-B14F-4D97-AF65-F5344CB8AC3E}">
        <p14:creationId xmlns:p14="http://schemas.microsoft.com/office/powerpoint/2010/main" val="2830693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8EBAA16-DD0E-4A06-8BE8-5896805100F5}"/>
              </a:ext>
            </a:extLst>
          </p:cNvPr>
          <p:cNvSpPr/>
          <p:nvPr/>
        </p:nvSpPr>
        <p:spPr>
          <a:xfrm>
            <a:off x="-1947490" y="0"/>
            <a:ext cx="7951247" cy="400110"/>
          </a:xfrm>
          <a:prstGeom prst="rect">
            <a:avLst/>
          </a:prstGeom>
          <a:noFill/>
        </p:spPr>
        <p:txBody>
          <a:bodyPr wrap="square" lIns="91440" tIns="45720" rIns="91440" bIns="45720">
            <a:spAutoFit/>
          </a:bodyPr>
          <a:lstStyle/>
          <a:p>
            <a:pPr algn="ctr"/>
            <a:r>
              <a:rPr lang="en-GB" sz="2000" b="1" u="sng" cap="none" spc="0" dirty="0">
                <a:ln w="0"/>
                <a:solidFill>
                  <a:schemeClr val="tx1"/>
                </a:solidFill>
                <a:effectLst>
                  <a:outerShdw blurRad="38100" dist="19050" dir="2700000" algn="tl" rotWithShape="0">
                    <a:schemeClr val="dk1">
                      <a:alpha val="40000"/>
                    </a:schemeClr>
                  </a:outerShdw>
                </a:effectLst>
              </a:rPr>
              <a:t>Modern Britain Post 1945</a:t>
            </a:r>
          </a:p>
        </p:txBody>
      </p:sp>
      <p:pic>
        <p:nvPicPr>
          <p:cNvPr id="7" name="Picture 6">
            <a:extLst>
              <a:ext uri="{FF2B5EF4-FFF2-40B4-BE49-F238E27FC236}">
                <a16:creationId xmlns:a16="http://schemas.microsoft.com/office/drawing/2014/main" id="{58766B0F-6ADB-4961-81A6-DADD728D7AD6}"/>
              </a:ext>
            </a:extLst>
          </p:cNvPr>
          <p:cNvPicPr>
            <a:picLocks noChangeAspect="1"/>
          </p:cNvPicPr>
          <p:nvPr/>
        </p:nvPicPr>
        <p:blipFill>
          <a:blip r:embed="rId2"/>
          <a:stretch>
            <a:fillRect/>
          </a:stretch>
        </p:blipFill>
        <p:spPr>
          <a:xfrm>
            <a:off x="231710" y="1123367"/>
            <a:ext cx="5943600" cy="5581650"/>
          </a:xfrm>
          <a:prstGeom prst="rect">
            <a:avLst/>
          </a:prstGeom>
        </p:spPr>
      </p:pic>
      <p:sp>
        <p:nvSpPr>
          <p:cNvPr id="8" name="TextBox 7">
            <a:extLst>
              <a:ext uri="{FF2B5EF4-FFF2-40B4-BE49-F238E27FC236}">
                <a16:creationId xmlns:a16="http://schemas.microsoft.com/office/drawing/2014/main" id="{256FB454-FD43-4B7B-A72A-E043FCFCC1E9}"/>
              </a:ext>
            </a:extLst>
          </p:cNvPr>
          <p:cNvSpPr txBox="1"/>
          <p:nvPr/>
        </p:nvSpPr>
        <p:spPr>
          <a:xfrm>
            <a:off x="382555" y="559837"/>
            <a:ext cx="2845837" cy="369332"/>
          </a:xfrm>
          <a:prstGeom prst="rect">
            <a:avLst/>
          </a:prstGeom>
          <a:noFill/>
        </p:spPr>
        <p:txBody>
          <a:bodyPr wrap="square" rtlCol="0">
            <a:spAutoFit/>
          </a:bodyPr>
          <a:lstStyle/>
          <a:p>
            <a:r>
              <a:rPr lang="en-GB" b="1" u="sng" dirty="0"/>
              <a:t>Liberal Reforms</a:t>
            </a:r>
          </a:p>
        </p:txBody>
      </p:sp>
      <p:sp>
        <p:nvSpPr>
          <p:cNvPr id="9" name="TextBox 8">
            <a:extLst>
              <a:ext uri="{FF2B5EF4-FFF2-40B4-BE49-F238E27FC236}">
                <a16:creationId xmlns:a16="http://schemas.microsoft.com/office/drawing/2014/main" id="{4E6580DF-C94D-4779-B60C-401FE4EA9165}"/>
              </a:ext>
            </a:extLst>
          </p:cNvPr>
          <p:cNvSpPr txBox="1"/>
          <p:nvPr/>
        </p:nvSpPr>
        <p:spPr>
          <a:xfrm>
            <a:off x="6117773" y="559837"/>
            <a:ext cx="2845837" cy="369332"/>
          </a:xfrm>
          <a:prstGeom prst="rect">
            <a:avLst/>
          </a:prstGeom>
          <a:noFill/>
        </p:spPr>
        <p:txBody>
          <a:bodyPr wrap="square" rtlCol="0">
            <a:spAutoFit/>
          </a:bodyPr>
          <a:lstStyle/>
          <a:p>
            <a:r>
              <a:rPr lang="en-GB" b="1" u="sng" dirty="0"/>
              <a:t>Women's Suffrage </a:t>
            </a:r>
          </a:p>
        </p:txBody>
      </p:sp>
      <p:graphicFrame>
        <p:nvGraphicFramePr>
          <p:cNvPr id="10" name="Table 10">
            <a:extLst>
              <a:ext uri="{FF2B5EF4-FFF2-40B4-BE49-F238E27FC236}">
                <a16:creationId xmlns:a16="http://schemas.microsoft.com/office/drawing/2014/main" id="{771E2810-8607-40D9-B682-793A3F1E6634}"/>
              </a:ext>
            </a:extLst>
          </p:cNvPr>
          <p:cNvGraphicFramePr>
            <a:graphicFrameLocks noGrp="1"/>
          </p:cNvGraphicFramePr>
          <p:nvPr>
            <p:extLst>
              <p:ext uri="{D42A27DB-BD31-4B8C-83A1-F6EECF244321}">
                <p14:modId xmlns:p14="http://schemas.microsoft.com/office/powerpoint/2010/main" val="1140061345"/>
              </p:ext>
            </p:extLst>
          </p:nvPr>
        </p:nvGraphicFramePr>
        <p:xfrm>
          <a:off x="6175310" y="929168"/>
          <a:ext cx="5943600" cy="3349164"/>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391676423"/>
                    </a:ext>
                  </a:extLst>
                </a:gridCol>
                <a:gridCol w="1981200">
                  <a:extLst>
                    <a:ext uri="{9D8B030D-6E8A-4147-A177-3AD203B41FA5}">
                      <a16:colId xmlns:a16="http://schemas.microsoft.com/office/drawing/2014/main" val="887916699"/>
                    </a:ext>
                  </a:extLst>
                </a:gridCol>
                <a:gridCol w="1981200">
                  <a:extLst>
                    <a:ext uri="{9D8B030D-6E8A-4147-A177-3AD203B41FA5}">
                      <a16:colId xmlns:a16="http://schemas.microsoft.com/office/drawing/2014/main" val="3957020459"/>
                    </a:ext>
                  </a:extLst>
                </a:gridCol>
              </a:tblGrid>
              <a:tr h="523617">
                <a:tc>
                  <a:txBody>
                    <a:bodyPr/>
                    <a:lstStyle/>
                    <a:p>
                      <a:pPr algn="ctr"/>
                      <a:r>
                        <a:rPr lang="en-GB" dirty="0"/>
                        <a:t>Suffragists</a:t>
                      </a:r>
                    </a:p>
                  </a:txBody>
                  <a:tcPr/>
                </a:tc>
                <a:tc>
                  <a:txBody>
                    <a:bodyPr/>
                    <a:lstStyle/>
                    <a:p>
                      <a:pPr algn="ctr"/>
                      <a:r>
                        <a:rPr lang="en-GB" dirty="0"/>
                        <a:t>Suffragette</a:t>
                      </a:r>
                    </a:p>
                  </a:txBody>
                  <a:tcPr/>
                </a:tc>
                <a:tc>
                  <a:txBody>
                    <a:bodyPr/>
                    <a:lstStyle/>
                    <a:p>
                      <a:pPr algn="ctr"/>
                      <a:r>
                        <a:rPr lang="en-GB" dirty="0"/>
                        <a:t>The War</a:t>
                      </a:r>
                    </a:p>
                  </a:txBody>
                  <a:tcPr/>
                </a:tc>
                <a:extLst>
                  <a:ext uri="{0D108BD9-81ED-4DB2-BD59-A6C34878D82A}">
                    <a16:rowId xmlns:a16="http://schemas.microsoft.com/office/drawing/2014/main" val="3590021298"/>
                  </a:ext>
                </a:extLst>
              </a:tr>
              <a:tr h="2825547">
                <a:tc>
                  <a:txBody>
                    <a:bodyPr/>
                    <a:lstStyle/>
                    <a:p>
                      <a:r>
                        <a:rPr lang="en-GB" sz="1400" dirty="0"/>
                        <a:t>Founder: </a:t>
                      </a:r>
                    </a:p>
                    <a:p>
                      <a:r>
                        <a:rPr lang="en-GB" sz="1400" dirty="0" err="1"/>
                        <a:t>Milicent</a:t>
                      </a:r>
                      <a:r>
                        <a:rPr lang="en-GB" sz="1400" dirty="0"/>
                        <a:t> Fawcett in 1897</a:t>
                      </a:r>
                    </a:p>
                    <a:p>
                      <a:r>
                        <a:rPr lang="en-GB" sz="1400" dirty="0"/>
                        <a:t>Petitions</a:t>
                      </a:r>
                    </a:p>
                    <a:p>
                      <a:r>
                        <a:rPr lang="en-GB" sz="1400" dirty="0"/>
                        <a:t>Marches</a:t>
                      </a:r>
                    </a:p>
                    <a:p>
                      <a:r>
                        <a:rPr lang="en-GB" sz="1400" dirty="0"/>
                        <a:t>Peaceful</a:t>
                      </a:r>
                    </a:p>
                    <a:p>
                      <a:r>
                        <a:rPr lang="en-GB" sz="1400" dirty="0"/>
                        <a:t>Mostly middle class</a:t>
                      </a:r>
                    </a:p>
                    <a:p>
                      <a:endParaRPr lang="en-GB" dirty="0"/>
                    </a:p>
                  </a:txBody>
                  <a:tcPr/>
                </a:tc>
                <a:tc>
                  <a:txBody>
                    <a:bodyPr/>
                    <a:lstStyle/>
                    <a:p>
                      <a:r>
                        <a:rPr lang="en-GB" sz="1400" dirty="0"/>
                        <a:t>Founder: </a:t>
                      </a:r>
                    </a:p>
                    <a:p>
                      <a:r>
                        <a:rPr lang="en-GB" sz="1400" dirty="0" err="1"/>
                        <a:t>Emiline</a:t>
                      </a:r>
                      <a:r>
                        <a:rPr lang="en-GB" sz="1400" dirty="0"/>
                        <a:t> Pankhurst in 1903</a:t>
                      </a:r>
                    </a:p>
                    <a:p>
                      <a:r>
                        <a:rPr lang="en-GB" sz="1400" dirty="0"/>
                        <a:t>Deed not words</a:t>
                      </a:r>
                    </a:p>
                    <a:p>
                      <a:r>
                        <a:rPr lang="en-GB" sz="1400" dirty="0"/>
                        <a:t>More militant</a:t>
                      </a:r>
                    </a:p>
                    <a:p>
                      <a:r>
                        <a:rPr lang="en-GB" sz="1400" dirty="0"/>
                        <a:t>Vandalism</a:t>
                      </a:r>
                    </a:p>
                    <a:p>
                      <a:r>
                        <a:rPr lang="en-GB" sz="1400" dirty="0"/>
                        <a:t>Emily Davison and the Derby 1913</a:t>
                      </a:r>
                    </a:p>
                    <a:p>
                      <a:r>
                        <a:rPr lang="en-GB" sz="1400" dirty="0"/>
                        <a:t>Often arrested</a:t>
                      </a:r>
                    </a:p>
                    <a:p>
                      <a:r>
                        <a:rPr lang="en-GB" sz="1400" dirty="0"/>
                        <a:t>Hunger strikes and the cat and mouse act.</a:t>
                      </a:r>
                    </a:p>
                  </a:txBody>
                  <a:tcPr/>
                </a:tc>
                <a:tc>
                  <a:txBody>
                    <a:bodyPr/>
                    <a:lstStyle/>
                    <a:p>
                      <a:r>
                        <a:rPr lang="en-GB" sz="1400" dirty="0" err="1"/>
                        <a:t>Munitionettes</a:t>
                      </a:r>
                      <a:r>
                        <a:rPr lang="en-GB" sz="1400" dirty="0"/>
                        <a:t>/Canary girls</a:t>
                      </a:r>
                    </a:p>
                    <a:p>
                      <a:r>
                        <a:rPr lang="en-GB" sz="1400" dirty="0"/>
                        <a:t>Women's Land Army</a:t>
                      </a:r>
                    </a:p>
                    <a:p>
                      <a:r>
                        <a:rPr lang="en-GB" sz="1400" dirty="0"/>
                        <a:t>Order of the white feather</a:t>
                      </a:r>
                    </a:p>
                    <a:p>
                      <a:r>
                        <a:rPr lang="en-GB" sz="1400" dirty="0"/>
                        <a:t>Auxiliary armed forces</a:t>
                      </a:r>
                    </a:p>
                    <a:p>
                      <a:r>
                        <a:rPr lang="en-GB" sz="1400" dirty="0"/>
                        <a:t>Nursing</a:t>
                      </a:r>
                    </a:p>
                    <a:p>
                      <a:r>
                        <a:rPr lang="en-GB" sz="1400" dirty="0"/>
                        <a:t>Football</a:t>
                      </a:r>
                    </a:p>
                  </a:txBody>
                  <a:tcPr/>
                </a:tc>
                <a:extLst>
                  <a:ext uri="{0D108BD9-81ED-4DB2-BD59-A6C34878D82A}">
                    <a16:rowId xmlns:a16="http://schemas.microsoft.com/office/drawing/2014/main" val="3262564968"/>
                  </a:ext>
                </a:extLst>
              </a:tr>
            </a:tbl>
          </a:graphicData>
        </a:graphic>
      </p:graphicFrame>
      <p:pic>
        <p:nvPicPr>
          <p:cNvPr id="11" name="Picture 10">
            <a:extLst>
              <a:ext uri="{FF2B5EF4-FFF2-40B4-BE49-F238E27FC236}">
                <a16:creationId xmlns:a16="http://schemas.microsoft.com/office/drawing/2014/main" id="{7E6C1B92-17F4-40F8-8687-D1C402F864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25897" y="5358213"/>
            <a:ext cx="1093013" cy="1499787"/>
          </a:xfrm>
          <a:prstGeom prst="rect">
            <a:avLst/>
          </a:prstGeom>
        </p:spPr>
      </p:pic>
      <p:sp>
        <p:nvSpPr>
          <p:cNvPr id="12" name="TextBox 11">
            <a:extLst>
              <a:ext uri="{FF2B5EF4-FFF2-40B4-BE49-F238E27FC236}">
                <a16:creationId xmlns:a16="http://schemas.microsoft.com/office/drawing/2014/main" id="{F9E7E64F-626D-4A5F-AA2F-13098780AC53}"/>
              </a:ext>
            </a:extLst>
          </p:cNvPr>
          <p:cNvSpPr txBox="1"/>
          <p:nvPr/>
        </p:nvSpPr>
        <p:spPr>
          <a:xfrm>
            <a:off x="6255521" y="4503634"/>
            <a:ext cx="5863389" cy="646331"/>
          </a:xfrm>
          <a:prstGeom prst="rect">
            <a:avLst/>
          </a:prstGeom>
          <a:noFill/>
        </p:spPr>
        <p:txBody>
          <a:bodyPr wrap="square" rtlCol="0">
            <a:spAutoFit/>
          </a:bodyPr>
          <a:lstStyle/>
          <a:p>
            <a:pPr algn="ctr"/>
            <a:r>
              <a:rPr lang="en-GB" dirty="0"/>
              <a:t>All women over 30 with property got the vote in 1918.</a:t>
            </a:r>
          </a:p>
          <a:p>
            <a:pPr algn="ctr"/>
            <a:r>
              <a:rPr lang="en-GB" dirty="0"/>
              <a:t>All women over the age of 18 were given the vote in 1928.</a:t>
            </a:r>
          </a:p>
        </p:txBody>
      </p:sp>
      <p:pic>
        <p:nvPicPr>
          <p:cNvPr id="13" name="Picture 12">
            <a:extLst>
              <a:ext uri="{FF2B5EF4-FFF2-40B4-BE49-F238E27FC236}">
                <a16:creationId xmlns:a16="http://schemas.microsoft.com/office/drawing/2014/main" id="{B5F0A81A-C57F-433C-9F85-342A20A10B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5213" y="5358212"/>
            <a:ext cx="952277" cy="1499787"/>
          </a:xfrm>
          <a:prstGeom prst="rect">
            <a:avLst/>
          </a:prstGeom>
        </p:spPr>
      </p:pic>
      <p:pic>
        <p:nvPicPr>
          <p:cNvPr id="14" name="Picture 13">
            <a:extLst>
              <a:ext uri="{FF2B5EF4-FFF2-40B4-BE49-F238E27FC236}">
                <a16:creationId xmlns:a16="http://schemas.microsoft.com/office/drawing/2014/main" id="{1A67F3F9-BBDE-4191-A627-01523CCE9E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43717" y="5358212"/>
            <a:ext cx="2589274" cy="1499787"/>
          </a:xfrm>
          <a:prstGeom prst="rect">
            <a:avLst/>
          </a:prstGeom>
        </p:spPr>
      </p:pic>
    </p:spTree>
    <p:extLst>
      <p:ext uri="{BB962C8B-B14F-4D97-AF65-F5344CB8AC3E}">
        <p14:creationId xmlns:p14="http://schemas.microsoft.com/office/powerpoint/2010/main" val="195339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09E51E-6108-8647-A255-C58DAA7F9555}"/>
              </a:ext>
            </a:extLst>
          </p:cNvPr>
          <p:cNvSpPr/>
          <p:nvPr/>
        </p:nvSpPr>
        <p:spPr>
          <a:xfrm>
            <a:off x="-1947490" y="0"/>
            <a:ext cx="7951247" cy="400110"/>
          </a:xfrm>
          <a:prstGeom prst="rect">
            <a:avLst/>
          </a:prstGeom>
          <a:noFill/>
        </p:spPr>
        <p:txBody>
          <a:bodyPr wrap="square" lIns="91440" tIns="45720" rIns="91440" bIns="45720">
            <a:spAutoFit/>
          </a:bodyPr>
          <a:lstStyle/>
          <a:p>
            <a:pPr algn="ctr"/>
            <a:r>
              <a:rPr lang="en-GB" sz="2000" b="1" u="sng" cap="none" spc="0" dirty="0">
                <a:ln w="0"/>
                <a:solidFill>
                  <a:schemeClr val="tx1"/>
                </a:solidFill>
                <a:effectLst>
                  <a:outerShdw blurRad="38100" dist="19050" dir="2700000" algn="tl" rotWithShape="0">
                    <a:schemeClr val="dk1">
                      <a:alpha val="40000"/>
                    </a:schemeClr>
                  </a:outerShdw>
                </a:effectLst>
              </a:rPr>
              <a:t>Modern Britain Post 1945</a:t>
            </a:r>
          </a:p>
        </p:txBody>
      </p:sp>
      <p:graphicFrame>
        <p:nvGraphicFramePr>
          <p:cNvPr id="5" name="Table 5">
            <a:extLst>
              <a:ext uri="{FF2B5EF4-FFF2-40B4-BE49-F238E27FC236}">
                <a16:creationId xmlns:a16="http://schemas.microsoft.com/office/drawing/2014/main" id="{E205BEB8-8BAB-404C-B324-0615D406A7AD}"/>
              </a:ext>
            </a:extLst>
          </p:cNvPr>
          <p:cNvGraphicFramePr>
            <a:graphicFrameLocks noGrp="1"/>
          </p:cNvGraphicFramePr>
          <p:nvPr/>
        </p:nvGraphicFramePr>
        <p:xfrm>
          <a:off x="131011" y="539193"/>
          <a:ext cx="2656306" cy="3216304"/>
        </p:xfrm>
        <a:graphic>
          <a:graphicData uri="http://schemas.openxmlformats.org/drawingml/2006/table">
            <a:tbl>
              <a:tblPr firstRow="1" bandRow="1">
                <a:tableStyleId>{5C22544A-7EE6-4342-B048-85BDC9FD1C3A}</a:tableStyleId>
              </a:tblPr>
              <a:tblGrid>
                <a:gridCol w="2656306">
                  <a:extLst>
                    <a:ext uri="{9D8B030D-6E8A-4147-A177-3AD203B41FA5}">
                      <a16:colId xmlns:a16="http://schemas.microsoft.com/office/drawing/2014/main" val="3769587039"/>
                    </a:ext>
                  </a:extLst>
                </a:gridCol>
              </a:tblGrid>
              <a:tr h="361784">
                <a:tc>
                  <a:txBody>
                    <a:bodyPr/>
                    <a:lstStyle/>
                    <a:p>
                      <a:pPr algn="ctr"/>
                      <a:r>
                        <a:rPr lang="en-US" sz="1800" dirty="0"/>
                        <a:t>5 Evil Giants</a:t>
                      </a:r>
                    </a:p>
                  </a:txBody>
                  <a:tcPr/>
                </a:tc>
                <a:extLst>
                  <a:ext uri="{0D108BD9-81ED-4DB2-BD59-A6C34878D82A}">
                    <a16:rowId xmlns:a16="http://schemas.microsoft.com/office/drawing/2014/main" val="1917393442"/>
                  </a:ext>
                </a:extLst>
              </a:tr>
              <a:tr h="512527">
                <a:tc>
                  <a:txBody>
                    <a:bodyPr/>
                    <a:lstStyle/>
                    <a:p>
                      <a:r>
                        <a:rPr lang="en-GB" sz="1400" kern="1200" dirty="0">
                          <a:solidFill>
                            <a:schemeClr val="dk1"/>
                          </a:solidFill>
                          <a:effectLst/>
                          <a:latin typeface="+mn-lt"/>
                          <a:ea typeface="+mn-ea"/>
                          <a:cs typeface="+mn-cs"/>
                        </a:rPr>
                        <a:t>Want - a desire for something essential for life</a:t>
                      </a:r>
                      <a:r>
                        <a:rPr lang="en-GB" sz="1400" dirty="0">
                          <a:effectLst/>
                        </a:rPr>
                        <a:t> </a:t>
                      </a:r>
                      <a:endParaRPr lang="en-US" sz="1400" dirty="0"/>
                    </a:p>
                  </a:txBody>
                  <a:tcPr/>
                </a:tc>
                <a:extLst>
                  <a:ext uri="{0D108BD9-81ED-4DB2-BD59-A6C34878D82A}">
                    <a16:rowId xmlns:a16="http://schemas.microsoft.com/office/drawing/2014/main" val="2573064442"/>
                  </a:ext>
                </a:extLst>
              </a:tr>
              <a:tr h="512527">
                <a:tc>
                  <a:txBody>
                    <a:bodyPr/>
                    <a:lstStyle/>
                    <a:p>
                      <a:r>
                        <a:rPr lang="en-GB" sz="1400" kern="1200" dirty="0">
                          <a:solidFill>
                            <a:schemeClr val="dk1"/>
                          </a:solidFill>
                          <a:effectLst/>
                          <a:latin typeface="+mn-lt"/>
                          <a:ea typeface="+mn-ea"/>
                          <a:cs typeface="+mn-cs"/>
                        </a:rPr>
                        <a:t>Ignorance - lack of knowledge or information.</a:t>
                      </a:r>
                      <a:r>
                        <a:rPr lang="en-GB" sz="1400" dirty="0">
                          <a:effectLst/>
                        </a:rPr>
                        <a:t> </a:t>
                      </a:r>
                      <a:endParaRPr lang="en-US" sz="1400" dirty="0"/>
                    </a:p>
                  </a:txBody>
                  <a:tcPr/>
                </a:tc>
                <a:extLst>
                  <a:ext uri="{0D108BD9-81ED-4DB2-BD59-A6C34878D82A}">
                    <a16:rowId xmlns:a16="http://schemas.microsoft.com/office/drawing/2014/main" val="608023763"/>
                  </a:ext>
                </a:extLst>
              </a:tr>
              <a:tr h="512527">
                <a:tc>
                  <a:txBody>
                    <a:bodyPr/>
                    <a:lstStyle/>
                    <a:p>
                      <a:r>
                        <a:rPr lang="en-GB" sz="1400" kern="1200" dirty="0">
                          <a:solidFill>
                            <a:schemeClr val="dk1"/>
                          </a:solidFill>
                          <a:effectLst/>
                          <a:latin typeface="+mn-lt"/>
                          <a:ea typeface="+mn-ea"/>
                          <a:cs typeface="+mn-cs"/>
                        </a:rPr>
                        <a:t>Idleness - a state of inaction; inactivity.</a:t>
                      </a:r>
                      <a:r>
                        <a:rPr lang="en-GB" sz="1400" dirty="0">
                          <a:effectLst/>
                        </a:rPr>
                        <a:t> </a:t>
                      </a:r>
                      <a:endParaRPr lang="en-US" sz="1400" dirty="0"/>
                    </a:p>
                  </a:txBody>
                  <a:tcPr/>
                </a:tc>
                <a:extLst>
                  <a:ext uri="{0D108BD9-81ED-4DB2-BD59-A6C34878D82A}">
                    <a16:rowId xmlns:a16="http://schemas.microsoft.com/office/drawing/2014/main" val="1198132732"/>
                  </a:ext>
                </a:extLst>
              </a:tr>
              <a:tr h="351184">
                <a:tc>
                  <a:txBody>
                    <a:bodyPr/>
                    <a:lstStyle/>
                    <a:p>
                      <a:r>
                        <a:rPr lang="en-GB" sz="1400" kern="1200" dirty="0">
                          <a:solidFill>
                            <a:schemeClr val="dk1"/>
                          </a:solidFill>
                          <a:effectLst/>
                          <a:latin typeface="+mn-lt"/>
                          <a:ea typeface="+mn-ea"/>
                          <a:cs typeface="+mn-cs"/>
                        </a:rPr>
                        <a:t>Disease - Illness</a:t>
                      </a:r>
                      <a:r>
                        <a:rPr lang="en-GB" sz="1400" dirty="0">
                          <a:effectLst/>
                        </a:rPr>
                        <a:t> </a:t>
                      </a:r>
                      <a:endParaRPr lang="en-US" sz="1400" dirty="0"/>
                    </a:p>
                  </a:txBody>
                  <a:tcPr/>
                </a:tc>
                <a:extLst>
                  <a:ext uri="{0D108BD9-81ED-4DB2-BD59-A6C34878D82A}">
                    <a16:rowId xmlns:a16="http://schemas.microsoft.com/office/drawing/2014/main" val="3597186392"/>
                  </a:ext>
                </a:extLst>
              </a:tr>
              <a:tr h="934609">
                <a:tc>
                  <a:txBody>
                    <a:bodyPr/>
                    <a:lstStyle/>
                    <a:p>
                      <a:r>
                        <a:rPr lang="en-GB" sz="1400" kern="1200" dirty="0">
                          <a:solidFill>
                            <a:schemeClr val="dk1"/>
                          </a:solidFill>
                          <a:effectLst/>
                          <a:latin typeface="+mn-lt"/>
                          <a:ea typeface="+mn-ea"/>
                          <a:cs typeface="+mn-cs"/>
                        </a:rPr>
                        <a:t>Squalor - the state of being extremely dirty and unpleasant, especially as a result of poverty or neglect.</a:t>
                      </a:r>
                      <a:r>
                        <a:rPr lang="en-GB" sz="1400" dirty="0">
                          <a:effectLst/>
                        </a:rPr>
                        <a:t> </a:t>
                      </a:r>
                      <a:endParaRPr lang="en-US" sz="1400" dirty="0"/>
                    </a:p>
                  </a:txBody>
                  <a:tcPr/>
                </a:tc>
                <a:extLst>
                  <a:ext uri="{0D108BD9-81ED-4DB2-BD59-A6C34878D82A}">
                    <a16:rowId xmlns:a16="http://schemas.microsoft.com/office/drawing/2014/main" val="4158670622"/>
                  </a:ext>
                </a:extLst>
              </a:tr>
            </a:tbl>
          </a:graphicData>
        </a:graphic>
      </p:graphicFrame>
      <p:graphicFrame>
        <p:nvGraphicFramePr>
          <p:cNvPr id="6" name="Table 6">
            <a:extLst>
              <a:ext uri="{FF2B5EF4-FFF2-40B4-BE49-F238E27FC236}">
                <a16:creationId xmlns:a16="http://schemas.microsoft.com/office/drawing/2014/main" id="{035F39C2-537D-EE4E-9763-6C7629C79160}"/>
              </a:ext>
            </a:extLst>
          </p:cNvPr>
          <p:cNvGraphicFramePr>
            <a:graphicFrameLocks noGrp="1"/>
          </p:cNvGraphicFramePr>
          <p:nvPr/>
        </p:nvGraphicFramePr>
        <p:xfrm>
          <a:off x="7591926" y="539191"/>
          <a:ext cx="4469062" cy="3185160"/>
        </p:xfrm>
        <a:graphic>
          <a:graphicData uri="http://schemas.openxmlformats.org/drawingml/2006/table">
            <a:tbl>
              <a:tblPr firstRow="1" bandRow="1">
                <a:tableStyleId>{5C22544A-7EE6-4342-B048-85BDC9FD1C3A}</a:tableStyleId>
              </a:tblPr>
              <a:tblGrid>
                <a:gridCol w="4469062">
                  <a:extLst>
                    <a:ext uri="{9D8B030D-6E8A-4147-A177-3AD203B41FA5}">
                      <a16:colId xmlns:a16="http://schemas.microsoft.com/office/drawing/2014/main" val="1934601166"/>
                    </a:ext>
                  </a:extLst>
                </a:gridCol>
              </a:tblGrid>
              <a:tr h="410082">
                <a:tc>
                  <a:txBody>
                    <a:bodyPr/>
                    <a:lstStyle/>
                    <a:p>
                      <a:pPr algn="ctr"/>
                      <a:r>
                        <a:rPr lang="en-US" dirty="0"/>
                        <a:t>Key People</a:t>
                      </a:r>
                    </a:p>
                  </a:txBody>
                  <a:tcPr/>
                </a:tc>
                <a:extLst>
                  <a:ext uri="{0D108BD9-81ED-4DB2-BD59-A6C34878D82A}">
                    <a16:rowId xmlns:a16="http://schemas.microsoft.com/office/drawing/2014/main" val="2584162792"/>
                  </a:ext>
                </a:extLst>
              </a:tr>
              <a:tr h="410082">
                <a:tc>
                  <a:txBody>
                    <a:bodyPr/>
                    <a:lstStyle/>
                    <a:p>
                      <a:r>
                        <a:rPr lang="en-US" sz="1400" dirty="0"/>
                        <a:t>Aneurin Bevan – Founder of the NHS 1948</a:t>
                      </a:r>
                    </a:p>
                  </a:txBody>
                  <a:tcPr/>
                </a:tc>
                <a:extLst>
                  <a:ext uri="{0D108BD9-81ED-4DB2-BD59-A6C34878D82A}">
                    <a16:rowId xmlns:a16="http://schemas.microsoft.com/office/drawing/2014/main" val="1673945065"/>
                  </a:ext>
                </a:extLst>
              </a:tr>
              <a:tr h="410082">
                <a:tc>
                  <a:txBody>
                    <a:bodyPr/>
                    <a:lstStyle/>
                    <a:p>
                      <a:r>
                        <a:rPr lang="en-US" sz="1400" dirty="0"/>
                        <a:t>William Beveridge –Author of the 1943 Beveridge report </a:t>
                      </a:r>
                    </a:p>
                  </a:txBody>
                  <a:tcPr/>
                </a:tc>
                <a:extLst>
                  <a:ext uri="{0D108BD9-81ED-4DB2-BD59-A6C34878D82A}">
                    <a16:rowId xmlns:a16="http://schemas.microsoft.com/office/drawing/2014/main" val="3253436373"/>
                  </a:ext>
                </a:extLst>
              </a:tr>
              <a:tr h="572992">
                <a:tc>
                  <a:txBody>
                    <a:bodyPr/>
                    <a:lstStyle/>
                    <a:p>
                      <a:r>
                        <a:rPr lang="en-US" sz="1400" dirty="0"/>
                        <a:t>Harold Wilson – Prime minister at the height of the swinging 60’s</a:t>
                      </a:r>
                    </a:p>
                  </a:txBody>
                  <a:tcPr/>
                </a:tc>
                <a:extLst>
                  <a:ext uri="{0D108BD9-81ED-4DB2-BD59-A6C34878D82A}">
                    <a16:rowId xmlns:a16="http://schemas.microsoft.com/office/drawing/2014/main" val="2306296697"/>
                  </a:ext>
                </a:extLst>
              </a:tr>
              <a:tr h="808930">
                <a:tc>
                  <a:txBody>
                    <a:bodyPr/>
                    <a:lstStyle/>
                    <a:p>
                      <a:r>
                        <a:rPr lang="en-US" sz="1400" dirty="0"/>
                        <a:t>Enoch Powell – Conservative MP who made the controversial  rivers of blood speech on immigration in 1968</a:t>
                      </a:r>
                    </a:p>
                  </a:txBody>
                  <a:tcPr/>
                </a:tc>
                <a:extLst>
                  <a:ext uri="{0D108BD9-81ED-4DB2-BD59-A6C34878D82A}">
                    <a16:rowId xmlns:a16="http://schemas.microsoft.com/office/drawing/2014/main" val="1890968446"/>
                  </a:ext>
                </a:extLst>
              </a:tr>
              <a:tr h="572992">
                <a:tc>
                  <a:txBody>
                    <a:bodyPr/>
                    <a:lstStyle/>
                    <a:p>
                      <a:r>
                        <a:rPr lang="en-US" sz="1400" dirty="0"/>
                        <a:t>Margaret Thatcher – A conservative and  Britain’s first female Prime minister.</a:t>
                      </a:r>
                    </a:p>
                  </a:txBody>
                  <a:tcPr/>
                </a:tc>
                <a:extLst>
                  <a:ext uri="{0D108BD9-81ED-4DB2-BD59-A6C34878D82A}">
                    <a16:rowId xmlns:a16="http://schemas.microsoft.com/office/drawing/2014/main" val="821542997"/>
                  </a:ext>
                </a:extLst>
              </a:tr>
            </a:tbl>
          </a:graphicData>
        </a:graphic>
      </p:graphicFrame>
      <p:graphicFrame>
        <p:nvGraphicFramePr>
          <p:cNvPr id="7" name="Table 7">
            <a:extLst>
              <a:ext uri="{FF2B5EF4-FFF2-40B4-BE49-F238E27FC236}">
                <a16:creationId xmlns:a16="http://schemas.microsoft.com/office/drawing/2014/main" id="{368B6F3B-3475-694F-94F2-DFA8B52A7D78}"/>
              </a:ext>
            </a:extLst>
          </p:cNvPr>
          <p:cNvGraphicFramePr>
            <a:graphicFrameLocks noGrp="1"/>
          </p:cNvGraphicFramePr>
          <p:nvPr/>
        </p:nvGraphicFramePr>
        <p:xfrm>
          <a:off x="2878890" y="539192"/>
          <a:ext cx="4621463" cy="3185160"/>
        </p:xfrm>
        <a:graphic>
          <a:graphicData uri="http://schemas.openxmlformats.org/drawingml/2006/table">
            <a:tbl>
              <a:tblPr firstRow="1" bandRow="1">
                <a:tableStyleId>{5C22544A-7EE6-4342-B048-85BDC9FD1C3A}</a:tableStyleId>
              </a:tblPr>
              <a:tblGrid>
                <a:gridCol w="821678">
                  <a:extLst>
                    <a:ext uri="{9D8B030D-6E8A-4147-A177-3AD203B41FA5}">
                      <a16:colId xmlns:a16="http://schemas.microsoft.com/office/drawing/2014/main" val="647998744"/>
                    </a:ext>
                  </a:extLst>
                </a:gridCol>
                <a:gridCol w="3799785">
                  <a:extLst>
                    <a:ext uri="{9D8B030D-6E8A-4147-A177-3AD203B41FA5}">
                      <a16:colId xmlns:a16="http://schemas.microsoft.com/office/drawing/2014/main" val="3052440250"/>
                    </a:ext>
                  </a:extLst>
                </a:gridCol>
              </a:tblGrid>
              <a:tr h="370840">
                <a:tc gridSpan="2">
                  <a:txBody>
                    <a:bodyPr/>
                    <a:lstStyle/>
                    <a:p>
                      <a:pPr algn="ctr"/>
                      <a:r>
                        <a:rPr lang="en-US" dirty="0"/>
                        <a:t>Swinging Sixties</a:t>
                      </a:r>
                    </a:p>
                  </a:txBody>
                  <a:tcPr/>
                </a:tc>
                <a:tc hMerge="1">
                  <a:txBody>
                    <a:bodyPr/>
                    <a:lstStyle/>
                    <a:p>
                      <a:endParaRPr lang="en-US" dirty="0"/>
                    </a:p>
                  </a:txBody>
                  <a:tcPr/>
                </a:tc>
                <a:extLst>
                  <a:ext uri="{0D108BD9-81ED-4DB2-BD59-A6C34878D82A}">
                    <a16:rowId xmlns:a16="http://schemas.microsoft.com/office/drawing/2014/main" val="1751646107"/>
                  </a:ext>
                </a:extLst>
              </a:tr>
              <a:tr h="370840">
                <a:tc>
                  <a:txBody>
                    <a:bodyPr/>
                    <a:lstStyle/>
                    <a:p>
                      <a:r>
                        <a:rPr lang="en-US" sz="1400" dirty="0"/>
                        <a:t>Music</a:t>
                      </a:r>
                    </a:p>
                  </a:txBody>
                  <a:tcPr/>
                </a:tc>
                <a:tc>
                  <a:txBody>
                    <a:bodyPr/>
                    <a:lstStyle/>
                    <a:p>
                      <a:r>
                        <a:rPr lang="en-US" sz="1400" dirty="0"/>
                        <a:t>The Beatles, Rolling Stones, The Who, The Kinks</a:t>
                      </a:r>
                    </a:p>
                  </a:txBody>
                  <a:tcPr/>
                </a:tc>
                <a:extLst>
                  <a:ext uri="{0D108BD9-81ED-4DB2-BD59-A6C34878D82A}">
                    <a16:rowId xmlns:a16="http://schemas.microsoft.com/office/drawing/2014/main" val="546180740"/>
                  </a:ext>
                </a:extLst>
              </a:tr>
              <a:tr h="370840">
                <a:tc>
                  <a:txBody>
                    <a:bodyPr/>
                    <a:lstStyle/>
                    <a:p>
                      <a:r>
                        <a:rPr lang="en-US" sz="1400" dirty="0"/>
                        <a:t>Fashion</a:t>
                      </a:r>
                    </a:p>
                  </a:txBody>
                  <a:tcPr/>
                </a:tc>
                <a:tc>
                  <a:txBody>
                    <a:bodyPr/>
                    <a:lstStyle/>
                    <a:p>
                      <a:r>
                        <a:rPr lang="en-US" sz="1400" dirty="0"/>
                        <a:t>Mary Quant, Twiggy, The mini skirt, Carnaby Street and the Kings Road</a:t>
                      </a:r>
                    </a:p>
                  </a:txBody>
                  <a:tcPr/>
                </a:tc>
                <a:extLst>
                  <a:ext uri="{0D108BD9-81ED-4DB2-BD59-A6C34878D82A}">
                    <a16:rowId xmlns:a16="http://schemas.microsoft.com/office/drawing/2014/main" val="1370102724"/>
                  </a:ext>
                </a:extLst>
              </a:tr>
              <a:tr h="370840">
                <a:tc>
                  <a:txBody>
                    <a:bodyPr/>
                    <a:lstStyle/>
                    <a:p>
                      <a:r>
                        <a:rPr lang="en-US" sz="1400" dirty="0"/>
                        <a:t>Film </a:t>
                      </a:r>
                    </a:p>
                  </a:txBody>
                  <a:tcPr/>
                </a:tc>
                <a:tc>
                  <a:txBody>
                    <a:bodyPr/>
                    <a:lstStyle/>
                    <a:p>
                      <a:r>
                        <a:rPr lang="en-US" sz="1400" dirty="0"/>
                        <a:t>Alfie, James Bond, The Italian Job</a:t>
                      </a:r>
                    </a:p>
                  </a:txBody>
                  <a:tcPr/>
                </a:tc>
                <a:extLst>
                  <a:ext uri="{0D108BD9-81ED-4DB2-BD59-A6C34878D82A}">
                    <a16:rowId xmlns:a16="http://schemas.microsoft.com/office/drawing/2014/main" val="1414652810"/>
                  </a:ext>
                </a:extLst>
              </a:tr>
              <a:tr h="370840">
                <a:tc>
                  <a:txBody>
                    <a:bodyPr/>
                    <a:lstStyle/>
                    <a:p>
                      <a:r>
                        <a:rPr lang="en-US" sz="1400" dirty="0"/>
                        <a:t>Sport</a:t>
                      </a:r>
                    </a:p>
                  </a:txBody>
                  <a:tcPr/>
                </a:tc>
                <a:tc>
                  <a:txBody>
                    <a:bodyPr/>
                    <a:lstStyle/>
                    <a:p>
                      <a:r>
                        <a:rPr lang="en-US" sz="1400" dirty="0"/>
                        <a:t>England beat West Germany 4-2, Geoff Hurst hat-trick, Celtic win the European Cup</a:t>
                      </a:r>
                    </a:p>
                  </a:txBody>
                  <a:tcPr/>
                </a:tc>
                <a:extLst>
                  <a:ext uri="{0D108BD9-81ED-4DB2-BD59-A6C34878D82A}">
                    <a16:rowId xmlns:a16="http://schemas.microsoft.com/office/drawing/2014/main" val="1026303237"/>
                  </a:ext>
                </a:extLst>
              </a:tr>
              <a:tr h="370840">
                <a:tc>
                  <a:txBody>
                    <a:bodyPr/>
                    <a:lstStyle/>
                    <a:p>
                      <a:r>
                        <a:rPr lang="en-US" sz="1400" dirty="0"/>
                        <a:t>Technology</a:t>
                      </a:r>
                    </a:p>
                  </a:txBody>
                  <a:tcPr/>
                </a:tc>
                <a:tc>
                  <a:txBody>
                    <a:bodyPr/>
                    <a:lstStyle/>
                    <a:p>
                      <a:r>
                        <a:rPr lang="en-US" sz="1400" dirty="0" err="1"/>
                        <a:t>Colour</a:t>
                      </a:r>
                      <a:r>
                        <a:rPr lang="en-US" sz="1400" dirty="0"/>
                        <a:t> T.V. Refrigerators, Vacuums, Dishwashers, Cars, Flights all more common.</a:t>
                      </a:r>
                    </a:p>
                  </a:txBody>
                  <a:tcPr/>
                </a:tc>
                <a:extLst>
                  <a:ext uri="{0D108BD9-81ED-4DB2-BD59-A6C34878D82A}">
                    <a16:rowId xmlns:a16="http://schemas.microsoft.com/office/drawing/2014/main" val="1058221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Poverty</a:t>
                      </a:r>
                    </a:p>
                  </a:txBody>
                  <a:tcPr/>
                </a:tc>
                <a:tc>
                  <a:txBody>
                    <a:bodyPr/>
                    <a:lstStyle/>
                    <a:p>
                      <a:r>
                        <a:rPr lang="en-US" sz="1400" dirty="0"/>
                        <a:t>3 million live in slums, toilets outside and many with no bath, 2 million children living in poverty.</a:t>
                      </a:r>
                    </a:p>
                  </a:txBody>
                  <a:tcPr/>
                </a:tc>
                <a:extLst>
                  <a:ext uri="{0D108BD9-81ED-4DB2-BD59-A6C34878D82A}">
                    <a16:rowId xmlns:a16="http://schemas.microsoft.com/office/drawing/2014/main" val="2556755903"/>
                  </a:ext>
                </a:extLst>
              </a:tr>
            </a:tbl>
          </a:graphicData>
        </a:graphic>
      </p:graphicFrame>
      <p:graphicFrame>
        <p:nvGraphicFramePr>
          <p:cNvPr id="8" name="Table 8">
            <a:extLst>
              <a:ext uri="{FF2B5EF4-FFF2-40B4-BE49-F238E27FC236}">
                <a16:creationId xmlns:a16="http://schemas.microsoft.com/office/drawing/2014/main" id="{33B67B41-F150-4547-96A9-1CDF51951E99}"/>
              </a:ext>
            </a:extLst>
          </p:cNvPr>
          <p:cNvGraphicFramePr>
            <a:graphicFrameLocks noGrp="1"/>
          </p:cNvGraphicFramePr>
          <p:nvPr/>
        </p:nvGraphicFramePr>
        <p:xfrm>
          <a:off x="131011" y="3894580"/>
          <a:ext cx="11929974" cy="1102360"/>
        </p:xfrm>
        <a:graphic>
          <a:graphicData uri="http://schemas.openxmlformats.org/drawingml/2006/table">
            <a:tbl>
              <a:tblPr firstRow="1" bandRow="1">
                <a:tableStyleId>{5C22544A-7EE6-4342-B048-85BDC9FD1C3A}</a:tableStyleId>
              </a:tblPr>
              <a:tblGrid>
                <a:gridCol w="1704282">
                  <a:extLst>
                    <a:ext uri="{9D8B030D-6E8A-4147-A177-3AD203B41FA5}">
                      <a16:colId xmlns:a16="http://schemas.microsoft.com/office/drawing/2014/main" val="530115938"/>
                    </a:ext>
                  </a:extLst>
                </a:gridCol>
                <a:gridCol w="1704282">
                  <a:extLst>
                    <a:ext uri="{9D8B030D-6E8A-4147-A177-3AD203B41FA5}">
                      <a16:colId xmlns:a16="http://schemas.microsoft.com/office/drawing/2014/main" val="2206019333"/>
                    </a:ext>
                  </a:extLst>
                </a:gridCol>
                <a:gridCol w="1704282">
                  <a:extLst>
                    <a:ext uri="{9D8B030D-6E8A-4147-A177-3AD203B41FA5}">
                      <a16:colId xmlns:a16="http://schemas.microsoft.com/office/drawing/2014/main" val="2381648198"/>
                    </a:ext>
                  </a:extLst>
                </a:gridCol>
                <a:gridCol w="1704282">
                  <a:extLst>
                    <a:ext uri="{9D8B030D-6E8A-4147-A177-3AD203B41FA5}">
                      <a16:colId xmlns:a16="http://schemas.microsoft.com/office/drawing/2014/main" val="3804336557"/>
                    </a:ext>
                  </a:extLst>
                </a:gridCol>
                <a:gridCol w="1704282">
                  <a:extLst>
                    <a:ext uri="{9D8B030D-6E8A-4147-A177-3AD203B41FA5}">
                      <a16:colId xmlns:a16="http://schemas.microsoft.com/office/drawing/2014/main" val="4052340512"/>
                    </a:ext>
                  </a:extLst>
                </a:gridCol>
                <a:gridCol w="1704282">
                  <a:extLst>
                    <a:ext uri="{9D8B030D-6E8A-4147-A177-3AD203B41FA5}">
                      <a16:colId xmlns:a16="http://schemas.microsoft.com/office/drawing/2014/main" val="2362030107"/>
                    </a:ext>
                  </a:extLst>
                </a:gridCol>
                <a:gridCol w="1704282">
                  <a:extLst>
                    <a:ext uri="{9D8B030D-6E8A-4147-A177-3AD203B41FA5}">
                      <a16:colId xmlns:a16="http://schemas.microsoft.com/office/drawing/2014/main" val="2914725090"/>
                    </a:ext>
                  </a:extLst>
                </a:gridCol>
              </a:tblGrid>
              <a:tr h="370840">
                <a:tc gridSpan="7">
                  <a:txBody>
                    <a:bodyPr/>
                    <a:lstStyle/>
                    <a:p>
                      <a:pPr algn="ctr"/>
                      <a:r>
                        <a:rPr lang="en-US" sz="1800" dirty="0"/>
                        <a:t>Key developments in rights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75528502"/>
                  </a:ext>
                </a:extLst>
              </a:tr>
              <a:tr h="370840">
                <a:tc>
                  <a:txBody>
                    <a:bodyPr/>
                    <a:lstStyle/>
                    <a:p>
                      <a:pPr algn="ctr"/>
                      <a:r>
                        <a:rPr lang="en-US" sz="1400" b="1" u="sng" dirty="0"/>
                        <a:t>1967</a:t>
                      </a:r>
                    </a:p>
                    <a:p>
                      <a:pPr algn="ctr"/>
                      <a:r>
                        <a:rPr lang="en-US" sz="1400" dirty="0"/>
                        <a:t>Sexual relations act</a:t>
                      </a:r>
                    </a:p>
                  </a:txBody>
                  <a:tcPr/>
                </a:tc>
                <a:tc>
                  <a:txBody>
                    <a:bodyPr/>
                    <a:lstStyle/>
                    <a:p>
                      <a:pPr algn="ctr"/>
                      <a:r>
                        <a:rPr lang="en-US" sz="1400" b="1" u="sng" dirty="0"/>
                        <a:t>1970</a:t>
                      </a:r>
                    </a:p>
                    <a:p>
                      <a:pPr algn="ctr"/>
                      <a:r>
                        <a:rPr lang="en-US" sz="1400" dirty="0"/>
                        <a:t>Disabled Persons act</a:t>
                      </a:r>
                    </a:p>
                  </a:txBody>
                  <a:tcPr/>
                </a:tc>
                <a:tc>
                  <a:txBody>
                    <a:bodyPr/>
                    <a:lstStyle/>
                    <a:p>
                      <a:pPr algn="ctr"/>
                      <a:r>
                        <a:rPr lang="en-US" sz="1400" b="1" u="sng" dirty="0"/>
                        <a:t>1972</a:t>
                      </a:r>
                    </a:p>
                    <a:p>
                      <a:pPr algn="ctr"/>
                      <a:r>
                        <a:rPr lang="en-US" sz="1400" dirty="0"/>
                        <a:t>Equal Pay act and first Pride parade</a:t>
                      </a:r>
                    </a:p>
                  </a:txBody>
                  <a:tcPr/>
                </a:tc>
                <a:tc>
                  <a:txBody>
                    <a:bodyPr/>
                    <a:lstStyle/>
                    <a:p>
                      <a:pPr algn="ctr"/>
                      <a:r>
                        <a:rPr lang="en-US" sz="1400" b="1" u="sng" dirty="0"/>
                        <a:t>1975</a:t>
                      </a:r>
                    </a:p>
                    <a:p>
                      <a:pPr algn="ctr"/>
                      <a:r>
                        <a:rPr lang="en-US" sz="1400" dirty="0"/>
                        <a:t>Sex discrimination act</a:t>
                      </a:r>
                    </a:p>
                  </a:txBody>
                  <a:tcPr/>
                </a:tc>
                <a:tc>
                  <a:txBody>
                    <a:bodyPr/>
                    <a:lstStyle/>
                    <a:p>
                      <a:pPr algn="ctr"/>
                      <a:r>
                        <a:rPr lang="en-US" sz="1400" b="1" u="sng" dirty="0"/>
                        <a:t>1976</a:t>
                      </a:r>
                    </a:p>
                    <a:p>
                      <a:pPr algn="ctr"/>
                      <a:r>
                        <a:rPr lang="en-US" sz="1400" dirty="0"/>
                        <a:t>Race Relations act</a:t>
                      </a:r>
                    </a:p>
                  </a:txBody>
                  <a:tcPr/>
                </a:tc>
                <a:tc>
                  <a:txBody>
                    <a:bodyPr/>
                    <a:lstStyle/>
                    <a:p>
                      <a:pPr algn="ctr"/>
                      <a:r>
                        <a:rPr lang="en-US" sz="1400" b="1" u="sng" dirty="0"/>
                        <a:t>1995</a:t>
                      </a:r>
                    </a:p>
                    <a:p>
                      <a:pPr algn="ctr"/>
                      <a:r>
                        <a:rPr lang="en-US" sz="1400" dirty="0"/>
                        <a:t>Disability discrimination act</a:t>
                      </a:r>
                    </a:p>
                  </a:txBody>
                  <a:tcPr/>
                </a:tc>
                <a:tc>
                  <a:txBody>
                    <a:bodyPr/>
                    <a:lstStyle/>
                    <a:p>
                      <a:pPr algn="ctr"/>
                      <a:r>
                        <a:rPr lang="en-US" sz="1400" b="1" u="sng" dirty="0"/>
                        <a:t>2014</a:t>
                      </a:r>
                    </a:p>
                    <a:p>
                      <a:pPr algn="ctr"/>
                      <a:r>
                        <a:rPr lang="en-US" sz="1400" dirty="0"/>
                        <a:t>Gay people are allowed to marry.</a:t>
                      </a:r>
                    </a:p>
                  </a:txBody>
                  <a:tcPr/>
                </a:tc>
                <a:extLst>
                  <a:ext uri="{0D108BD9-81ED-4DB2-BD59-A6C34878D82A}">
                    <a16:rowId xmlns:a16="http://schemas.microsoft.com/office/drawing/2014/main" val="3907382724"/>
                  </a:ext>
                </a:extLst>
              </a:tr>
            </a:tbl>
          </a:graphicData>
        </a:graphic>
      </p:graphicFrame>
      <p:graphicFrame>
        <p:nvGraphicFramePr>
          <p:cNvPr id="11" name="Table 11">
            <a:extLst>
              <a:ext uri="{FF2B5EF4-FFF2-40B4-BE49-F238E27FC236}">
                <a16:creationId xmlns:a16="http://schemas.microsoft.com/office/drawing/2014/main" id="{E9DA8A47-9945-304F-B7D1-52ADA6BDEC8E}"/>
              </a:ext>
            </a:extLst>
          </p:cNvPr>
          <p:cNvGraphicFramePr>
            <a:graphicFrameLocks noGrp="1"/>
          </p:cNvGraphicFramePr>
          <p:nvPr/>
        </p:nvGraphicFramePr>
        <p:xfrm>
          <a:off x="131011" y="5167168"/>
          <a:ext cx="11929974" cy="1473200"/>
        </p:xfrm>
        <a:graphic>
          <a:graphicData uri="http://schemas.openxmlformats.org/drawingml/2006/table">
            <a:tbl>
              <a:tblPr firstRow="1" bandRow="1">
                <a:tableStyleId>{5C22544A-7EE6-4342-B048-85BDC9FD1C3A}</a:tableStyleId>
              </a:tblPr>
              <a:tblGrid>
                <a:gridCol w="5964987">
                  <a:extLst>
                    <a:ext uri="{9D8B030D-6E8A-4147-A177-3AD203B41FA5}">
                      <a16:colId xmlns:a16="http://schemas.microsoft.com/office/drawing/2014/main" val="4046949526"/>
                    </a:ext>
                  </a:extLst>
                </a:gridCol>
                <a:gridCol w="5964987">
                  <a:extLst>
                    <a:ext uri="{9D8B030D-6E8A-4147-A177-3AD203B41FA5}">
                      <a16:colId xmlns:a16="http://schemas.microsoft.com/office/drawing/2014/main" val="2191155587"/>
                    </a:ext>
                  </a:extLst>
                </a:gridCol>
              </a:tblGrid>
              <a:tr h="370840">
                <a:tc gridSpan="2">
                  <a:txBody>
                    <a:bodyPr/>
                    <a:lstStyle/>
                    <a:p>
                      <a:pPr algn="ctr"/>
                      <a:r>
                        <a:rPr lang="en-US" dirty="0"/>
                        <a:t>Exam Skills – How useful is a source</a:t>
                      </a:r>
                    </a:p>
                  </a:txBody>
                  <a:tcPr/>
                </a:tc>
                <a:tc hMerge="1">
                  <a:txBody>
                    <a:bodyPr/>
                    <a:lstStyle/>
                    <a:p>
                      <a:endParaRPr lang="en-US" dirty="0"/>
                    </a:p>
                  </a:txBody>
                  <a:tcPr/>
                </a:tc>
                <a:extLst>
                  <a:ext uri="{0D108BD9-81ED-4DB2-BD59-A6C34878D82A}">
                    <a16:rowId xmlns:a16="http://schemas.microsoft.com/office/drawing/2014/main" val="2104812972"/>
                  </a:ext>
                </a:extLst>
              </a:tr>
              <a:tr h="370840">
                <a:tc>
                  <a:txBody>
                    <a:bodyPr/>
                    <a:lstStyle/>
                    <a:p>
                      <a:pPr algn="ctr"/>
                      <a:r>
                        <a:rPr lang="en-US" b="1" u="sng" dirty="0"/>
                        <a:t>Use the knowledge</a:t>
                      </a:r>
                    </a:p>
                  </a:txBody>
                  <a:tcPr/>
                </a:tc>
                <a:tc>
                  <a:txBody>
                    <a:bodyPr/>
                    <a:lstStyle/>
                    <a:p>
                      <a:pPr algn="ctr"/>
                      <a:r>
                        <a:rPr lang="en-US" b="1" u="sng" dirty="0"/>
                        <a:t>Use the Provenance (source origin)</a:t>
                      </a:r>
                    </a:p>
                  </a:txBody>
                  <a:tcPr/>
                </a:tc>
                <a:extLst>
                  <a:ext uri="{0D108BD9-81ED-4DB2-BD59-A6C34878D82A}">
                    <a16:rowId xmlns:a16="http://schemas.microsoft.com/office/drawing/2014/main" val="522124534"/>
                  </a:ext>
                </a:extLst>
              </a:tr>
              <a:tr h="370840">
                <a:tc>
                  <a:txBody>
                    <a:bodyPr/>
                    <a:lstStyle/>
                    <a:p>
                      <a:r>
                        <a:rPr lang="en-US" sz="1400" dirty="0"/>
                        <a:t>Work out what the source is suggesting about the situation then test it against your own knowledge.</a:t>
                      </a:r>
                    </a:p>
                  </a:txBody>
                  <a:tcPr/>
                </a:tc>
                <a:tc>
                  <a:txBody>
                    <a:bodyPr/>
                    <a:lstStyle/>
                    <a:p>
                      <a:r>
                        <a:rPr lang="en-US" sz="1400" dirty="0"/>
                        <a:t>Who made the source and what reasons do they have for saying what they do. Do they stand to benefit from the what they produce? Are they trying to justify something? Are they wanting to </a:t>
                      </a:r>
                      <a:r>
                        <a:rPr lang="en-US" sz="1400" dirty="0" err="1"/>
                        <a:t>attck</a:t>
                      </a:r>
                      <a:r>
                        <a:rPr lang="en-US" sz="1400" dirty="0"/>
                        <a:t> someone? Why?</a:t>
                      </a:r>
                    </a:p>
                  </a:txBody>
                  <a:tcPr/>
                </a:tc>
                <a:extLst>
                  <a:ext uri="{0D108BD9-81ED-4DB2-BD59-A6C34878D82A}">
                    <a16:rowId xmlns:a16="http://schemas.microsoft.com/office/drawing/2014/main" val="1155499031"/>
                  </a:ext>
                </a:extLst>
              </a:tr>
            </a:tbl>
          </a:graphicData>
        </a:graphic>
      </p:graphicFrame>
      <p:pic>
        <p:nvPicPr>
          <p:cNvPr id="1026" name="Picture 2" descr="Swinging Sixties - Wikipedia">
            <a:extLst>
              <a:ext uri="{FF2B5EF4-FFF2-40B4-BE49-F238E27FC236}">
                <a16:creationId xmlns:a16="http://schemas.microsoft.com/office/drawing/2014/main" id="{4AC258F7-4119-704D-85C9-F0A85EAE13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1965" y="32075"/>
            <a:ext cx="665981" cy="437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ndon swings: How Britain invented the Sixties | British GQ">
            <a:extLst>
              <a:ext uri="{FF2B5EF4-FFF2-40B4-BE49-F238E27FC236}">
                <a16:creationId xmlns:a16="http://schemas.microsoft.com/office/drawing/2014/main" id="{534E3C8E-C493-5D4E-9CC1-009347AA96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8443" y="27487"/>
            <a:ext cx="786066" cy="4421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winging Sixties London | Past exhibition at Foam Amsterdam - Foam  Fotografiemuseum Amsterdam">
            <a:extLst>
              <a:ext uri="{FF2B5EF4-FFF2-40B4-BE49-F238E27FC236}">
                <a16:creationId xmlns:a16="http://schemas.microsoft.com/office/drawing/2014/main" id="{3B98EF39-9D98-2C45-A95B-F6E07EB815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55372" y="37392"/>
            <a:ext cx="692639" cy="4155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Who (@TheWho) | Twitter">
            <a:extLst>
              <a:ext uri="{FF2B5EF4-FFF2-40B4-BE49-F238E27FC236}">
                <a16:creationId xmlns:a16="http://schemas.microsoft.com/office/drawing/2014/main" id="{BDAC7E1E-A8EE-4645-8A6D-9D4793E0755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18508" y="35280"/>
            <a:ext cx="441826" cy="4418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HS standing together with Pride | NHS City and Hackney Clinical  Commissioning Group">
            <a:extLst>
              <a:ext uri="{FF2B5EF4-FFF2-40B4-BE49-F238E27FC236}">
                <a16:creationId xmlns:a16="http://schemas.microsoft.com/office/drawing/2014/main" id="{5E70B57F-B455-824D-B037-3EF6BCD3D2F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V="1">
            <a:off x="10960768" y="-1261060"/>
            <a:ext cx="1231232" cy="69256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HS standing together with Pride | NHS City and Hackney Clinical  Commissioning Group">
            <a:extLst>
              <a:ext uri="{FF2B5EF4-FFF2-40B4-BE49-F238E27FC236}">
                <a16:creationId xmlns:a16="http://schemas.microsoft.com/office/drawing/2014/main" id="{0D89C22F-27E9-7747-8F89-B774069B44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062456" y="36295"/>
            <a:ext cx="798095" cy="44892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ids campaign: Thatcher 'fought against risky sex warnings' - BBC News">
            <a:extLst>
              <a:ext uri="{FF2B5EF4-FFF2-40B4-BE49-F238E27FC236}">
                <a16:creationId xmlns:a16="http://schemas.microsoft.com/office/drawing/2014/main" id="{75C876E0-019E-594D-9B8E-4682666006A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162673" y="36296"/>
            <a:ext cx="798095" cy="44892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Entire Pride in London advisory board quits over 'hostile environment' -  BBC News">
            <a:extLst>
              <a:ext uri="{FF2B5EF4-FFF2-40B4-BE49-F238E27FC236}">
                <a16:creationId xmlns:a16="http://schemas.microsoft.com/office/drawing/2014/main" id="{791038C6-7C71-9A4F-B578-319D03AEA65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262890" y="20720"/>
            <a:ext cx="798095" cy="44892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Oh! Darling: The Story Behind The Beatles' Song | uDiscover">
            <a:extLst>
              <a:ext uri="{FF2B5EF4-FFF2-40B4-BE49-F238E27FC236}">
                <a16:creationId xmlns:a16="http://schemas.microsoft.com/office/drawing/2014/main" id="{1A848A3B-191E-514A-AC8C-9A934400ED9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322608" y="24312"/>
            <a:ext cx="742228" cy="44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65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9BC8-0255-847C-F67A-78E02612831E}"/>
              </a:ext>
            </a:extLst>
          </p:cNvPr>
          <p:cNvSpPr>
            <a:spLocks noGrp="1"/>
          </p:cNvSpPr>
          <p:nvPr>
            <p:ph type="ctrTitle"/>
          </p:nvPr>
        </p:nvSpPr>
        <p:spPr>
          <a:xfrm>
            <a:off x="152400" y="45230"/>
            <a:ext cx="11887200" cy="334297"/>
          </a:xfrm>
        </p:spPr>
        <p:style>
          <a:lnRef idx="2">
            <a:schemeClr val="dk1"/>
          </a:lnRef>
          <a:fillRef idx="1">
            <a:schemeClr val="lt1"/>
          </a:fillRef>
          <a:effectRef idx="0">
            <a:schemeClr val="dk1"/>
          </a:effectRef>
          <a:fontRef idx="minor">
            <a:schemeClr val="dk1"/>
          </a:fontRef>
        </p:style>
        <p:txBody>
          <a:bodyPr>
            <a:noAutofit/>
          </a:bodyPr>
          <a:lstStyle/>
          <a:p>
            <a:r>
              <a:rPr lang="en-GB" sz="1800" dirty="0">
                <a:latin typeface="Abadi Extra Light" panose="020B0604020202020204" pitchFamily="34" charset="0"/>
              </a:rPr>
              <a:t>Knowledge Organiser: Local Depth Study</a:t>
            </a:r>
          </a:p>
        </p:txBody>
      </p:sp>
      <p:sp>
        <p:nvSpPr>
          <p:cNvPr id="5" name="TextBox 4">
            <a:extLst>
              <a:ext uri="{FF2B5EF4-FFF2-40B4-BE49-F238E27FC236}">
                <a16:creationId xmlns:a16="http://schemas.microsoft.com/office/drawing/2014/main" id="{460794B4-C71F-043E-3A7A-022E15946FFE}"/>
              </a:ext>
            </a:extLst>
          </p:cNvPr>
          <p:cNvSpPr txBox="1"/>
          <p:nvPr/>
        </p:nvSpPr>
        <p:spPr>
          <a:xfrm>
            <a:off x="152400" y="379527"/>
            <a:ext cx="4019550" cy="2246769"/>
          </a:xfrm>
          <a:prstGeom prst="rect">
            <a:avLst/>
          </a:prstGeom>
          <a:noFill/>
        </p:spPr>
        <p:txBody>
          <a:bodyPr wrap="square">
            <a:spAutoFit/>
          </a:bodyPr>
          <a:lstStyle/>
          <a:p>
            <a:pPr algn="l" rtl="0" fontAlgn="base"/>
            <a:r>
              <a:rPr lang="en-GB" sz="1400" b="1" i="0" dirty="0">
                <a:solidFill>
                  <a:srgbClr val="000000"/>
                </a:solidFill>
                <a:effectLst/>
                <a:latin typeface="Abadi Extra Light" panose="020B0204020104020204" pitchFamily="34" charset="0"/>
              </a:rPr>
              <a:t>What is deindustrialisation? </a:t>
            </a:r>
            <a:r>
              <a:rPr lang="en-GB" sz="1400" b="0" i="0" dirty="0">
                <a:solidFill>
                  <a:srgbClr val="000000"/>
                </a:solidFill>
                <a:effectLst/>
                <a:latin typeface="Abadi Extra Light" panose="020B0204020104020204" pitchFamily="34" charset="0"/>
              </a:rPr>
              <a:t> </a:t>
            </a:r>
          </a:p>
          <a:p>
            <a:pPr algn="l" rtl="0" fontAlgn="base"/>
            <a:r>
              <a:rPr lang="en-GB" sz="1400" b="0" i="0" dirty="0">
                <a:solidFill>
                  <a:srgbClr val="000000"/>
                </a:solidFill>
                <a:effectLst/>
                <a:latin typeface="Abadi Extra Light" panose="020B0204020104020204" pitchFamily="34" charset="0"/>
              </a:rPr>
              <a:t>Deindustrialisation is the reduction of the amount of industry in an area or a country. Factories and other manufacturing businesses, for example, will close down.  </a:t>
            </a:r>
          </a:p>
          <a:p>
            <a:pPr algn="l" rtl="0" fontAlgn="base"/>
            <a:endParaRPr lang="en-GB" sz="1400" dirty="0">
              <a:solidFill>
                <a:srgbClr val="000000"/>
              </a:solidFill>
              <a:latin typeface="Abadi Extra Light" panose="020B0204020104020204" pitchFamily="34" charset="0"/>
            </a:endParaRPr>
          </a:p>
          <a:p>
            <a:pPr algn="l" rtl="0" fontAlgn="base"/>
            <a:r>
              <a:rPr lang="en-GB" sz="1400" b="1" i="0" dirty="0">
                <a:solidFill>
                  <a:srgbClr val="000000"/>
                </a:solidFill>
                <a:effectLst/>
                <a:latin typeface="Abadi Extra Light" panose="020B0204020104020204" pitchFamily="34" charset="0"/>
              </a:rPr>
              <a:t>The effects of deindustrialisation: </a:t>
            </a:r>
            <a:r>
              <a:rPr lang="en-GB" sz="1400" b="0" i="0" dirty="0">
                <a:solidFill>
                  <a:srgbClr val="000000"/>
                </a:solidFill>
                <a:effectLst/>
                <a:latin typeface="Abadi Extra Light" panose="020B0204020104020204" pitchFamily="34" charset="0"/>
              </a:rPr>
              <a:t> </a:t>
            </a:r>
          </a:p>
          <a:p>
            <a:pPr marL="285750" indent="-285750" algn="l" rtl="0" fontAlgn="base">
              <a:buFont typeface="Arial" panose="020B0604020202020204" pitchFamily="34" charset="0"/>
              <a:buChar char="•"/>
            </a:pPr>
            <a:r>
              <a:rPr lang="en-GB" sz="1400" dirty="0">
                <a:solidFill>
                  <a:srgbClr val="000000"/>
                </a:solidFill>
                <a:latin typeface="Abadi Extra Light" panose="020B0204020104020204" pitchFamily="34" charset="0"/>
              </a:rPr>
              <a:t>I</a:t>
            </a:r>
            <a:r>
              <a:rPr lang="en-GB" sz="1400" b="0" i="0" dirty="0">
                <a:solidFill>
                  <a:srgbClr val="000000"/>
                </a:solidFill>
                <a:effectLst/>
                <a:latin typeface="Abadi Extra Light" panose="020B0204020104020204" pitchFamily="34" charset="0"/>
              </a:rPr>
              <a:t>ncrease in unemployment</a:t>
            </a:r>
          </a:p>
          <a:p>
            <a:pPr marL="285750" indent="-285750" algn="l" rtl="0" fontAlgn="base">
              <a:buFont typeface="Arial" panose="020B0604020202020204" pitchFamily="34" charset="0"/>
              <a:buChar char="•"/>
            </a:pPr>
            <a:r>
              <a:rPr lang="en-GB" sz="1400" dirty="0">
                <a:solidFill>
                  <a:srgbClr val="000000"/>
                </a:solidFill>
                <a:latin typeface="Abadi Extra Light" panose="020B0204020104020204" pitchFamily="34" charset="0"/>
              </a:rPr>
              <a:t>Poverty </a:t>
            </a:r>
          </a:p>
          <a:p>
            <a:pPr marL="285750" indent="-285750" algn="l" rtl="0" fontAlgn="base">
              <a:buFont typeface="Arial" panose="020B0604020202020204" pitchFamily="34" charset="0"/>
              <a:buChar char="•"/>
            </a:pPr>
            <a:r>
              <a:rPr lang="en-GB" sz="1400" dirty="0">
                <a:solidFill>
                  <a:srgbClr val="000000"/>
                </a:solidFill>
                <a:latin typeface="Abadi Extra Light" panose="020B0204020104020204" pitchFamily="34" charset="0"/>
              </a:rPr>
              <a:t>Dependence on benefits </a:t>
            </a:r>
          </a:p>
        </p:txBody>
      </p:sp>
      <p:sp>
        <p:nvSpPr>
          <p:cNvPr id="6" name="Rectangle 5">
            <a:extLst>
              <a:ext uri="{FF2B5EF4-FFF2-40B4-BE49-F238E27FC236}">
                <a16:creationId xmlns:a16="http://schemas.microsoft.com/office/drawing/2014/main" id="{11E5D00D-EF67-21FB-04EF-6399D4664A79}"/>
              </a:ext>
            </a:extLst>
          </p:cNvPr>
          <p:cNvSpPr/>
          <p:nvPr/>
        </p:nvSpPr>
        <p:spPr>
          <a:xfrm>
            <a:off x="152400" y="2645577"/>
            <a:ext cx="3273717" cy="954107"/>
          </a:xfrm>
          <a:prstGeom prst="rect">
            <a:avLst/>
          </a:prstGeom>
          <a:noFill/>
        </p:spPr>
        <p:txBody>
          <a:bodyPr wrap="none" lIns="91440" tIns="45720" rIns="91440" bIns="45720">
            <a:spAutoFit/>
          </a:bodyPr>
          <a:lstStyle/>
          <a:p>
            <a:r>
              <a:rPr lang="en-US" sz="1400" b="1" cap="none" spc="0" dirty="0">
                <a:ln w="0"/>
                <a:solidFill>
                  <a:schemeClr val="tx1"/>
                </a:solidFill>
                <a:latin typeface="Abadi Extra Light" panose="020B0204020104020204" pitchFamily="34" charset="0"/>
              </a:rPr>
              <a:t>What wer</a:t>
            </a:r>
            <a:r>
              <a:rPr lang="en-US" sz="1400" b="1" dirty="0">
                <a:ln w="0"/>
                <a:latin typeface="Abadi Extra Light" panose="020B0204020104020204" pitchFamily="34" charset="0"/>
              </a:rPr>
              <a:t>e the major industries of the time</a:t>
            </a:r>
            <a:r>
              <a:rPr lang="en-US" sz="1400" dirty="0">
                <a:ln w="0"/>
                <a:latin typeface="Abadi Extra Light" panose="020B0204020104020204" pitchFamily="34" charset="0"/>
              </a:rPr>
              <a:t>?</a:t>
            </a:r>
          </a:p>
          <a:p>
            <a:pPr marL="285750" indent="-285750">
              <a:buFont typeface="Arial" panose="020B0604020202020204" pitchFamily="34" charset="0"/>
              <a:buChar char="•"/>
            </a:pPr>
            <a:r>
              <a:rPr lang="en-US" sz="1400" b="0" cap="none" spc="0" dirty="0">
                <a:ln w="0"/>
                <a:solidFill>
                  <a:schemeClr val="tx1"/>
                </a:solidFill>
                <a:effectLst>
                  <a:outerShdw blurRad="38100" dist="19050" dir="2700000" algn="tl" rotWithShape="0">
                    <a:schemeClr val="dk1">
                      <a:alpha val="40000"/>
                    </a:schemeClr>
                  </a:outerShdw>
                </a:effectLst>
                <a:latin typeface="Abadi Extra Light" panose="020B0204020104020204" pitchFamily="34" charset="0"/>
              </a:rPr>
              <a:t>Coal industry </a:t>
            </a:r>
          </a:p>
          <a:p>
            <a:pPr marL="285750" indent="-285750">
              <a:buFont typeface="Arial" panose="020B0604020202020204" pitchFamily="34" charset="0"/>
              <a:buChar char="•"/>
            </a:pPr>
            <a:r>
              <a:rPr lang="en-US" sz="1400" dirty="0">
                <a:ln w="0"/>
                <a:effectLst>
                  <a:outerShdw blurRad="38100" dist="19050" dir="2700000" algn="tl" rotWithShape="0">
                    <a:schemeClr val="dk1">
                      <a:alpha val="40000"/>
                    </a:schemeClr>
                  </a:outerShdw>
                </a:effectLst>
                <a:latin typeface="Abadi Extra Light" panose="020B0204020104020204" pitchFamily="34" charset="0"/>
              </a:rPr>
              <a:t>Steel industry </a:t>
            </a:r>
          </a:p>
          <a:p>
            <a:pPr marL="285750" indent="-285750">
              <a:buFont typeface="Arial" panose="020B0604020202020204" pitchFamily="34" charset="0"/>
              <a:buChar char="•"/>
            </a:pPr>
            <a:r>
              <a:rPr lang="en-US" sz="1400" b="0" cap="none" spc="0" dirty="0">
                <a:ln w="0"/>
                <a:solidFill>
                  <a:schemeClr val="tx1"/>
                </a:solidFill>
                <a:effectLst>
                  <a:outerShdw blurRad="38100" dist="19050" dir="2700000" algn="tl" rotWithShape="0">
                    <a:schemeClr val="dk1">
                      <a:alpha val="40000"/>
                    </a:schemeClr>
                  </a:outerShdw>
                </a:effectLst>
                <a:latin typeface="Abadi Extra Light" panose="020B0204020104020204" pitchFamily="34" charset="0"/>
              </a:rPr>
              <a:t>Shipbuilding industry</a:t>
            </a:r>
          </a:p>
        </p:txBody>
      </p:sp>
      <p:pic>
        <p:nvPicPr>
          <p:cNvPr id="1026" name="Picture 2" descr="Related image">
            <a:extLst>
              <a:ext uri="{FF2B5EF4-FFF2-40B4-BE49-F238E27FC236}">
                <a16:creationId xmlns:a16="http://schemas.microsoft.com/office/drawing/2014/main" id="{30425ED5-4C1E-2637-3352-C979A17DB2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43163" y="3102258"/>
            <a:ext cx="1728787" cy="1481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3BFE3166-83F4-5E82-90CE-464FA6984C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847566"/>
            <a:ext cx="2043419" cy="13178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D0ACE480-FDE3-2C09-A350-C85479724CB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08879" y="4814655"/>
            <a:ext cx="2043419" cy="139182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2163BDD-B043-5308-7437-A1BC645996AB}"/>
              </a:ext>
            </a:extLst>
          </p:cNvPr>
          <p:cNvSpPr txBox="1"/>
          <p:nvPr/>
        </p:nvSpPr>
        <p:spPr>
          <a:xfrm>
            <a:off x="4419294" y="379527"/>
            <a:ext cx="3687348" cy="6535315"/>
          </a:xfrm>
          <a:prstGeom prst="rect">
            <a:avLst/>
          </a:prstGeom>
          <a:noFill/>
        </p:spPr>
        <p:txBody>
          <a:bodyPr wrap="square" lIns="91440" tIns="45720" rIns="91440" bIns="45720" anchor="t">
            <a:spAutoFit/>
          </a:bodyPr>
          <a:lstStyle/>
          <a:p>
            <a:pPr>
              <a:lnSpc>
                <a:spcPct val="107000"/>
              </a:lnSpc>
              <a:spcAft>
                <a:spcPts val="800"/>
              </a:spcAft>
              <a:tabLst>
                <a:tab pos="1064260" algn="l"/>
              </a:tabLst>
            </a:pPr>
            <a:r>
              <a:rPr lang="en-GB" sz="1400" b="1" dirty="0">
                <a:solidFill>
                  <a:srgbClr val="000000"/>
                </a:solidFill>
                <a:effectLst/>
                <a:latin typeface="Abadi Extra Light" panose="020B0204020104020204" pitchFamily="34" charset="0"/>
                <a:ea typeface="Calibri" panose="020F0502020204030204" pitchFamily="34" charset="0"/>
                <a:cs typeface="Arial" panose="020B0604020202020204" pitchFamily="34" charset="0"/>
              </a:rPr>
              <a:t>How did people in the North-East respond to economic changes in the twentieth century?</a:t>
            </a:r>
          </a:p>
          <a:p>
            <a:pPr>
              <a:lnSpc>
                <a:spcPct val="107000"/>
              </a:lnSpc>
              <a:spcAft>
                <a:spcPts val="800"/>
              </a:spcAft>
              <a:tabLst>
                <a:tab pos="1064260" algn="l"/>
              </a:tabLst>
            </a:pPr>
            <a:r>
              <a:rPr lang="en-GB" sz="1400" dirty="0">
                <a:solidFill>
                  <a:srgbClr val="000000"/>
                </a:solidFill>
                <a:effectLst/>
                <a:latin typeface="Abadi Extra Light" panose="020B0204020104020204" pitchFamily="34" charset="0"/>
                <a:ea typeface="Calibri" panose="020F0502020204030204" pitchFamily="34" charset="0"/>
                <a:cs typeface="Arial" panose="020B0604020202020204" pitchFamily="34" charset="0"/>
              </a:rPr>
              <a:t>Skilled workers in Britain began organising themselves into trade unions in the 17th century. </a:t>
            </a:r>
            <a:endParaRPr lang="en-GB" sz="1400" dirty="0">
              <a:effectLst/>
              <a:latin typeface="Abadi Extra Light" panose="020B0204020104020204" pitchFamily="34" charset="0"/>
              <a:ea typeface="Calibri" panose="020F0502020204030204" pitchFamily="34" charset="0"/>
              <a:cs typeface="Times New Roman" panose="02020603050405020304" pitchFamily="18" charset="0"/>
            </a:endParaRPr>
          </a:p>
          <a:p>
            <a:pPr>
              <a:lnSpc>
                <a:spcPct val="107000"/>
              </a:lnSpc>
              <a:spcAft>
                <a:spcPts val="800"/>
              </a:spcAft>
              <a:tabLst>
                <a:tab pos="1064260" algn="l"/>
              </a:tabLst>
            </a:pPr>
            <a:r>
              <a:rPr lang="en-GB" sz="1400" b="1" dirty="0">
                <a:solidFill>
                  <a:srgbClr val="000000"/>
                </a:solidFill>
                <a:effectLst/>
                <a:latin typeface="Abadi Extra Light" panose="020B0204020104020204" pitchFamily="34" charset="0"/>
                <a:ea typeface="Times New Roman" panose="02020603050405020304" pitchFamily="18" charset="0"/>
                <a:cs typeface="Arial" panose="020B0604020202020204" pitchFamily="34" charset="0"/>
              </a:rPr>
              <a:t>A trade union is </a:t>
            </a:r>
            <a:r>
              <a:rPr lang="en-GB" sz="1400" dirty="0">
                <a:solidFill>
                  <a:srgbClr val="000000"/>
                </a:solidFill>
                <a:effectLst/>
                <a:latin typeface="Abadi Extra Light" panose="020B0204020104020204" pitchFamily="34" charset="0"/>
                <a:ea typeface="Times New Roman" panose="02020603050405020304" pitchFamily="18" charset="0"/>
                <a:cs typeface="Arial" panose="020B0604020202020204" pitchFamily="34" charset="0"/>
              </a:rPr>
              <a:t>a</a:t>
            </a:r>
            <a:r>
              <a:rPr lang="en-GB" sz="1400" dirty="0">
                <a:solidFill>
                  <a:srgbClr val="000000"/>
                </a:solidFill>
                <a:effectLst/>
                <a:latin typeface="Abadi Extra Light" panose="020B0204020104020204" pitchFamily="34" charset="0"/>
                <a:ea typeface="Calibri" panose="020F0502020204030204" pitchFamily="34" charset="0"/>
                <a:cs typeface="Arial" panose="020B0604020202020204" pitchFamily="34" charset="0"/>
              </a:rPr>
              <a:t>n organised association of workers in a trade, group of trades, or profession, formed to protect and further their rights and interests.</a:t>
            </a:r>
            <a:r>
              <a:rPr lang="en-GB" sz="1400" b="1" dirty="0">
                <a:solidFill>
                  <a:srgbClr val="000000"/>
                </a:solidFill>
                <a:effectLst/>
                <a:latin typeface="Abadi Extra Light" panose="020B0204020104020204" pitchFamily="34" charset="0"/>
                <a:ea typeface="Calibri" panose="020F0502020204030204" pitchFamily="34" charset="0"/>
                <a:cs typeface="Arial" panose="020B0604020202020204" pitchFamily="34" charset="0"/>
              </a:rPr>
              <a:t> </a:t>
            </a:r>
          </a:p>
          <a:p>
            <a:pPr>
              <a:lnSpc>
                <a:spcPct val="107000"/>
              </a:lnSpc>
              <a:spcAft>
                <a:spcPts val="800"/>
              </a:spcAft>
              <a:tabLst>
                <a:tab pos="1064260" algn="l"/>
              </a:tabLst>
            </a:pPr>
            <a:r>
              <a:rPr lang="en-GB" sz="1400" b="1" dirty="0">
                <a:solidFill>
                  <a:srgbClr val="000000"/>
                </a:solidFill>
                <a:latin typeface="Abadi Extra Light" panose="020B0204020104020204" pitchFamily="34" charset="0"/>
                <a:ea typeface="Calibri" panose="020F0502020204030204" pitchFamily="34" charset="0"/>
                <a:cs typeface="Times New Roman" panose="02020603050405020304" pitchFamily="18" charset="0"/>
              </a:rPr>
              <a:t>In what ways did trade unions influence workers?</a:t>
            </a:r>
          </a:p>
          <a:p>
            <a:pPr marL="285750" indent="-285750">
              <a:lnSpc>
                <a:spcPct val="107000"/>
              </a:lnSpc>
              <a:spcAft>
                <a:spcPts val="800"/>
              </a:spcAft>
              <a:buFont typeface="Arial" panose="020B0604020202020204" pitchFamily="34" charset="0"/>
              <a:buChar char="•"/>
              <a:tabLst>
                <a:tab pos="1064260" algn="l"/>
              </a:tabLst>
            </a:pPr>
            <a:r>
              <a:rPr lang="en-GB" sz="1400" dirty="0">
                <a:solidFill>
                  <a:srgbClr val="000000"/>
                </a:solidFill>
                <a:latin typeface="Abadi Extra Light" panose="020B0204020104020204" pitchFamily="34" charset="0"/>
                <a:ea typeface="Calibri" panose="020F0502020204030204" pitchFamily="34" charset="0"/>
                <a:cs typeface="Times New Roman" panose="02020603050405020304" pitchFamily="18" charset="0"/>
              </a:rPr>
              <a:t>Between the 1850s/60s, trade union membership rose from 100,000 to 1 million.</a:t>
            </a:r>
          </a:p>
          <a:p>
            <a:pPr marL="285750" indent="-285750">
              <a:lnSpc>
                <a:spcPct val="107000"/>
              </a:lnSpc>
              <a:spcAft>
                <a:spcPts val="800"/>
              </a:spcAft>
              <a:buFont typeface="Arial" panose="020B0604020202020204" pitchFamily="34" charset="0"/>
              <a:buChar char="•"/>
              <a:tabLst>
                <a:tab pos="1064260" algn="l"/>
              </a:tabLst>
            </a:pPr>
            <a:r>
              <a:rPr lang="en-GB" sz="1400" dirty="0">
                <a:solidFill>
                  <a:srgbClr val="000000"/>
                </a:solidFill>
                <a:latin typeface="Abadi Extra Light" panose="020B0204020104020204" pitchFamily="34" charset="0"/>
                <a:ea typeface="Calibri" panose="020F0502020204030204" pitchFamily="34" charset="0"/>
                <a:cs typeface="Times New Roman" panose="02020603050405020304" pitchFamily="18" charset="0"/>
              </a:rPr>
              <a:t>Trade unions grew in numbers: Independent Labour Party was formed in 1893. </a:t>
            </a:r>
          </a:p>
          <a:p>
            <a:pPr marL="285750" indent="-285750">
              <a:lnSpc>
                <a:spcPct val="107000"/>
              </a:lnSpc>
              <a:spcAft>
                <a:spcPts val="800"/>
              </a:spcAft>
              <a:buFont typeface="Arial" panose="020B0604020202020204" pitchFamily="34" charset="0"/>
              <a:buChar char="•"/>
              <a:tabLst>
                <a:tab pos="1064260" algn="l"/>
              </a:tabLst>
            </a:pPr>
            <a:r>
              <a:rPr lang="en-GB" sz="1400" dirty="0">
                <a:solidFill>
                  <a:srgbClr val="000000"/>
                </a:solidFill>
                <a:latin typeface="Abadi Extra Light" panose="020B0204020104020204" pitchFamily="34" charset="0"/>
                <a:ea typeface="Calibri" panose="020F0502020204030204" pitchFamily="34" charset="0"/>
                <a:cs typeface="Arial" panose="020B0604020202020204" pitchFamily="34" charset="0"/>
              </a:rPr>
              <a:t>T</a:t>
            </a:r>
            <a:r>
              <a:rPr lang="en-GB" sz="1400" dirty="0">
                <a:solidFill>
                  <a:srgbClr val="000000"/>
                </a:solidFill>
                <a:effectLst/>
                <a:latin typeface="Abadi Extra Light" panose="020B0204020104020204" pitchFamily="34" charset="0"/>
                <a:ea typeface="Calibri" panose="020F0502020204030204" pitchFamily="34" charset="0"/>
                <a:cs typeface="Arial" panose="020B0604020202020204" pitchFamily="34" charset="0"/>
              </a:rPr>
              <a:t>he Labour Representation Committee (LRC), an organisation created to unite trade unionists, was formed. </a:t>
            </a:r>
            <a:endParaRPr lang="en-GB" sz="1400" dirty="0">
              <a:solidFill>
                <a:srgbClr val="000000"/>
              </a:solidFill>
              <a:latin typeface="Abadi Extra Light" panose="020B0204020104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tabLst>
                <a:tab pos="1064260" algn="l"/>
              </a:tabLst>
            </a:pPr>
            <a:r>
              <a:rPr lang="en-GB" sz="1400" dirty="0">
                <a:solidFill>
                  <a:srgbClr val="000000"/>
                </a:solidFill>
                <a:latin typeface="Abadi Extra Light"/>
                <a:ea typeface="Calibri" panose="020F0502020204030204" pitchFamily="34" charset="0"/>
                <a:cs typeface="Arial"/>
              </a:rPr>
              <a:t>In 1900 </a:t>
            </a:r>
            <a:r>
              <a:rPr lang="en-GB" sz="1400" dirty="0">
                <a:solidFill>
                  <a:srgbClr val="000000"/>
                </a:solidFill>
                <a:effectLst/>
                <a:latin typeface="Abadi Extra Light"/>
                <a:ea typeface="Calibri" panose="020F0502020204030204" pitchFamily="34" charset="0"/>
                <a:cs typeface="Arial"/>
              </a:rPr>
              <a:t>and 1906, the number of Labour MPs in Parliament rose from 2 to 29.</a:t>
            </a:r>
            <a:r>
              <a:rPr lang="en-GB" sz="1400" dirty="0">
                <a:solidFill>
                  <a:srgbClr val="000000"/>
                </a:solidFill>
                <a:latin typeface="Abadi Extra Light"/>
                <a:ea typeface="Calibri" panose="020F0502020204030204" pitchFamily="34" charset="0"/>
                <a:cs typeface="Arial"/>
              </a:rPr>
              <a:t> </a:t>
            </a:r>
            <a:r>
              <a:rPr lang="en-GB" sz="1400" dirty="0">
                <a:solidFill>
                  <a:srgbClr val="000000"/>
                </a:solidFill>
                <a:latin typeface="Abadi Extra Light"/>
                <a:ea typeface="Calibri" panose="020F0502020204030204" pitchFamily="34" charset="0"/>
                <a:cs typeface="Times New Roman"/>
              </a:rPr>
              <a:t> </a:t>
            </a:r>
            <a:endParaRPr lang="en-GB" sz="1400" dirty="0">
              <a:solidFill>
                <a:srgbClr val="000000"/>
              </a:solidFill>
              <a:latin typeface="Abadi Extra Light" panose="020B0204020104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tabLst>
                <a:tab pos="1064260" algn="l"/>
              </a:tabLst>
            </a:pPr>
            <a:r>
              <a:rPr lang="en-GB" sz="1400" dirty="0">
                <a:solidFill>
                  <a:srgbClr val="000000"/>
                </a:solidFill>
                <a:effectLst/>
                <a:latin typeface="Abadi Extra Light" panose="020B0204020104020204" pitchFamily="34" charset="0"/>
                <a:ea typeface="Times New Roman" panose="02020603050405020304" pitchFamily="18" charset="0"/>
                <a:cs typeface="Arial" panose="020B0604020202020204" pitchFamily="34" charset="0"/>
              </a:rPr>
              <a:t>In 1926 trade unions were powerful enough to mount a General Strike, which lasted ten days.</a:t>
            </a:r>
            <a:endParaRPr lang="en-GB" sz="1400" dirty="0">
              <a:effectLst/>
              <a:latin typeface="Abadi Extra Light" panose="020B0204020104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tabLst>
                <a:tab pos="1064260" algn="l"/>
              </a:tabLst>
            </a:pPr>
            <a:r>
              <a:rPr lang="en-GB" sz="1400" dirty="0">
                <a:solidFill>
                  <a:srgbClr val="000000"/>
                </a:solidFill>
                <a:effectLst/>
                <a:latin typeface="Abadi Extra Light" panose="020B0204020104020204" pitchFamily="34" charset="0"/>
                <a:ea typeface="Calibri" panose="020F0502020204030204" pitchFamily="34" charset="0"/>
                <a:cs typeface="Arial" panose="020B0604020202020204" pitchFamily="34" charset="0"/>
              </a:rPr>
              <a:t>The Jarrow March took place 5-31</a:t>
            </a:r>
            <a:r>
              <a:rPr lang="en-GB" sz="1400" baseline="30000" dirty="0">
                <a:solidFill>
                  <a:srgbClr val="000000"/>
                </a:solidFill>
                <a:effectLst/>
                <a:latin typeface="Abadi Extra Light" panose="020B0204020104020204" pitchFamily="34" charset="0"/>
                <a:ea typeface="Calibri" panose="020F0502020204030204" pitchFamily="34" charset="0"/>
                <a:cs typeface="Arial" panose="020B0604020202020204" pitchFamily="34" charset="0"/>
              </a:rPr>
              <a:t>st</a:t>
            </a:r>
            <a:r>
              <a:rPr lang="en-GB" sz="1400" dirty="0">
                <a:solidFill>
                  <a:srgbClr val="000000"/>
                </a:solidFill>
                <a:effectLst/>
                <a:latin typeface="Abadi Extra Light" panose="020B0204020104020204" pitchFamily="34" charset="0"/>
                <a:ea typeface="Calibri" panose="020F0502020204030204" pitchFamily="34" charset="0"/>
                <a:cs typeface="Arial" panose="020B0604020202020204" pitchFamily="34" charset="0"/>
              </a:rPr>
              <a:t> October 1936 and involved 200 mean marching from Jarrow to Parliament</a:t>
            </a:r>
            <a:r>
              <a:rPr lang="en-GB" sz="1400" dirty="0">
                <a:solidFill>
                  <a:srgbClr val="000000"/>
                </a:solidFill>
                <a:latin typeface="Abadi Extra Light" panose="020B0204020104020204" pitchFamily="34" charset="0"/>
                <a:ea typeface="Calibri" panose="020F0502020204030204" pitchFamily="34" charset="0"/>
                <a:cs typeface="Arial" panose="020B0604020202020204" pitchFamily="34" charset="0"/>
              </a:rPr>
              <a:t>. </a:t>
            </a:r>
            <a:endParaRPr lang="en-GB" sz="1400" dirty="0">
              <a:solidFill>
                <a:srgbClr val="000000"/>
              </a:solidFill>
              <a:latin typeface="Abadi Extra Light" panose="020B0204020104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2471B82-CE31-6F21-BA29-9664890DBF5F}"/>
              </a:ext>
            </a:extLst>
          </p:cNvPr>
          <p:cNvSpPr txBox="1"/>
          <p:nvPr/>
        </p:nvSpPr>
        <p:spPr>
          <a:xfrm>
            <a:off x="8414311" y="379527"/>
            <a:ext cx="3882047" cy="3170099"/>
          </a:xfrm>
          <a:prstGeom prst="rect">
            <a:avLst/>
          </a:prstGeom>
          <a:noFill/>
        </p:spPr>
        <p:txBody>
          <a:bodyPr wrap="square" rtlCol="0">
            <a:spAutoFit/>
          </a:bodyPr>
          <a:lstStyle/>
          <a:p>
            <a:r>
              <a:rPr lang="en-GB" sz="1400" b="1" dirty="0">
                <a:latin typeface="Abadi Extra Light" panose="020B0204020104020204" pitchFamily="34" charset="0"/>
              </a:rPr>
              <a:t>How did the North-East economy recover? </a:t>
            </a:r>
          </a:p>
          <a:p>
            <a:pPr marL="285750" indent="-285750">
              <a:buFont typeface="Arial" panose="020B0604020202020204" pitchFamily="34" charset="0"/>
              <a:buChar char="•"/>
            </a:pPr>
            <a:r>
              <a:rPr lang="en-GB" sz="1400" dirty="0">
                <a:latin typeface="Abadi Extra Light" panose="020B0204020104020204" pitchFamily="34" charset="0"/>
              </a:rPr>
              <a:t>The Special Assistance Area, the Team Valley Corporation, was formed to help depressed areas. </a:t>
            </a:r>
          </a:p>
          <a:p>
            <a:pPr marL="285750" indent="-285750">
              <a:buFont typeface="Arial" panose="020B0604020202020204" pitchFamily="34" charset="0"/>
              <a:buChar char="•"/>
            </a:pPr>
            <a:r>
              <a:rPr lang="en-GB" sz="1400" dirty="0">
                <a:latin typeface="Abadi Extra Light" panose="020B0204020104020204" pitchFamily="34" charset="0"/>
              </a:rPr>
              <a:t>The government provided grants of £2million to Special Assistance Areas. </a:t>
            </a:r>
          </a:p>
          <a:p>
            <a:pPr marL="285750" indent="-285750">
              <a:buFont typeface="Arial" panose="020B0604020202020204" pitchFamily="34" charset="0"/>
              <a:buChar char="•"/>
            </a:pPr>
            <a:r>
              <a:rPr lang="en-GB" sz="1400" dirty="0">
                <a:latin typeface="Abadi Extra Light" panose="020B0204020104020204" pitchFamily="34" charset="0"/>
              </a:rPr>
              <a:t>New council houses and roads were built by Newcastle City Council. </a:t>
            </a:r>
          </a:p>
          <a:p>
            <a:pPr marL="285750" indent="-285750">
              <a:buFont typeface="Arial" panose="020B0604020202020204" pitchFamily="34" charset="0"/>
              <a:buChar char="•"/>
            </a:pPr>
            <a:r>
              <a:rPr lang="en-GB" sz="1400" dirty="0">
                <a:latin typeface="Abadi Extra Light" panose="020B0204020104020204" pitchFamily="34" charset="0"/>
              </a:rPr>
              <a:t>The council also funded a publics works programme to tackle unemployment. </a:t>
            </a:r>
          </a:p>
          <a:p>
            <a:pPr marL="285750" indent="-285750">
              <a:buFont typeface="Arial" panose="020B0604020202020204" pitchFamily="34" charset="0"/>
              <a:buChar char="•"/>
            </a:pPr>
            <a:r>
              <a:rPr lang="en-GB" sz="1400" dirty="0">
                <a:latin typeface="Abadi Extra Light" panose="020B0204020104020204" pitchFamily="34" charset="0"/>
              </a:rPr>
              <a:t>The outbreak of WW2 boosted production in industries following the introduction of the re-armaments programme in 1938. </a:t>
            </a:r>
          </a:p>
          <a:p>
            <a:pPr marL="285750" indent="-285750">
              <a:buFont typeface="Arial" panose="020B0604020202020204" pitchFamily="34" charset="0"/>
              <a:buChar char="•"/>
            </a:pPr>
            <a:endParaRPr lang="en-GB" dirty="0"/>
          </a:p>
        </p:txBody>
      </p:sp>
      <p:sp>
        <p:nvSpPr>
          <p:cNvPr id="9" name="TextBox 8">
            <a:extLst>
              <a:ext uri="{FF2B5EF4-FFF2-40B4-BE49-F238E27FC236}">
                <a16:creationId xmlns:a16="http://schemas.microsoft.com/office/drawing/2014/main" id="{BC7F2659-1A18-F187-D633-D6B14DCD1226}"/>
              </a:ext>
            </a:extLst>
          </p:cNvPr>
          <p:cNvSpPr txBox="1"/>
          <p:nvPr/>
        </p:nvSpPr>
        <p:spPr>
          <a:xfrm>
            <a:off x="8414311" y="3429000"/>
            <a:ext cx="3600758" cy="3970318"/>
          </a:xfrm>
          <a:prstGeom prst="rect">
            <a:avLst/>
          </a:prstGeom>
          <a:noFill/>
        </p:spPr>
        <p:txBody>
          <a:bodyPr wrap="square" rtlCol="0">
            <a:spAutoFit/>
          </a:bodyPr>
          <a:lstStyle/>
          <a:p>
            <a:r>
              <a:rPr lang="en-GB" sz="1400" b="1" dirty="0">
                <a:latin typeface="Abadi Extra Light" panose="020B0204020104020204" pitchFamily="34" charset="0"/>
              </a:rPr>
              <a:t>What were the key events in the late 20</a:t>
            </a:r>
            <a:r>
              <a:rPr lang="en-GB" sz="1400" b="1" baseline="30000" dirty="0">
                <a:latin typeface="Abadi Extra Light" panose="020B0204020104020204" pitchFamily="34" charset="0"/>
              </a:rPr>
              <a:t>th</a:t>
            </a:r>
            <a:r>
              <a:rPr lang="en-GB" sz="1400" b="1" dirty="0">
                <a:latin typeface="Abadi Extra Light" panose="020B0204020104020204" pitchFamily="34" charset="0"/>
              </a:rPr>
              <a:t> century? </a:t>
            </a:r>
          </a:p>
          <a:p>
            <a:pPr marL="285750" indent="-285750">
              <a:buFont typeface="Arial" panose="020B0604020202020204" pitchFamily="34" charset="0"/>
              <a:buChar char="•"/>
            </a:pPr>
            <a:r>
              <a:rPr lang="en-GB" sz="1400" dirty="0">
                <a:latin typeface="Abadi Extra Light" panose="020B0204020104020204" pitchFamily="34" charset="0"/>
              </a:rPr>
              <a:t>1947 – Nationalisation of the coal mining industry. </a:t>
            </a:r>
          </a:p>
          <a:p>
            <a:pPr marL="285750" indent="-285750">
              <a:buFont typeface="Arial" panose="020B0604020202020204" pitchFamily="34" charset="0"/>
              <a:buChar char="•"/>
            </a:pPr>
            <a:r>
              <a:rPr lang="en-GB" sz="1400" dirty="0">
                <a:latin typeface="Abadi Extra Light" panose="020B0204020104020204" pitchFamily="34" charset="0"/>
              </a:rPr>
              <a:t>1960s-80s – Decline in shipbuilding. Redundancies reached 2,580 in the North-East. </a:t>
            </a:r>
          </a:p>
          <a:p>
            <a:pPr marL="285750" indent="-285750">
              <a:buFont typeface="Arial" panose="020B0604020202020204" pitchFamily="34" charset="0"/>
              <a:buChar char="•"/>
            </a:pPr>
            <a:r>
              <a:rPr lang="en-GB" sz="1400" dirty="0">
                <a:latin typeface="Abadi Extra Light" panose="020B0204020104020204" pitchFamily="34" charset="0"/>
              </a:rPr>
              <a:t>1976 – Creation of Eldon Square: A modern shopping complex offering a metro rail scheme. </a:t>
            </a:r>
          </a:p>
          <a:p>
            <a:pPr marL="285750" indent="-285750">
              <a:buFont typeface="Arial" panose="020B0604020202020204" pitchFamily="34" charset="0"/>
              <a:buChar char="•"/>
            </a:pPr>
            <a:r>
              <a:rPr lang="en-GB" sz="1400" dirty="0">
                <a:latin typeface="Abadi Extra Light" panose="020B0204020104020204" pitchFamily="34" charset="0"/>
              </a:rPr>
              <a:t>1984 – Creation of </a:t>
            </a:r>
            <a:r>
              <a:rPr lang="en-GB" sz="1400" dirty="0" err="1">
                <a:latin typeface="Abadi Extra Light" panose="020B0204020104020204" pitchFamily="34" charset="0"/>
              </a:rPr>
              <a:t>Metrocentre</a:t>
            </a:r>
            <a:r>
              <a:rPr lang="en-GB" sz="1400" dirty="0">
                <a:latin typeface="Abadi Extra Light" panose="020B0204020104020204" pitchFamily="34" charset="0"/>
              </a:rPr>
              <a:t>: A shopping centre and leisure centre which was a main source of employment and business. </a:t>
            </a:r>
          </a:p>
          <a:p>
            <a:pPr marL="285750" indent="-285750">
              <a:buFont typeface="Arial" panose="020B0604020202020204" pitchFamily="34" charset="0"/>
              <a:buChar char="•"/>
            </a:pPr>
            <a:r>
              <a:rPr lang="en-GB" sz="1400" dirty="0">
                <a:latin typeface="Abadi Extra Light" panose="020B0204020104020204" pitchFamily="34" charset="0"/>
              </a:rPr>
              <a:t>1985 – Formation of the Team Valley Business Centre </a:t>
            </a:r>
          </a:p>
          <a:p>
            <a:endParaRPr lang="en-GB" sz="1400" dirty="0">
              <a:latin typeface="Abadi Extra Light" panose="020B0204020104020204" pitchFamily="34" charset="0"/>
            </a:endParaRPr>
          </a:p>
          <a:p>
            <a:endParaRPr lang="en-GB" sz="1400" dirty="0">
              <a:latin typeface="Abadi Extra Light" panose="020B0204020104020204" pitchFamily="34" charset="0"/>
            </a:endParaRPr>
          </a:p>
          <a:p>
            <a:endParaRPr lang="en-GB" sz="1400" dirty="0">
              <a:latin typeface="Abadi Extra Light" panose="020B0204020104020204" pitchFamily="34" charset="0"/>
            </a:endParaRPr>
          </a:p>
        </p:txBody>
      </p:sp>
      <p:pic>
        <p:nvPicPr>
          <p:cNvPr id="1032" name="Picture 8" descr="See the source image">
            <a:extLst>
              <a:ext uri="{FF2B5EF4-FFF2-40B4-BE49-F238E27FC236}">
                <a16:creationId xmlns:a16="http://schemas.microsoft.com/office/drawing/2014/main" id="{898E3FA6-5801-217C-85D9-57AC717F402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7061" y="5322772"/>
            <a:ext cx="1775589" cy="140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36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5D9DA5-C6E7-AD29-293B-A29899CE8F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769" y="5588670"/>
            <a:ext cx="1176585" cy="1176585"/>
          </a:xfrm>
          <a:prstGeom prst="rect">
            <a:avLst/>
          </a:prstGeom>
        </p:spPr>
      </p:pic>
      <p:pic>
        <p:nvPicPr>
          <p:cNvPr id="11" name="Picture 11" descr="A picture containing text, outdoor&#10;&#10;Description automatically generated">
            <a:extLst>
              <a:ext uri="{FF2B5EF4-FFF2-40B4-BE49-F238E27FC236}">
                <a16:creationId xmlns:a16="http://schemas.microsoft.com/office/drawing/2014/main" id="{74EF4BA4-7F7A-1743-287A-DA352E72F4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2044" y="5600700"/>
            <a:ext cx="1476377" cy="1101482"/>
          </a:xfrm>
          <a:prstGeom prst="rect">
            <a:avLst/>
          </a:prstGeom>
        </p:spPr>
      </p:pic>
      <p:pic>
        <p:nvPicPr>
          <p:cNvPr id="12" name="Picture 11">
            <a:extLst>
              <a:ext uri="{FF2B5EF4-FFF2-40B4-BE49-F238E27FC236}">
                <a16:creationId xmlns:a16="http://schemas.microsoft.com/office/drawing/2014/main" id="{BE942C81-35FF-6C06-7660-865DB5E335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8241" y="3081338"/>
            <a:ext cx="1093013" cy="1499787"/>
          </a:xfrm>
          <a:prstGeom prst="rect">
            <a:avLst/>
          </a:prstGeom>
        </p:spPr>
      </p:pic>
      <p:pic>
        <p:nvPicPr>
          <p:cNvPr id="13" name="Picture 2" descr="Related image">
            <a:extLst>
              <a:ext uri="{FF2B5EF4-FFF2-40B4-BE49-F238E27FC236}">
                <a16:creationId xmlns:a16="http://schemas.microsoft.com/office/drawing/2014/main" id="{033BC8D5-D234-2EEF-799F-905D4816382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44993" y="2760637"/>
            <a:ext cx="1728787" cy="14812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ee the source image">
            <a:extLst>
              <a:ext uri="{FF2B5EF4-FFF2-40B4-BE49-F238E27FC236}">
                <a16:creationId xmlns:a16="http://schemas.microsoft.com/office/drawing/2014/main" id="{F8AF6517-87BA-201B-75C4-5B905D5103A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78241" y="5383416"/>
            <a:ext cx="1429656" cy="11340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1F4FCC-7DB2-40F1-FB62-B15EAA5EDE16}"/>
              </a:ext>
            </a:extLst>
          </p:cNvPr>
          <p:cNvSpPr>
            <a:spLocks noGrp="1"/>
          </p:cNvSpPr>
          <p:nvPr>
            <p:ph type="title"/>
          </p:nvPr>
        </p:nvSpPr>
        <p:spPr/>
        <p:txBody>
          <a:bodyPr>
            <a:normAutofit/>
          </a:bodyPr>
          <a:lstStyle/>
          <a:p>
            <a:r>
              <a:rPr lang="en-GB" sz="2400" b="1" u="sng" dirty="0"/>
              <a:t>Year 8 - Britain’ s place in the World. How did Britain help shape the world we live in and how did the world shape Britain?</a:t>
            </a:r>
          </a:p>
        </p:txBody>
      </p:sp>
      <p:graphicFrame>
        <p:nvGraphicFramePr>
          <p:cNvPr id="4" name="Content Placeholder 3">
            <a:extLst>
              <a:ext uri="{FF2B5EF4-FFF2-40B4-BE49-F238E27FC236}">
                <a16:creationId xmlns:a16="http://schemas.microsoft.com/office/drawing/2014/main" id="{4B4D78AC-B9E7-A2DD-D8C3-36E0170B1275}"/>
              </a:ext>
            </a:extLst>
          </p:cNvPr>
          <p:cNvGraphicFramePr>
            <a:graphicFrameLocks noGrp="1"/>
          </p:cNvGraphicFramePr>
          <p:nvPr>
            <p:ph idx="1"/>
            <p:extLst>
              <p:ext uri="{D42A27DB-BD31-4B8C-83A1-F6EECF244321}">
                <p14:modId xmlns:p14="http://schemas.microsoft.com/office/powerpoint/2010/main" val="3832593186"/>
              </p:ext>
            </p:extLst>
          </p:nvPr>
        </p:nvGraphicFramePr>
        <p:xfrm>
          <a:off x="838200" y="1257300"/>
          <a:ext cx="10515600" cy="49196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a:extLst>
              <a:ext uri="{FF2B5EF4-FFF2-40B4-BE49-F238E27FC236}">
                <a16:creationId xmlns:a16="http://schemas.microsoft.com/office/drawing/2014/main" id="{BD14CE16-D3C7-F01B-50BE-45A785FA77A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619473" y="2760637"/>
            <a:ext cx="1005372" cy="1119188"/>
          </a:xfrm>
          <a:prstGeom prst="rect">
            <a:avLst/>
          </a:prstGeom>
        </p:spPr>
      </p:pic>
      <p:pic>
        <p:nvPicPr>
          <p:cNvPr id="10" name="Picture 4" descr="Meet Mansa Musa I of Mali – the richest human being in all history | The  Independent | The Independent">
            <a:extLst>
              <a:ext uri="{FF2B5EF4-FFF2-40B4-BE49-F238E27FC236}">
                <a16:creationId xmlns:a16="http://schemas.microsoft.com/office/drawing/2014/main" id="{CFF90041-FF32-51E0-AA71-D414A9689889}"/>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246254" y="3422650"/>
            <a:ext cx="1089552" cy="81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28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03F1B9-609D-D44F-B14E-DAF7F745D0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57" y="3792967"/>
            <a:ext cx="1422400" cy="1422400"/>
          </a:xfrm>
          <a:prstGeom prst="rect">
            <a:avLst/>
          </a:prstGeom>
        </p:spPr>
      </p:pic>
      <p:pic>
        <p:nvPicPr>
          <p:cNvPr id="9" name="Picture 8">
            <a:extLst>
              <a:ext uri="{FF2B5EF4-FFF2-40B4-BE49-F238E27FC236}">
                <a16:creationId xmlns:a16="http://schemas.microsoft.com/office/drawing/2014/main" id="{5E64223D-22B0-7548-A95C-D6C3C8A6D5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0163" y="5435600"/>
            <a:ext cx="1422400" cy="1422400"/>
          </a:xfrm>
          <a:prstGeom prst="rect">
            <a:avLst/>
          </a:prstGeom>
        </p:spPr>
      </p:pic>
      <p:pic>
        <p:nvPicPr>
          <p:cNvPr id="8" name="Picture 7">
            <a:extLst>
              <a:ext uri="{FF2B5EF4-FFF2-40B4-BE49-F238E27FC236}">
                <a16:creationId xmlns:a16="http://schemas.microsoft.com/office/drawing/2014/main" id="{1BC4C7D1-62D4-9F44-841E-F46F0479AA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03850" y="3770312"/>
            <a:ext cx="1384300" cy="1357512"/>
          </a:xfrm>
          <a:prstGeom prst="rect">
            <a:avLst/>
          </a:prstGeom>
        </p:spPr>
      </p:pic>
      <p:sp>
        <p:nvSpPr>
          <p:cNvPr id="4" name="Rectangle 3">
            <a:extLst>
              <a:ext uri="{FF2B5EF4-FFF2-40B4-BE49-F238E27FC236}">
                <a16:creationId xmlns:a16="http://schemas.microsoft.com/office/drawing/2014/main" id="{B3098070-1270-DE4F-9CE6-ACAFDF5F4DA8}"/>
              </a:ext>
            </a:extLst>
          </p:cNvPr>
          <p:cNvSpPr/>
          <p:nvPr/>
        </p:nvSpPr>
        <p:spPr>
          <a:xfrm>
            <a:off x="0" y="0"/>
            <a:ext cx="3011915" cy="307777"/>
          </a:xfrm>
          <a:prstGeom prst="rect">
            <a:avLst/>
          </a:prstGeom>
          <a:noFill/>
        </p:spPr>
        <p:txBody>
          <a:bodyPr wrap="none" lIns="91440" tIns="45720" rIns="91440" bIns="45720">
            <a:spAutoFit/>
          </a:bodyPr>
          <a:lstStyle/>
          <a:p>
            <a:pPr algn="ctr"/>
            <a:r>
              <a:rPr lang="en-GB" sz="1400" b="1" u="sng"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Why did the British Build and Empire?</a:t>
            </a:r>
          </a:p>
        </p:txBody>
      </p:sp>
      <p:graphicFrame>
        <p:nvGraphicFramePr>
          <p:cNvPr id="5" name="Diagram 4">
            <a:extLst>
              <a:ext uri="{FF2B5EF4-FFF2-40B4-BE49-F238E27FC236}">
                <a16:creationId xmlns:a16="http://schemas.microsoft.com/office/drawing/2014/main" id="{DC9C9169-078A-364A-915C-ACCD8CE5B27A}"/>
              </a:ext>
            </a:extLst>
          </p:cNvPr>
          <p:cNvGraphicFramePr/>
          <p:nvPr/>
        </p:nvGraphicFramePr>
        <p:xfrm>
          <a:off x="-782637" y="71966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Table 5">
            <a:extLst>
              <a:ext uri="{FF2B5EF4-FFF2-40B4-BE49-F238E27FC236}">
                <a16:creationId xmlns:a16="http://schemas.microsoft.com/office/drawing/2014/main" id="{4A7F3214-2C4A-EC48-A64E-C8356A2F8EF0}"/>
              </a:ext>
            </a:extLst>
          </p:cNvPr>
          <p:cNvGraphicFramePr>
            <a:graphicFrameLocks noGrp="1"/>
          </p:cNvGraphicFramePr>
          <p:nvPr/>
        </p:nvGraphicFramePr>
        <p:xfrm>
          <a:off x="6843712" y="719666"/>
          <a:ext cx="4830764" cy="5418665"/>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1428751">
                  <a:extLst>
                    <a:ext uri="{9D8B030D-6E8A-4147-A177-3AD203B41FA5}">
                      <a16:colId xmlns:a16="http://schemas.microsoft.com/office/drawing/2014/main" val="2583478477"/>
                    </a:ext>
                  </a:extLst>
                </a:gridCol>
                <a:gridCol w="3402013">
                  <a:extLst>
                    <a:ext uri="{9D8B030D-6E8A-4147-A177-3AD203B41FA5}">
                      <a16:colId xmlns:a16="http://schemas.microsoft.com/office/drawing/2014/main" val="1322658228"/>
                    </a:ext>
                  </a:extLst>
                </a:gridCol>
              </a:tblGrid>
              <a:tr h="446333">
                <a:tc>
                  <a:txBody>
                    <a:bodyPr/>
                    <a:lstStyle/>
                    <a:p>
                      <a:r>
                        <a:rPr lang="en-US" sz="1200" b="1" u="sng" dirty="0"/>
                        <a:t>The Empire Builder</a:t>
                      </a:r>
                    </a:p>
                  </a:txBody>
                  <a:tcPr anchor="ctr" anchorCtr="1">
                    <a:solidFill>
                      <a:schemeClr val="accent4">
                        <a:lumMod val="60000"/>
                        <a:lumOff val="40000"/>
                      </a:schemeClr>
                    </a:solidFill>
                  </a:tcPr>
                </a:tc>
                <a:tc>
                  <a:txBody>
                    <a:bodyPr/>
                    <a:lstStyle/>
                    <a:p>
                      <a:r>
                        <a:rPr lang="en-US" sz="1200" b="1" u="sng" dirty="0"/>
                        <a:t>What was their role?</a:t>
                      </a:r>
                    </a:p>
                  </a:txBody>
                  <a:tcPr anchor="ctr" anchorCtr="1">
                    <a:solidFill>
                      <a:schemeClr val="accent5">
                        <a:lumMod val="60000"/>
                        <a:lumOff val="40000"/>
                      </a:schemeClr>
                    </a:solidFill>
                  </a:tcPr>
                </a:tc>
                <a:extLst>
                  <a:ext uri="{0D108BD9-81ED-4DB2-BD59-A6C34878D82A}">
                    <a16:rowId xmlns:a16="http://schemas.microsoft.com/office/drawing/2014/main" val="3831466533"/>
                  </a:ext>
                </a:extLst>
              </a:tr>
              <a:tr h="523034">
                <a:tc>
                  <a:txBody>
                    <a:bodyPr/>
                    <a:lstStyle/>
                    <a:p>
                      <a:r>
                        <a:rPr lang="en-US" sz="1200" b="1" u="sng" dirty="0"/>
                        <a:t>Elizabeth I</a:t>
                      </a:r>
                    </a:p>
                  </a:txBody>
                  <a:tcPr anchor="ctr" anchorCtr="1">
                    <a:solidFill>
                      <a:schemeClr val="accent4">
                        <a:lumMod val="40000"/>
                        <a:lumOff val="60000"/>
                      </a:schemeClr>
                    </a:solidFill>
                  </a:tcPr>
                </a:tc>
                <a:tc>
                  <a:txBody>
                    <a:bodyPr/>
                    <a:lstStyle/>
                    <a:p>
                      <a:r>
                        <a:rPr lang="en-US" sz="1200" dirty="0"/>
                        <a:t>Encouraged exploration and developed England's sea power.</a:t>
                      </a:r>
                    </a:p>
                  </a:txBody>
                  <a:tcPr>
                    <a:solidFill>
                      <a:schemeClr val="accent5">
                        <a:lumMod val="40000"/>
                        <a:lumOff val="60000"/>
                      </a:schemeClr>
                    </a:solidFill>
                  </a:tcPr>
                </a:tc>
                <a:extLst>
                  <a:ext uri="{0D108BD9-81ED-4DB2-BD59-A6C34878D82A}">
                    <a16:rowId xmlns:a16="http://schemas.microsoft.com/office/drawing/2014/main" val="4114838201"/>
                  </a:ext>
                </a:extLst>
              </a:tr>
              <a:tr h="446333">
                <a:tc>
                  <a:txBody>
                    <a:bodyPr/>
                    <a:lstStyle/>
                    <a:p>
                      <a:r>
                        <a:rPr lang="en-US" sz="1200" b="1" u="sng" dirty="0"/>
                        <a:t>Walter Raleigh</a:t>
                      </a:r>
                    </a:p>
                  </a:txBody>
                  <a:tcPr anchor="ctr" anchorCtr="1">
                    <a:solidFill>
                      <a:schemeClr val="accent4">
                        <a:lumMod val="40000"/>
                        <a:lumOff val="60000"/>
                      </a:schemeClr>
                    </a:solidFill>
                  </a:tcPr>
                </a:tc>
                <a:tc>
                  <a:txBody>
                    <a:bodyPr/>
                    <a:lstStyle/>
                    <a:p>
                      <a:r>
                        <a:rPr lang="en-US" sz="1200" dirty="0"/>
                        <a:t>Set up the first colony of Roanoke in North America.</a:t>
                      </a:r>
                    </a:p>
                  </a:txBody>
                  <a:tcPr>
                    <a:solidFill>
                      <a:schemeClr val="accent5">
                        <a:lumMod val="40000"/>
                        <a:lumOff val="60000"/>
                      </a:schemeClr>
                    </a:solidFill>
                  </a:tcPr>
                </a:tc>
                <a:extLst>
                  <a:ext uri="{0D108BD9-81ED-4DB2-BD59-A6C34878D82A}">
                    <a16:rowId xmlns:a16="http://schemas.microsoft.com/office/drawing/2014/main" val="367891269"/>
                  </a:ext>
                </a:extLst>
              </a:tr>
              <a:tr h="446333">
                <a:tc>
                  <a:txBody>
                    <a:bodyPr/>
                    <a:lstStyle/>
                    <a:p>
                      <a:r>
                        <a:rPr lang="en-US" sz="1200" b="1" u="sng" dirty="0"/>
                        <a:t>Francis Drake</a:t>
                      </a:r>
                    </a:p>
                  </a:txBody>
                  <a:tcPr anchor="ctr" anchorCtr="1">
                    <a:solidFill>
                      <a:schemeClr val="accent4">
                        <a:lumMod val="40000"/>
                        <a:lumOff val="60000"/>
                      </a:schemeClr>
                    </a:solidFill>
                  </a:tcPr>
                </a:tc>
                <a:tc>
                  <a:txBody>
                    <a:bodyPr/>
                    <a:lstStyle/>
                    <a:p>
                      <a:r>
                        <a:rPr lang="en-US" sz="1200" dirty="0"/>
                        <a:t>First Englishman to sail around the world.</a:t>
                      </a:r>
                    </a:p>
                  </a:txBody>
                  <a:tcPr>
                    <a:solidFill>
                      <a:schemeClr val="accent5">
                        <a:lumMod val="40000"/>
                        <a:lumOff val="60000"/>
                      </a:schemeClr>
                    </a:solidFill>
                  </a:tcPr>
                </a:tc>
                <a:extLst>
                  <a:ext uri="{0D108BD9-81ED-4DB2-BD59-A6C34878D82A}">
                    <a16:rowId xmlns:a16="http://schemas.microsoft.com/office/drawing/2014/main" val="3747965599"/>
                  </a:ext>
                </a:extLst>
              </a:tr>
              <a:tr h="523034">
                <a:tc>
                  <a:txBody>
                    <a:bodyPr/>
                    <a:lstStyle/>
                    <a:p>
                      <a:r>
                        <a:rPr lang="en-US" sz="1200" b="1" u="sng" dirty="0"/>
                        <a:t>The East India Company</a:t>
                      </a:r>
                    </a:p>
                  </a:txBody>
                  <a:tcPr anchor="ctr" anchorCtr="1">
                    <a:solidFill>
                      <a:schemeClr val="accent4">
                        <a:lumMod val="40000"/>
                        <a:lumOff val="60000"/>
                      </a:schemeClr>
                    </a:solidFill>
                  </a:tcPr>
                </a:tc>
                <a:tc>
                  <a:txBody>
                    <a:bodyPr/>
                    <a:lstStyle/>
                    <a:p>
                      <a:r>
                        <a:rPr lang="en-US" sz="1200" dirty="0"/>
                        <a:t>Set up trading bases in India and spread to control most of the country by 1857</a:t>
                      </a:r>
                    </a:p>
                  </a:txBody>
                  <a:tcPr>
                    <a:solidFill>
                      <a:schemeClr val="accent5">
                        <a:lumMod val="40000"/>
                        <a:lumOff val="60000"/>
                      </a:schemeClr>
                    </a:solidFill>
                  </a:tcPr>
                </a:tc>
                <a:extLst>
                  <a:ext uri="{0D108BD9-81ED-4DB2-BD59-A6C34878D82A}">
                    <a16:rowId xmlns:a16="http://schemas.microsoft.com/office/drawing/2014/main" val="3084469347"/>
                  </a:ext>
                </a:extLst>
              </a:tr>
              <a:tr h="523034">
                <a:tc>
                  <a:txBody>
                    <a:bodyPr/>
                    <a:lstStyle/>
                    <a:p>
                      <a:r>
                        <a:rPr lang="en-US" sz="1200" b="1" u="sng" dirty="0"/>
                        <a:t>James Cook</a:t>
                      </a:r>
                    </a:p>
                  </a:txBody>
                  <a:tcPr anchor="ctr" anchorCtr="1">
                    <a:solidFill>
                      <a:schemeClr val="accent4">
                        <a:lumMod val="40000"/>
                        <a:lumOff val="60000"/>
                      </a:schemeClr>
                    </a:solidFill>
                  </a:tcPr>
                </a:tc>
                <a:tc>
                  <a:txBody>
                    <a:bodyPr/>
                    <a:lstStyle/>
                    <a:p>
                      <a:r>
                        <a:rPr lang="en-US" sz="1200" dirty="0"/>
                        <a:t>Explorer if the 1700’s who sailed the pacific ocean and landed in Australian the 1770’s</a:t>
                      </a:r>
                    </a:p>
                  </a:txBody>
                  <a:tcPr>
                    <a:solidFill>
                      <a:schemeClr val="accent5">
                        <a:lumMod val="40000"/>
                        <a:lumOff val="60000"/>
                      </a:schemeClr>
                    </a:solidFill>
                  </a:tcPr>
                </a:tc>
                <a:extLst>
                  <a:ext uri="{0D108BD9-81ED-4DB2-BD59-A6C34878D82A}">
                    <a16:rowId xmlns:a16="http://schemas.microsoft.com/office/drawing/2014/main" val="3840433086"/>
                  </a:ext>
                </a:extLst>
              </a:tr>
              <a:tr h="523034">
                <a:tc>
                  <a:txBody>
                    <a:bodyPr/>
                    <a:lstStyle/>
                    <a:p>
                      <a:r>
                        <a:rPr lang="en-US" sz="1200" b="1" u="sng" dirty="0"/>
                        <a:t>Clive of India</a:t>
                      </a:r>
                    </a:p>
                  </a:txBody>
                  <a:tcPr anchor="ctr" anchorCtr="1">
                    <a:solidFill>
                      <a:schemeClr val="accent4">
                        <a:lumMod val="40000"/>
                        <a:lumOff val="60000"/>
                      </a:schemeClr>
                    </a:solidFill>
                  </a:tcPr>
                </a:tc>
                <a:tc>
                  <a:txBody>
                    <a:bodyPr/>
                    <a:lstStyle/>
                    <a:p>
                      <a:r>
                        <a:rPr lang="en-US" sz="1200" dirty="0"/>
                        <a:t>Soldier who was instrumental in wars against local Indian leaders </a:t>
                      </a:r>
                    </a:p>
                  </a:txBody>
                  <a:tcPr>
                    <a:solidFill>
                      <a:schemeClr val="accent5">
                        <a:lumMod val="40000"/>
                        <a:lumOff val="60000"/>
                      </a:schemeClr>
                    </a:solidFill>
                  </a:tcPr>
                </a:tc>
                <a:extLst>
                  <a:ext uri="{0D108BD9-81ED-4DB2-BD59-A6C34878D82A}">
                    <a16:rowId xmlns:a16="http://schemas.microsoft.com/office/drawing/2014/main" val="64079400"/>
                  </a:ext>
                </a:extLst>
              </a:tr>
              <a:tr h="523034">
                <a:tc>
                  <a:txBody>
                    <a:bodyPr/>
                    <a:lstStyle/>
                    <a:p>
                      <a:r>
                        <a:rPr lang="en-US" sz="1200" b="1" u="sng" dirty="0"/>
                        <a:t>David Livingstone</a:t>
                      </a:r>
                    </a:p>
                  </a:txBody>
                  <a:tcPr anchor="ctr" anchorCtr="1">
                    <a:solidFill>
                      <a:schemeClr val="accent4">
                        <a:lumMod val="40000"/>
                        <a:lumOff val="60000"/>
                      </a:schemeClr>
                    </a:solidFill>
                  </a:tcPr>
                </a:tc>
                <a:tc>
                  <a:txBody>
                    <a:bodyPr/>
                    <a:lstStyle/>
                    <a:p>
                      <a:r>
                        <a:rPr lang="en-US" sz="1200" dirty="0"/>
                        <a:t>Missionary who travelled into the interior of Africa to spread Christianity.</a:t>
                      </a:r>
                    </a:p>
                  </a:txBody>
                  <a:tcPr>
                    <a:solidFill>
                      <a:schemeClr val="accent5">
                        <a:lumMod val="40000"/>
                        <a:lumOff val="60000"/>
                      </a:schemeClr>
                    </a:solidFill>
                  </a:tcPr>
                </a:tc>
                <a:extLst>
                  <a:ext uri="{0D108BD9-81ED-4DB2-BD59-A6C34878D82A}">
                    <a16:rowId xmlns:a16="http://schemas.microsoft.com/office/drawing/2014/main" val="3479354992"/>
                  </a:ext>
                </a:extLst>
              </a:tr>
              <a:tr h="523034">
                <a:tc>
                  <a:txBody>
                    <a:bodyPr/>
                    <a:lstStyle/>
                    <a:p>
                      <a:r>
                        <a:rPr lang="en-US" sz="1200" b="1" u="sng" dirty="0"/>
                        <a:t>Queen Victoria</a:t>
                      </a:r>
                    </a:p>
                  </a:txBody>
                  <a:tcPr anchor="ctr" anchorCtr="1">
                    <a:solidFill>
                      <a:schemeClr val="accent4">
                        <a:lumMod val="40000"/>
                        <a:lumOff val="60000"/>
                      </a:schemeClr>
                    </a:solidFill>
                  </a:tcPr>
                </a:tc>
                <a:tc>
                  <a:txBody>
                    <a:bodyPr/>
                    <a:lstStyle/>
                    <a:p>
                      <a:r>
                        <a:rPr lang="en-US" sz="1200" dirty="0"/>
                        <a:t>Empress of India from 1857 and Queen of Canada, Australia, New Zealand to name but a few.</a:t>
                      </a:r>
                    </a:p>
                  </a:txBody>
                  <a:tcPr>
                    <a:solidFill>
                      <a:schemeClr val="accent5">
                        <a:lumMod val="40000"/>
                        <a:lumOff val="60000"/>
                      </a:schemeClr>
                    </a:solidFill>
                  </a:tcPr>
                </a:tc>
                <a:extLst>
                  <a:ext uri="{0D108BD9-81ED-4DB2-BD59-A6C34878D82A}">
                    <a16:rowId xmlns:a16="http://schemas.microsoft.com/office/drawing/2014/main" val="874304516"/>
                  </a:ext>
                </a:extLst>
              </a:tr>
              <a:tr h="941462">
                <a:tc>
                  <a:txBody>
                    <a:bodyPr/>
                    <a:lstStyle/>
                    <a:p>
                      <a:r>
                        <a:rPr lang="en-US" sz="1200" b="1" u="sng" dirty="0"/>
                        <a:t>Cecil Rhodes</a:t>
                      </a:r>
                    </a:p>
                  </a:txBody>
                  <a:tcPr anchor="ctr" anchorCtr="1">
                    <a:solidFill>
                      <a:schemeClr val="accent4">
                        <a:lumMod val="40000"/>
                        <a:lumOff val="60000"/>
                      </a:schemeClr>
                    </a:solidFill>
                  </a:tcPr>
                </a:tc>
                <a:tc>
                  <a:txBody>
                    <a:bodyPr/>
                    <a:lstStyle/>
                    <a:p>
                      <a:r>
                        <a:rPr lang="en-US" sz="1200" dirty="0"/>
                        <a:t>Set up the colony of Rhodesia. </a:t>
                      </a:r>
                      <a:r>
                        <a:rPr lang="en-US" sz="1200" dirty="0" err="1"/>
                        <a:t>Nugh</a:t>
                      </a:r>
                      <a:r>
                        <a:rPr lang="en-US" sz="1200" dirty="0"/>
                        <a:t> in the mining industry of South Africa. He wanted to be able to build a train line through British territory from South Africa to Egypt.</a:t>
                      </a:r>
                    </a:p>
                  </a:txBody>
                  <a:tcPr>
                    <a:solidFill>
                      <a:schemeClr val="accent5">
                        <a:lumMod val="40000"/>
                        <a:lumOff val="60000"/>
                      </a:schemeClr>
                    </a:solidFill>
                  </a:tcPr>
                </a:tc>
                <a:extLst>
                  <a:ext uri="{0D108BD9-81ED-4DB2-BD59-A6C34878D82A}">
                    <a16:rowId xmlns:a16="http://schemas.microsoft.com/office/drawing/2014/main" val="3015532125"/>
                  </a:ext>
                </a:extLst>
              </a:tr>
            </a:tbl>
          </a:graphicData>
        </a:graphic>
      </p:graphicFrame>
      <p:pic>
        <p:nvPicPr>
          <p:cNvPr id="7" name="Picture 6">
            <a:extLst>
              <a:ext uri="{FF2B5EF4-FFF2-40B4-BE49-F238E27FC236}">
                <a16:creationId xmlns:a16="http://schemas.microsoft.com/office/drawing/2014/main" id="{111069A5-D094-CE41-AE3C-FBFF866337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65271" y="307777"/>
            <a:ext cx="1422400" cy="1422400"/>
          </a:xfrm>
          <a:prstGeom prst="rect">
            <a:avLst/>
          </a:prstGeom>
        </p:spPr>
      </p:pic>
      <p:pic>
        <p:nvPicPr>
          <p:cNvPr id="11" name="Picture 10">
            <a:extLst>
              <a:ext uri="{FF2B5EF4-FFF2-40B4-BE49-F238E27FC236}">
                <a16:creationId xmlns:a16="http://schemas.microsoft.com/office/drawing/2014/main" id="{A168CB47-F814-9E43-A728-5EC4FD528B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8828" y="474663"/>
            <a:ext cx="1422400" cy="1422400"/>
          </a:xfrm>
          <a:prstGeom prst="rect">
            <a:avLst/>
          </a:prstGeom>
        </p:spPr>
      </p:pic>
    </p:spTree>
    <p:extLst>
      <p:ext uri="{BB962C8B-B14F-4D97-AF65-F5344CB8AC3E}">
        <p14:creationId xmlns:p14="http://schemas.microsoft.com/office/powerpoint/2010/main" val="177962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F7DDE8-78F8-3945-A246-61AF1BA29DBF}"/>
              </a:ext>
            </a:extLst>
          </p:cNvPr>
          <p:cNvSpPr/>
          <p:nvPr/>
        </p:nvSpPr>
        <p:spPr>
          <a:xfrm>
            <a:off x="-24846" y="0"/>
            <a:ext cx="4856714" cy="307777"/>
          </a:xfrm>
          <a:prstGeom prst="rect">
            <a:avLst/>
          </a:prstGeom>
          <a:noFill/>
        </p:spPr>
        <p:txBody>
          <a:bodyPr wrap="none" lIns="91440" tIns="45720" rIns="91440" bIns="45720">
            <a:spAutoFit/>
          </a:bodyPr>
          <a:lstStyle/>
          <a:p>
            <a:pPr algn="ctr"/>
            <a:r>
              <a:rPr lang="en-GB" sz="1400" b="1" u="sng"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British Empire: India, Australia and the Scramble For Africa</a:t>
            </a:r>
          </a:p>
        </p:txBody>
      </p:sp>
      <p:graphicFrame>
        <p:nvGraphicFramePr>
          <p:cNvPr id="3" name="Table 2">
            <a:extLst>
              <a:ext uri="{FF2B5EF4-FFF2-40B4-BE49-F238E27FC236}">
                <a16:creationId xmlns:a16="http://schemas.microsoft.com/office/drawing/2014/main" id="{28CC18C6-B70B-2D40-8B73-8120FB98739C}"/>
              </a:ext>
            </a:extLst>
          </p:cNvPr>
          <p:cNvGraphicFramePr>
            <a:graphicFrameLocks noGrp="1"/>
          </p:cNvGraphicFramePr>
          <p:nvPr/>
        </p:nvGraphicFramePr>
        <p:xfrm>
          <a:off x="180181" y="517208"/>
          <a:ext cx="4291807" cy="6248400"/>
        </p:xfrm>
        <a:graphic>
          <a:graphicData uri="http://schemas.openxmlformats.org/drawingml/2006/table">
            <a:tbl>
              <a:tblPr firstRow="1" bandRow="1">
                <a:tableStyleId>{5940675A-B579-460E-94D1-54222C63F5DA}</a:tableStyleId>
              </a:tblPr>
              <a:tblGrid>
                <a:gridCol w="1016789">
                  <a:extLst>
                    <a:ext uri="{9D8B030D-6E8A-4147-A177-3AD203B41FA5}">
                      <a16:colId xmlns:a16="http://schemas.microsoft.com/office/drawing/2014/main" val="3880812430"/>
                    </a:ext>
                  </a:extLst>
                </a:gridCol>
                <a:gridCol w="3275018">
                  <a:extLst>
                    <a:ext uri="{9D8B030D-6E8A-4147-A177-3AD203B41FA5}">
                      <a16:colId xmlns:a16="http://schemas.microsoft.com/office/drawing/2014/main" val="1097554608"/>
                    </a:ext>
                  </a:extLst>
                </a:gridCol>
              </a:tblGrid>
              <a:tr h="185420">
                <a:tc gridSpan="2">
                  <a:txBody>
                    <a:bodyPr/>
                    <a:lstStyle/>
                    <a:p>
                      <a:r>
                        <a:rPr lang="en-US" sz="2000" b="1" u="sng" dirty="0"/>
                        <a:t>India</a:t>
                      </a:r>
                    </a:p>
                  </a:txBody>
                  <a:tcPr anchor="ctr" anchorCtr="1">
                    <a:solidFill>
                      <a:schemeClr val="accent6">
                        <a:lumMod val="60000"/>
                        <a:lumOff val="40000"/>
                      </a:schemeClr>
                    </a:solidFill>
                  </a:tcPr>
                </a:tc>
                <a:tc hMerge="1">
                  <a:txBody>
                    <a:bodyPr/>
                    <a:lstStyle/>
                    <a:p>
                      <a:endParaRPr lang="en-US" dirty="0"/>
                    </a:p>
                  </a:txBody>
                  <a:tcPr/>
                </a:tc>
                <a:extLst>
                  <a:ext uri="{0D108BD9-81ED-4DB2-BD59-A6C34878D82A}">
                    <a16:rowId xmlns:a16="http://schemas.microsoft.com/office/drawing/2014/main" val="3502972839"/>
                  </a:ext>
                </a:extLst>
              </a:tr>
              <a:tr h="185420">
                <a:tc>
                  <a:txBody>
                    <a:bodyPr/>
                    <a:lstStyle/>
                    <a:p>
                      <a:r>
                        <a:rPr lang="en-US" b="1" u="sng" dirty="0"/>
                        <a:t>Date </a:t>
                      </a:r>
                    </a:p>
                  </a:txBody>
                  <a:tcPr anchor="ctr" anchorCtr="1">
                    <a:solidFill>
                      <a:schemeClr val="accent6">
                        <a:lumMod val="40000"/>
                        <a:lumOff val="60000"/>
                      </a:schemeClr>
                    </a:solidFill>
                  </a:tcPr>
                </a:tc>
                <a:tc>
                  <a:txBody>
                    <a:bodyPr/>
                    <a:lstStyle/>
                    <a:p>
                      <a:r>
                        <a:rPr lang="en-US" b="1" u="sng" dirty="0"/>
                        <a:t>Event</a:t>
                      </a:r>
                    </a:p>
                  </a:txBody>
                  <a:tcPr anchor="ctr" anchorCtr="1">
                    <a:solidFill>
                      <a:schemeClr val="accent6">
                        <a:lumMod val="20000"/>
                        <a:lumOff val="80000"/>
                      </a:schemeClr>
                    </a:solidFill>
                  </a:tcPr>
                </a:tc>
                <a:extLst>
                  <a:ext uri="{0D108BD9-81ED-4DB2-BD59-A6C34878D82A}">
                    <a16:rowId xmlns:a16="http://schemas.microsoft.com/office/drawing/2014/main" val="2208161074"/>
                  </a:ext>
                </a:extLst>
              </a:tr>
              <a:tr h="185420">
                <a:tc>
                  <a:txBody>
                    <a:bodyPr/>
                    <a:lstStyle/>
                    <a:p>
                      <a:r>
                        <a:rPr lang="en-US" sz="1600" b="1" u="sng" dirty="0"/>
                        <a:t>Pre 1612</a:t>
                      </a:r>
                    </a:p>
                  </a:txBody>
                  <a:tcPr anchor="ctr" anchorCtr="1">
                    <a:solidFill>
                      <a:schemeClr val="accent6">
                        <a:lumMod val="40000"/>
                        <a:lumOff val="60000"/>
                      </a:schemeClr>
                    </a:solidFill>
                  </a:tcPr>
                </a:tc>
                <a:tc>
                  <a:txBody>
                    <a:bodyPr/>
                    <a:lstStyle/>
                    <a:p>
                      <a:r>
                        <a:rPr lang="en-US" sz="1200" dirty="0"/>
                        <a:t>By 1500 India was a mainly Hindu country ran by a Muslim minority called the Mughals. It was rich in many resources and spices to trade. The Mughals buildings were huge and impressive (Taj Mahal). </a:t>
                      </a:r>
                    </a:p>
                  </a:txBody>
                  <a:tcPr>
                    <a:solidFill>
                      <a:schemeClr val="accent6">
                        <a:lumMod val="20000"/>
                        <a:lumOff val="80000"/>
                      </a:schemeClr>
                    </a:solidFill>
                  </a:tcPr>
                </a:tc>
                <a:extLst>
                  <a:ext uri="{0D108BD9-81ED-4DB2-BD59-A6C34878D82A}">
                    <a16:rowId xmlns:a16="http://schemas.microsoft.com/office/drawing/2014/main" val="483086932"/>
                  </a:ext>
                </a:extLst>
              </a:tr>
              <a:tr h="185420">
                <a:tc>
                  <a:txBody>
                    <a:bodyPr/>
                    <a:lstStyle/>
                    <a:p>
                      <a:r>
                        <a:rPr lang="en-US" sz="1600" b="1" u="sng" dirty="0"/>
                        <a:t>1612- 1757</a:t>
                      </a:r>
                    </a:p>
                  </a:txBody>
                  <a:tcPr anchor="ctr" anchorCtr="1">
                    <a:solidFill>
                      <a:schemeClr val="accent6">
                        <a:lumMod val="40000"/>
                        <a:lumOff val="60000"/>
                      </a:schemeClr>
                    </a:solidFill>
                  </a:tcPr>
                </a:tc>
                <a:tc>
                  <a:txBody>
                    <a:bodyPr/>
                    <a:lstStyle/>
                    <a:p>
                      <a:r>
                        <a:rPr lang="en-US" sz="1200" b="1" u="sng" dirty="0"/>
                        <a:t>East India Company and the Battle of Plassey </a:t>
                      </a:r>
                    </a:p>
                    <a:p>
                      <a:r>
                        <a:rPr lang="en-US" sz="1200" dirty="0"/>
                        <a:t>The East India company were one of many European companies that set up trading bases on the coast of India. Its first entry into India was Surat in 1612. Many Local Indians helped the East India company by serving in their army. In 1757 the French helped a Local Indian prince attack the East India company. The British led by Robert Clive (Clive of India) beat the larger forces. This led to the French being pushed out and Britain expanding further into India.</a:t>
                      </a:r>
                    </a:p>
                  </a:txBody>
                  <a:tcPr>
                    <a:solidFill>
                      <a:schemeClr val="accent6">
                        <a:lumMod val="20000"/>
                        <a:lumOff val="80000"/>
                      </a:schemeClr>
                    </a:solidFill>
                  </a:tcPr>
                </a:tc>
                <a:extLst>
                  <a:ext uri="{0D108BD9-81ED-4DB2-BD59-A6C34878D82A}">
                    <a16:rowId xmlns:a16="http://schemas.microsoft.com/office/drawing/2014/main" val="3177743930"/>
                  </a:ext>
                </a:extLst>
              </a:tr>
              <a:tr h="185420">
                <a:tc>
                  <a:txBody>
                    <a:bodyPr/>
                    <a:lstStyle/>
                    <a:p>
                      <a:r>
                        <a:rPr lang="en-US" sz="1600" b="1" u="sng" dirty="0"/>
                        <a:t>1857-8</a:t>
                      </a:r>
                    </a:p>
                  </a:txBody>
                  <a:tcPr anchor="ctr" anchorCtr="1">
                    <a:solidFill>
                      <a:schemeClr val="accent6">
                        <a:lumMod val="40000"/>
                        <a:lumOff val="60000"/>
                      </a:schemeClr>
                    </a:solidFill>
                  </a:tcPr>
                </a:tc>
                <a:tc>
                  <a:txBody>
                    <a:bodyPr/>
                    <a:lstStyle/>
                    <a:p>
                      <a:r>
                        <a:rPr lang="en-US" sz="1200" b="1" u="sng" dirty="0"/>
                        <a:t>First Indian War of Independence (known in Britain ad the Indian mutiny).</a:t>
                      </a:r>
                    </a:p>
                    <a:p>
                      <a:r>
                        <a:rPr lang="en-US" sz="1200" dirty="0"/>
                        <a:t>This event saw the Sepoys (locals in the British Army) rebel. It was eventually defeated by the British and India became governed from Britain.</a:t>
                      </a:r>
                    </a:p>
                  </a:txBody>
                  <a:tcPr>
                    <a:solidFill>
                      <a:schemeClr val="accent6">
                        <a:lumMod val="20000"/>
                        <a:lumOff val="80000"/>
                      </a:schemeClr>
                    </a:solidFill>
                  </a:tcPr>
                </a:tc>
                <a:extLst>
                  <a:ext uri="{0D108BD9-81ED-4DB2-BD59-A6C34878D82A}">
                    <a16:rowId xmlns:a16="http://schemas.microsoft.com/office/drawing/2014/main" val="753104793"/>
                  </a:ext>
                </a:extLst>
              </a:tr>
              <a:tr h="185420">
                <a:tc>
                  <a:txBody>
                    <a:bodyPr/>
                    <a:lstStyle/>
                    <a:p>
                      <a:r>
                        <a:rPr lang="en-US" sz="1600" b="1" u="sng" dirty="0"/>
                        <a:t>1947</a:t>
                      </a:r>
                    </a:p>
                  </a:txBody>
                  <a:tcPr anchor="ctr" anchorCtr="1">
                    <a:solidFill>
                      <a:schemeClr val="accent6">
                        <a:lumMod val="40000"/>
                        <a:lumOff val="60000"/>
                      </a:schemeClr>
                    </a:solidFill>
                  </a:tcPr>
                </a:tc>
                <a:tc>
                  <a:txBody>
                    <a:bodyPr/>
                    <a:lstStyle/>
                    <a:p>
                      <a:r>
                        <a:rPr lang="en-US" sz="1200" b="1" u="sng" dirty="0"/>
                        <a:t>Partition of India</a:t>
                      </a:r>
                    </a:p>
                    <a:p>
                      <a:r>
                        <a:rPr lang="en-US" sz="1200" dirty="0"/>
                        <a:t>After years of campaign to be independent from the likes of </a:t>
                      </a:r>
                      <a:r>
                        <a:rPr lang="en-US" sz="1200" dirty="0" err="1"/>
                        <a:t>Ghandi</a:t>
                      </a:r>
                      <a:r>
                        <a:rPr lang="en-US" sz="1200" dirty="0"/>
                        <a:t>, India is given its independence. It is split along religious lines into India and Pakistan. This leads to violence and the murder of many Hindus, Muslims and Sikhs. Tension continues to this day.</a:t>
                      </a:r>
                    </a:p>
                  </a:txBody>
                  <a:tcPr>
                    <a:solidFill>
                      <a:schemeClr val="accent6">
                        <a:lumMod val="20000"/>
                        <a:lumOff val="80000"/>
                      </a:schemeClr>
                    </a:solidFill>
                  </a:tcPr>
                </a:tc>
                <a:extLst>
                  <a:ext uri="{0D108BD9-81ED-4DB2-BD59-A6C34878D82A}">
                    <a16:rowId xmlns:a16="http://schemas.microsoft.com/office/drawing/2014/main" val="2098333457"/>
                  </a:ext>
                </a:extLst>
              </a:tr>
            </a:tbl>
          </a:graphicData>
        </a:graphic>
      </p:graphicFrame>
      <p:graphicFrame>
        <p:nvGraphicFramePr>
          <p:cNvPr id="4" name="Table 3">
            <a:extLst>
              <a:ext uri="{FF2B5EF4-FFF2-40B4-BE49-F238E27FC236}">
                <a16:creationId xmlns:a16="http://schemas.microsoft.com/office/drawing/2014/main" id="{540F3779-0AF2-324D-831D-E9702DA530CF}"/>
              </a:ext>
            </a:extLst>
          </p:cNvPr>
          <p:cNvGraphicFramePr>
            <a:graphicFrameLocks noGrp="1"/>
          </p:cNvGraphicFramePr>
          <p:nvPr/>
        </p:nvGraphicFramePr>
        <p:xfrm>
          <a:off x="4619301" y="517208"/>
          <a:ext cx="3622602" cy="6248400"/>
        </p:xfrm>
        <a:graphic>
          <a:graphicData uri="http://schemas.openxmlformats.org/drawingml/2006/table">
            <a:tbl>
              <a:tblPr firstRow="1" bandRow="1">
                <a:tableStyleId>{5940675A-B579-460E-94D1-54222C63F5DA}</a:tableStyleId>
              </a:tblPr>
              <a:tblGrid>
                <a:gridCol w="858247">
                  <a:extLst>
                    <a:ext uri="{9D8B030D-6E8A-4147-A177-3AD203B41FA5}">
                      <a16:colId xmlns:a16="http://schemas.microsoft.com/office/drawing/2014/main" val="3880812430"/>
                    </a:ext>
                  </a:extLst>
                </a:gridCol>
                <a:gridCol w="2764355">
                  <a:extLst>
                    <a:ext uri="{9D8B030D-6E8A-4147-A177-3AD203B41FA5}">
                      <a16:colId xmlns:a16="http://schemas.microsoft.com/office/drawing/2014/main" val="1097554608"/>
                    </a:ext>
                  </a:extLst>
                </a:gridCol>
              </a:tblGrid>
              <a:tr h="420876">
                <a:tc gridSpan="2">
                  <a:txBody>
                    <a:bodyPr/>
                    <a:lstStyle/>
                    <a:p>
                      <a:r>
                        <a:rPr lang="en-US" sz="2000" b="1" u="sng" dirty="0"/>
                        <a:t>Australia</a:t>
                      </a:r>
                    </a:p>
                  </a:txBody>
                  <a:tcPr anchor="ctr" anchorCtr="1">
                    <a:solidFill>
                      <a:schemeClr val="accent4">
                        <a:lumMod val="60000"/>
                        <a:lumOff val="40000"/>
                      </a:schemeClr>
                    </a:solidFill>
                  </a:tcPr>
                </a:tc>
                <a:tc hMerge="1">
                  <a:txBody>
                    <a:bodyPr/>
                    <a:lstStyle/>
                    <a:p>
                      <a:endParaRPr lang="en-US" dirty="0"/>
                    </a:p>
                  </a:txBody>
                  <a:tcPr/>
                </a:tc>
                <a:extLst>
                  <a:ext uri="{0D108BD9-81ED-4DB2-BD59-A6C34878D82A}">
                    <a16:rowId xmlns:a16="http://schemas.microsoft.com/office/drawing/2014/main" val="3502972839"/>
                  </a:ext>
                </a:extLst>
              </a:tr>
              <a:tr h="388502">
                <a:tc>
                  <a:txBody>
                    <a:bodyPr/>
                    <a:lstStyle/>
                    <a:p>
                      <a:r>
                        <a:rPr lang="en-US" b="1" u="sng" dirty="0"/>
                        <a:t>Date </a:t>
                      </a:r>
                    </a:p>
                  </a:txBody>
                  <a:tcPr anchor="ctr" anchorCtr="1">
                    <a:solidFill>
                      <a:schemeClr val="accent4">
                        <a:lumMod val="40000"/>
                        <a:lumOff val="60000"/>
                      </a:schemeClr>
                    </a:solidFill>
                  </a:tcPr>
                </a:tc>
                <a:tc>
                  <a:txBody>
                    <a:bodyPr/>
                    <a:lstStyle/>
                    <a:p>
                      <a:r>
                        <a:rPr lang="en-US" b="1" u="sng" dirty="0"/>
                        <a:t>Event</a:t>
                      </a:r>
                    </a:p>
                  </a:txBody>
                  <a:tcPr anchor="ctr" anchorCtr="1">
                    <a:solidFill>
                      <a:schemeClr val="accent4">
                        <a:lumMod val="20000"/>
                        <a:lumOff val="80000"/>
                      </a:schemeClr>
                    </a:solidFill>
                  </a:tcPr>
                </a:tc>
                <a:extLst>
                  <a:ext uri="{0D108BD9-81ED-4DB2-BD59-A6C34878D82A}">
                    <a16:rowId xmlns:a16="http://schemas.microsoft.com/office/drawing/2014/main" val="2208161074"/>
                  </a:ext>
                </a:extLst>
              </a:tr>
              <a:tr h="874128">
                <a:tc>
                  <a:txBody>
                    <a:bodyPr/>
                    <a:lstStyle/>
                    <a:p>
                      <a:r>
                        <a:rPr lang="en-GB" sz="1600" b="1" i="0" u="sng" strike="noStrike" kern="1200" dirty="0">
                          <a:solidFill>
                            <a:schemeClr val="tx1"/>
                          </a:solidFill>
                          <a:effectLst/>
                          <a:latin typeface="+mn-lt"/>
                          <a:ea typeface="+mn-ea"/>
                          <a:cs typeface="+mn-cs"/>
                        </a:rPr>
                        <a:t>40,000 BC</a:t>
                      </a:r>
                      <a:endParaRPr lang="en-US" sz="1600" b="1" u="sng" dirty="0"/>
                    </a:p>
                  </a:txBody>
                  <a:tcPr anchor="ctr" anchorCtr="1">
                    <a:solidFill>
                      <a:schemeClr val="accent4">
                        <a:lumMod val="40000"/>
                        <a:lumOff val="60000"/>
                      </a:schemeClr>
                    </a:solidFill>
                  </a:tcPr>
                </a:tc>
                <a:tc>
                  <a:txBody>
                    <a:bodyPr/>
                    <a:lstStyle/>
                    <a:p>
                      <a:r>
                        <a:rPr lang="en-GB" sz="1200" b="1" i="0" u="sng" strike="noStrike" kern="1200" dirty="0">
                          <a:solidFill>
                            <a:schemeClr val="tx1"/>
                          </a:solidFill>
                          <a:effectLst/>
                          <a:latin typeface="+mn-lt"/>
                          <a:ea typeface="+mn-ea"/>
                          <a:cs typeface="+mn-cs"/>
                        </a:rPr>
                        <a:t>The first Aborigines arrive from south-east Asia</a:t>
                      </a:r>
                      <a:r>
                        <a:rPr lang="en-GB" sz="1200" b="0" i="0" u="none" strike="noStrike" kern="1200" dirty="0">
                          <a:solidFill>
                            <a:schemeClr val="tx1"/>
                          </a:solidFill>
                          <a:effectLst/>
                          <a:latin typeface="+mn-lt"/>
                          <a:ea typeface="+mn-ea"/>
                          <a:cs typeface="+mn-cs"/>
                        </a:rPr>
                        <a:t> </a:t>
                      </a:r>
                    </a:p>
                    <a:p>
                      <a:r>
                        <a:rPr lang="en-GB" sz="1200" b="0" i="0" u="none" strike="noStrike" kern="1200" dirty="0">
                          <a:solidFill>
                            <a:schemeClr val="tx1"/>
                          </a:solidFill>
                          <a:effectLst/>
                          <a:latin typeface="+mn-lt"/>
                          <a:ea typeface="+mn-ea"/>
                          <a:cs typeface="+mn-cs"/>
                        </a:rPr>
                        <a:t>By 20,000 BC they have spread throughout the mainland and Tasmania.</a:t>
                      </a:r>
                      <a:endParaRPr lang="en-US" sz="1200" b="0" u="none" dirty="0"/>
                    </a:p>
                  </a:txBody>
                  <a:tcPr>
                    <a:solidFill>
                      <a:schemeClr val="accent4">
                        <a:lumMod val="20000"/>
                        <a:lumOff val="80000"/>
                      </a:schemeClr>
                    </a:solidFill>
                  </a:tcPr>
                </a:tc>
                <a:extLst>
                  <a:ext uri="{0D108BD9-81ED-4DB2-BD59-A6C34878D82A}">
                    <a16:rowId xmlns:a16="http://schemas.microsoft.com/office/drawing/2014/main" val="684861084"/>
                  </a:ext>
                </a:extLst>
              </a:tr>
              <a:tr h="874128">
                <a:tc>
                  <a:txBody>
                    <a:bodyPr/>
                    <a:lstStyle/>
                    <a:p>
                      <a:r>
                        <a:rPr lang="en-US" sz="1600" b="1" u="sng" dirty="0"/>
                        <a:t>1770</a:t>
                      </a:r>
                    </a:p>
                  </a:txBody>
                  <a:tcPr anchor="ctr" anchorCtr="1">
                    <a:solidFill>
                      <a:schemeClr val="accent4">
                        <a:lumMod val="40000"/>
                        <a:lumOff val="60000"/>
                      </a:schemeClr>
                    </a:solidFill>
                  </a:tcPr>
                </a:tc>
                <a:tc>
                  <a:txBody>
                    <a:bodyPr/>
                    <a:lstStyle/>
                    <a:p>
                      <a:r>
                        <a:rPr lang="en-US" sz="1200" b="1" u="sng" dirty="0"/>
                        <a:t>Arrival of Cook at Botany Bay</a:t>
                      </a:r>
                    </a:p>
                    <a:p>
                      <a:r>
                        <a:rPr lang="en-US" sz="1200" b="0" u="none" dirty="0"/>
                        <a:t>Captain James cook arrives on HMS Endeavour. He claims it for Britain and names it New South Wales.</a:t>
                      </a:r>
                    </a:p>
                  </a:txBody>
                  <a:tcPr>
                    <a:solidFill>
                      <a:schemeClr val="accent4">
                        <a:lumMod val="20000"/>
                        <a:lumOff val="80000"/>
                      </a:schemeClr>
                    </a:solidFill>
                  </a:tcPr>
                </a:tc>
                <a:extLst>
                  <a:ext uri="{0D108BD9-81ED-4DB2-BD59-A6C34878D82A}">
                    <a16:rowId xmlns:a16="http://schemas.microsoft.com/office/drawing/2014/main" val="483086932"/>
                  </a:ext>
                </a:extLst>
              </a:tr>
              <a:tr h="1262630">
                <a:tc>
                  <a:txBody>
                    <a:bodyPr/>
                    <a:lstStyle/>
                    <a:p>
                      <a:r>
                        <a:rPr lang="en-US" sz="1600" b="1" u="sng" dirty="0"/>
                        <a:t>1785</a:t>
                      </a:r>
                    </a:p>
                  </a:txBody>
                  <a:tcPr anchor="ctr" anchorCtr="1">
                    <a:solidFill>
                      <a:schemeClr val="accent4">
                        <a:lumMod val="40000"/>
                        <a:lumOff val="60000"/>
                      </a:schemeClr>
                    </a:solidFill>
                  </a:tcPr>
                </a:tc>
                <a:tc>
                  <a:txBody>
                    <a:bodyPr/>
                    <a:lstStyle/>
                    <a:p>
                      <a:r>
                        <a:rPr lang="en-US" sz="1200" b="1" u="sng" dirty="0"/>
                        <a:t>Orders in council</a:t>
                      </a:r>
                    </a:p>
                    <a:p>
                      <a:r>
                        <a:rPr lang="en-US" sz="1200" dirty="0"/>
                        <a:t>Australia was to be colonized. What is now Sydney was settled in 1788 and people began to arrive. Those who arrived were mainly convicts sent for petty crimes.</a:t>
                      </a:r>
                    </a:p>
                  </a:txBody>
                  <a:tcPr>
                    <a:solidFill>
                      <a:schemeClr val="accent4">
                        <a:lumMod val="20000"/>
                        <a:lumOff val="80000"/>
                      </a:schemeClr>
                    </a:solidFill>
                  </a:tcPr>
                </a:tc>
                <a:extLst>
                  <a:ext uri="{0D108BD9-81ED-4DB2-BD59-A6C34878D82A}">
                    <a16:rowId xmlns:a16="http://schemas.microsoft.com/office/drawing/2014/main" val="3177743930"/>
                  </a:ext>
                </a:extLst>
              </a:tr>
              <a:tr h="679878">
                <a:tc>
                  <a:txBody>
                    <a:bodyPr/>
                    <a:lstStyle/>
                    <a:p>
                      <a:r>
                        <a:rPr lang="en-US" sz="1600" b="1" u="sng" dirty="0"/>
                        <a:t>1850</a:t>
                      </a:r>
                    </a:p>
                  </a:txBody>
                  <a:tcPr anchor="ctr" anchorCtr="1">
                    <a:solidFill>
                      <a:schemeClr val="accent4">
                        <a:lumMod val="40000"/>
                        <a:lumOff val="60000"/>
                      </a:schemeClr>
                    </a:solidFill>
                  </a:tcPr>
                </a:tc>
                <a:tc>
                  <a:txBody>
                    <a:bodyPr/>
                    <a:lstStyle/>
                    <a:p>
                      <a:r>
                        <a:rPr lang="en-US" sz="1200" b="1" u="sng" dirty="0"/>
                        <a:t>Discovery of gold</a:t>
                      </a:r>
                    </a:p>
                    <a:p>
                      <a:r>
                        <a:rPr lang="en-US" sz="1200" dirty="0"/>
                        <a:t>This event saw more people heading to Australia in order to make their fortune.</a:t>
                      </a:r>
                    </a:p>
                  </a:txBody>
                  <a:tcPr>
                    <a:solidFill>
                      <a:schemeClr val="accent4">
                        <a:lumMod val="20000"/>
                        <a:lumOff val="80000"/>
                      </a:schemeClr>
                    </a:solidFill>
                  </a:tcPr>
                </a:tc>
                <a:extLst>
                  <a:ext uri="{0D108BD9-81ED-4DB2-BD59-A6C34878D82A}">
                    <a16:rowId xmlns:a16="http://schemas.microsoft.com/office/drawing/2014/main" val="753104793"/>
                  </a:ext>
                </a:extLst>
              </a:tr>
              <a:tr h="679878">
                <a:tc>
                  <a:txBody>
                    <a:bodyPr/>
                    <a:lstStyle/>
                    <a:p>
                      <a:r>
                        <a:rPr lang="en-US" sz="1600" b="1" u="sng" dirty="0"/>
                        <a:t>1901</a:t>
                      </a:r>
                    </a:p>
                  </a:txBody>
                  <a:tcPr anchor="ctr" anchorCtr="1">
                    <a:solidFill>
                      <a:schemeClr val="accent4">
                        <a:lumMod val="40000"/>
                        <a:lumOff val="60000"/>
                      </a:schemeClr>
                    </a:solidFill>
                  </a:tcPr>
                </a:tc>
                <a:tc>
                  <a:txBody>
                    <a:bodyPr/>
                    <a:lstStyle/>
                    <a:p>
                      <a:r>
                        <a:rPr lang="en-US" sz="1200" b="1" u="sng" dirty="0"/>
                        <a:t>Australia becomes a Dominion</a:t>
                      </a:r>
                    </a:p>
                    <a:p>
                      <a:r>
                        <a:rPr lang="en-US" sz="1200" dirty="0"/>
                        <a:t>Australia is given semi independent status from Britain</a:t>
                      </a:r>
                    </a:p>
                  </a:txBody>
                  <a:tcPr>
                    <a:solidFill>
                      <a:schemeClr val="accent4">
                        <a:lumMod val="20000"/>
                        <a:lumOff val="80000"/>
                      </a:schemeClr>
                    </a:solidFill>
                  </a:tcPr>
                </a:tc>
                <a:extLst>
                  <a:ext uri="{0D108BD9-81ED-4DB2-BD59-A6C34878D82A}">
                    <a16:rowId xmlns:a16="http://schemas.microsoft.com/office/drawing/2014/main" val="2098333457"/>
                  </a:ext>
                </a:extLst>
              </a:tr>
              <a:tr h="1068380">
                <a:tc>
                  <a:txBody>
                    <a:bodyPr/>
                    <a:lstStyle/>
                    <a:p>
                      <a:r>
                        <a:rPr lang="en-US" sz="1600" b="1" u="sng" dirty="0"/>
                        <a:t>1967</a:t>
                      </a:r>
                    </a:p>
                  </a:txBody>
                  <a:tcPr anchor="ctr" anchorCtr="1">
                    <a:solidFill>
                      <a:schemeClr val="accent4">
                        <a:lumMod val="40000"/>
                        <a:lumOff val="60000"/>
                      </a:schemeClr>
                    </a:solidFill>
                  </a:tcPr>
                </a:tc>
                <a:tc>
                  <a:txBody>
                    <a:bodyPr/>
                    <a:lstStyle/>
                    <a:p>
                      <a:r>
                        <a:rPr lang="en-US" sz="1200" b="1" u="sng" dirty="0"/>
                        <a:t>Australian Referendum</a:t>
                      </a:r>
                    </a:p>
                    <a:p>
                      <a:r>
                        <a:rPr lang="en-US" sz="1200" b="0" u="none" dirty="0"/>
                        <a:t>This eventually agreed to count aboriginal people in Census’s and to allow the government pass laws to better their plight. </a:t>
                      </a:r>
                    </a:p>
                  </a:txBody>
                  <a:tcPr>
                    <a:solidFill>
                      <a:schemeClr val="accent4">
                        <a:lumMod val="20000"/>
                        <a:lumOff val="80000"/>
                      </a:schemeClr>
                    </a:solidFill>
                  </a:tcPr>
                </a:tc>
                <a:extLst>
                  <a:ext uri="{0D108BD9-81ED-4DB2-BD59-A6C34878D82A}">
                    <a16:rowId xmlns:a16="http://schemas.microsoft.com/office/drawing/2014/main" val="2004661771"/>
                  </a:ext>
                </a:extLst>
              </a:tr>
            </a:tbl>
          </a:graphicData>
        </a:graphic>
      </p:graphicFrame>
      <p:graphicFrame>
        <p:nvGraphicFramePr>
          <p:cNvPr id="5" name="Table 4">
            <a:extLst>
              <a:ext uri="{FF2B5EF4-FFF2-40B4-BE49-F238E27FC236}">
                <a16:creationId xmlns:a16="http://schemas.microsoft.com/office/drawing/2014/main" id="{B416A8ED-DA8A-C64A-9A72-B7D4CE0E978C}"/>
              </a:ext>
            </a:extLst>
          </p:cNvPr>
          <p:cNvGraphicFramePr>
            <a:graphicFrameLocks noGrp="1"/>
          </p:cNvGraphicFramePr>
          <p:nvPr/>
        </p:nvGraphicFramePr>
        <p:xfrm>
          <a:off x="8389217" y="517208"/>
          <a:ext cx="3622602" cy="6248400"/>
        </p:xfrm>
        <a:graphic>
          <a:graphicData uri="http://schemas.openxmlformats.org/drawingml/2006/table">
            <a:tbl>
              <a:tblPr firstRow="1" bandRow="1">
                <a:tableStyleId>{5940675A-B579-460E-94D1-54222C63F5DA}</a:tableStyleId>
              </a:tblPr>
              <a:tblGrid>
                <a:gridCol w="858247">
                  <a:extLst>
                    <a:ext uri="{9D8B030D-6E8A-4147-A177-3AD203B41FA5}">
                      <a16:colId xmlns:a16="http://schemas.microsoft.com/office/drawing/2014/main" val="3880812430"/>
                    </a:ext>
                  </a:extLst>
                </a:gridCol>
                <a:gridCol w="2764355">
                  <a:extLst>
                    <a:ext uri="{9D8B030D-6E8A-4147-A177-3AD203B41FA5}">
                      <a16:colId xmlns:a16="http://schemas.microsoft.com/office/drawing/2014/main" val="1097554608"/>
                    </a:ext>
                  </a:extLst>
                </a:gridCol>
              </a:tblGrid>
              <a:tr h="482852">
                <a:tc gridSpan="2">
                  <a:txBody>
                    <a:bodyPr/>
                    <a:lstStyle/>
                    <a:p>
                      <a:r>
                        <a:rPr lang="en-US" sz="2000" b="1" u="sng" dirty="0"/>
                        <a:t>Africa</a:t>
                      </a:r>
                    </a:p>
                  </a:txBody>
                  <a:tcPr anchor="ctr" anchorCtr="1">
                    <a:solidFill>
                      <a:schemeClr val="accent2">
                        <a:lumMod val="60000"/>
                        <a:lumOff val="40000"/>
                      </a:schemeClr>
                    </a:solidFill>
                  </a:tcPr>
                </a:tc>
                <a:tc hMerge="1">
                  <a:txBody>
                    <a:bodyPr/>
                    <a:lstStyle/>
                    <a:p>
                      <a:endParaRPr lang="en-US" dirty="0"/>
                    </a:p>
                  </a:txBody>
                  <a:tcPr/>
                </a:tc>
                <a:extLst>
                  <a:ext uri="{0D108BD9-81ED-4DB2-BD59-A6C34878D82A}">
                    <a16:rowId xmlns:a16="http://schemas.microsoft.com/office/drawing/2014/main" val="3502972839"/>
                  </a:ext>
                </a:extLst>
              </a:tr>
              <a:tr h="445711">
                <a:tc>
                  <a:txBody>
                    <a:bodyPr/>
                    <a:lstStyle/>
                    <a:p>
                      <a:r>
                        <a:rPr lang="en-US" b="1" u="sng" dirty="0"/>
                        <a:t>Date </a:t>
                      </a:r>
                    </a:p>
                  </a:txBody>
                  <a:tcPr anchor="ctr" anchorCtr="1">
                    <a:solidFill>
                      <a:schemeClr val="accent2">
                        <a:lumMod val="40000"/>
                        <a:lumOff val="60000"/>
                      </a:schemeClr>
                    </a:solidFill>
                  </a:tcPr>
                </a:tc>
                <a:tc>
                  <a:txBody>
                    <a:bodyPr/>
                    <a:lstStyle/>
                    <a:p>
                      <a:r>
                        <a:rPr lang="en-US" b="1" u="sng" dirty="0"/>
                        <a:t>Event</a:t>
                      </a:r>
                    </a:p>
                  </a:txBody>
                  <a:tcPr anchor="ctr" anchorCtr="1">
                    <a:solidFill>
                      <a:schemeClr val="accent2">
                        <a:lumMod val="20000"/>
                        <a:lumOff val="80000"/>
                      </a:schemeClr>
                    </a:solidFill>
                  </a:tcPr>
                </a:tc>
                <a:extLst>
                  <a:ext uri="{0D108BD9-81ED-4DB2-BD59-A6C34878D82A}">
                    <a16:rowId xmlns:a16="http://schemas.microsoft.com/office/drawing/2014/main" val="2208161074"/>
                  </a:ext>
                </a:extLst>
              </a:tr>
              <a:tr h="1783384">
                <a:tc>
                  <a:txBody>
                    <a:bodyPr/>
                    <a:lstStyle/>
                    <a:p>
                      <a:r>
                        <a:rPr lang="en-GB" sz="1600" b="1" i="0" u="sng" strike="noStrike" kern="1200" dirty="0">
                          <a:solidFill>
                            <a:schemeClr val="tx1"/>
                          </a:solidFill>
                          <a:effectLst/>
                          <a:latin typeface="+mn-lt"/>
                          <a:ea typeface="+mn-ea"/>
                          <a:cs typeface="+mn-cs"/>
                        </a:rPr>
                        <a:t>Pre 1500</a:t>
                      </a:r>
                      <a:endParaRPr lang="en-US" sz="1600" b="1" u="sng" dirty="0"/>
                    </a:p>
                  </a:txBody>
                  <a:tcPr anchor="ctr" anchorCtr="1">
                    <a:solidFill>
                      <a:schemeClr val="accent2">
                        <a:lumMod val="40000"/>
                        <a:lumOff val="60000"/>
                      </a:schemeClr>
                    </a:solidFill>
                  </a:tcPr>
                </a:tc>
                <a:tc>
                  <a:txBody>
                    <a:bodyPr/>
                    <a:lstStyle/>
                    <a:p>
                      <a:r>
                        <a:rPr lang="en-GB" sz="1200" b="1" i="0" u="sng" strike="noStrike" kern="1200" dirty="0">
                          <a:solidFill>
                            <a:schemeClr val="tx1"/>
                          </a:solidFill>
                          <a:effectLst/>
                          <a:latin typeface="+mn-lt"/>
                          <a:ea typeface="+mn-ea"/>
                          <a:cs typeface="+mn-cs"/>
                        </a:rPr>
                        <a:t>Great African Empires</a:t>
                      </a:r>
                    </a:p>
                    <a:p>
                      <a:r>
                        <a:rPr lang="en-GB" sz="1200" b="0" i="0" u="none" strike="noStrike" kern="1200" dirty="0">
                          <a:solidFill>
                            <a:schemeClr val="tx1"/>
                          </a:solidFill>
                          <a:effectLst/>
                          <a:latin typeface="+mn-lt"/>
                          <a:ea typeface="+mn-ea"/>
                          <a:cs typeface="+mn-cs"/>
                        </a:rPr>
                        <a:t>Africa is huge and many different areas flourished at different time. The north had the Egyptians, Romans and Muslim Caliphates. There were great Empires in Mali, Benin and Zimbabwe. Great centres of Literature and art were everywhere.</a:t>
                      </a:r>
                      <a:endParaRPr lang="en-US" sz="1200" b="0" u="none" dirty="0"/>
                    </a:p>
                  </a:txBody>
                  <a:tcPr>
                    <a:solidFill>
                      <a:schemeClr val="accent2">
                        <a:lumMod val="20000"/>
                        <a:lumOff val="80000"/>
                      </a:schemeClr>
                    </a:solidFill>
                  </a:tcPr>
                </a:tc>
                <a:extLst>
                  <a:ext uri="{0D108BD9-81ED-4DB2-BD59-A6C34878D82A}">
                    <a16:rowId xmlns:a16="http://schemas.microsoft.com/office/drawing/2014/main" val="684861084"/>
                  </a:ext>
                </a:extLst>
              </a:tr>
              <a:tr h="1153954">
                <a:tc>
                  <a:txBody>
                    <a:bodyPr/>
                    <a:lstStyle/>
                    <a:p>
                      <a:r>
                        <a:rPr lang="en-US" sz="1600" b="1" u="sng" dirty="0"/>
                        <a:t>1500 - 1850</a:t>
                      </a:r>
                    </a:p>
                  </a:txBody>
                  <a:tcPr anchor="ctr" anchorCtr="1">
                    <a:solidFill>
                      <a:schemeClr val="accent2">
                        <a:lumMod val="40000"/>
                        <a:lumOff val="60000"/>
                      </a:schemeClr>
                    </a:solidFill>
                  </a:tcPr>
                </a:tc>
                <a:tc>
                  <a:txBody>
                    <a:bodyPr/>
                    <a:lstStyle/>
                    <a:p>
                      <a:r>
                        <a:rPr lang="en-US" sz="1200" b="1" u="sng" dirty="0"/>
                        <a:t>European slave trade</a:t>
                      </a:r>
                    </a:p>
                    <a:p>
                      <a:r>
                        <a:rPr lang="en-US" sz="1200" b="0" u="none" dirty="0"/>
                        <a:t>Europeans traded metal goods for people and took them to the Americas as slaves. This led to European trading ports on the coast e.g. Britain on the gold coast.</a:t>
                      </a:r>
                    </a:p>
                  </a:txBody>
                  <a:tcPr>
                    <a:solidFill>
                      <a:schemeClr val="accent2">
                        <a:lumMod val="20000"/>
                        <a:lumOff val="80000"/>
                      </a:schemeClr>
                    </a:solidFill>
                  </a:tcPr>
                </a:tc>
                <a:extLst>
                  <a:ext uri="{0D108BD9-81ED-4DB2-BD59-A6C34878D82A}">
                    <a16:rowId xmlns:a16="http://schemas.microsoft.com/office/drawing/2014/main" val="483086932"/>
                  </a:ext>
                </a:extLst>
              </a:tr>
              <a:tr h="1228545">
                <a:tc>
                  <a:txBody>
                    <a:bodyPr/>
                    <a:lstStyle/>
                    <a:p>
                      <a:r>
                        <a:rPr lang="en-US" sz="1600" b="1" u="sng" dirty="0"/>
                        <a:t>1884</a:t>
                      </a:r>
                    </a:p>
                  </a:txBody>
                  <a:tcPr anchor="ctr" anchorCtr="1">
                    <a:solidFill>
                      <a:schemeClr val="accent2">
                        <a:lumMod val="40000"/>
                        <a:lumOff val="60000"/>
                      </a:schemeClr>
                    </a:solidFill>
                  </a:tcPr>
                </a:tc>
                <a:tc>
                  <a:txBody>
                    <a:bodyPr/>
                    <a:lstStyle/>
                    <a:p>
                      <a:r>
                        <a:rPr lang="en-US" sz="1200" b="1" u="sng" dirty="0"/>
                        <a:t>The Berlin Conference</a:t>
                      </a:r>
                    </a:p>
                    <a:p>
                      <a:r>
                        <a:rPr lang="en-US" sz="1200" b="0" u="none" dirty="0"/>
                        <a:t>Triggered by the settlement of the Congo by Belgium the conference set the rules for how Europe could safely carve up Africa without going to war.</a:t>
                      </a:r>
                    </a:p>
                  </a:txBody>
                  <a:tcPr>
                    <a:solidFill>
                      <a:schemeClr val="accent2">
                        <a:lumMod val="20000"/>
                        <a:lumOff val="80000"/>
                      </a:schemeClr>
                    </a:solidFill>
                  </a:tcPr>
                </a:tc>
                <a:extLst>
                  <a:ext uri="{0D108BD9-81ED-4DB2-BD59-A6C34878D82A}">
                    <a16:rowId xmlns:a16="http://schemas.microsoft.com/office/drawing/2014/main" val="3177743930"/>
                  </a:ext>
                </a:extLst>
              </a:tr>
              <a:tr h="1153954">
                <a:tc>
                  <a:txBody>
                    <a:bodyPr/>
                    <a:lstStyle/>
                    <a:p>
                      <a:r>
                        <a:rPr lang="en-US" sz="1600" b="1" u="sng" dirty="0"/>
                        <a:t>1945-80</a:t>
                      </a:r>
                    </a:p>
                  </a:txBody>
                  <a:tcPr anchor="ctr" anchorCtr="1">
                    <a:solidFill>
                      <a:schemeClr val="accent2">
                        <a:lumMod val="40000"/>
                        <a:lumOff val="60000"/>
                      </a:schemeClr>
                    </a:solidFill>
                  </a:tcPr>
                </a:tc>
                <a:tc>
                  <a:txBody>
                    <a:bodyPr/>
                    <a:lstStyle/>
                    <a:p>
                      <a:r>
                        <a:rPr lang="en-US" sz="1200" b="1" u="sng" dirty="0"/>
                        <a:t>Independence</a:t>
                      </a:r>
                    </a:p>
                    <a:p>
                      <a:r>
                        <a:rPr lang="en-US" sz="1200" dirty="0"/>
                        <a:t>After the second world war the countries of Africa began to gain their Independence from European powers. Some through violent rebellion.</a:t>
                      </a:r>
                    </a:p>
                  </a:txBody>
                  <a:tcPr>
                    <a:solidFill>
                      <a:schemeClr val="accent2">
                        <a:lumMod val="20000"/>
                        <a:lumOff val="80000"/>
                      </a:schemeClr>
                    </a:solidFill>
                  </a:tcPr>
                </a:tc>
                <a:extLst>
                  <a:ext uri="{0D108BD9-81ED-4DB2-BD59-A6C34878D82A}">
                    <a16:rowId xmlns:a16="http://schemas.microsoft.com/office/drawing/2014/main" val="753104793"/>
                  </a:ext>
                </a:extLst>
              </a:tr>
            </a:tbl>
          </a:graphicData>
        </a:graphic>
      </p:graphicFrame>
    </p:spTree>
    <p:extLst>
      <p:ext uri="{BB962C8B-B14F-4D97-AF65-F5344CB8AC3E}">
        <p14:creationId xmlns:p14="http://schemas.microsoft.com/office/powerpoint/2010/main" val="43178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B8FC584-D6BD-214C-8487-89EBCD496AC0}"/>
              </a:ext>
            </a:extLst>
          </p:cNvPr>
          <p:cNvSpPr>
            <a:spLocks noChangeArrowheads="1"/>
          </p:cNvSpPr>
          <p:nvPr/>
        </p:nvSpPr>
        <p:spPr bwMode="auto">
          <a:xfrm>
            <a:off x="3751263"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1A867C52-77A0-2B4C-8278-D3E11773B8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0525" y="745771"/>
            <a:ext cx="774700" cy="774700"/>
          </a:xfrm>
          <a:prstGeom prst="rect">
            <a:avLst/>
          </a:prstGeom>
        </p:spPr>
      </p:pic>
      <p:pic>
        <p:nvPicPr>
          <p:cNvPr id="9" name="Picture 8">
            <a:extLst>
              <a:ext uri="{FF2B5EF4-FFF2-40B4-BE49-F238E27FC236}">
                <a16:creationId xmlns:a16="http://schemas.microsoft.com/office/drawing/2014/main" id="{70D3433E-7A6A-4042-AC1A-DE998410AE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0525" y="745068"/>
            <a:ext cx="812800" cy="812800"/>
          </a:xfrm>
          <a:prstGeom prst="rect">
            <a:avLst/>
          </a:prstGeom>
        </p:spPr>
      </p:pic>
      <p:pic>
        <p:nvPicPr>
          <p:cNvPr id="10" name="Picture 9">
            <a:extLst>
              <a:ext uri="{FF2B5EF4-FFF2-40B4-BE49-F238E27FC236}">
                <a16:creationId xmlns:a16="http://schemas.microsoft.com/office/drawing/2014/main" id="{D602D366-7A92-1849-9CB3-82EF18753E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9049" y="498121"/>
            <a:ext cx="1270000" cy="1270000"/>
          </a:xfrm>
          <a:prstGeom prst="rect">
            <a:avLst/>
          </a:prstGeom>
        </p:spPr>
      </p:pic>
      <p:pic>
        <p:nvPicPr>
          <p:cNvPr id="11" name="Picture 10">
            <a:extLst>
              <a:ext uri="{FF2B5EF4-FFF2-40B4-BE49-F238E27FC236}">
                <a16:creationId xmlns:a16="http://schemas.microsoft.com/office/drawing/2014/main" id="{812C44F1-6F49-C74B-9187-AF3DB06E2D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7983" y="3045040"/>
            <a:ext cx="895102" cy="895102"/>
          </a:xfrm>
          <a:prstGeom prst="rect">
            <a:avLst/>
          </a:prstGeom>
        </p:spPr>
      </p:pic>
      <p:pic>
        <p:nvPicPr>
          <p:cNvPr id="12" name="Picture 11">
            <a:extLst>
              <a:ext uri="{FF2B5EF4-FFF2-40B4-BE49-F238E27FC236}">
                <a16:creationId xmlns:a16="http://schemas.microsoft.com/office/drawing/2014/main" id="{E394106B-48D2-3644-8402-1FB691EA6C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1106" y="4472781"/>
            <a:ext cx="1005372" cy="1119188"/>
          </a:xfrm>
          <a:prstGeom prst="rect">
            <a:avLst/>
          </a:prstGeom>
        </p:spPr>
      </p:pic>
      <p:pic>
        <p:nvPicPr>
          <p:cNvPr id="13" name="Picture 12">
            <a:extLst>
              <a:ext uri="{FF2B5EF4-FFF2-40B4-BE49-F238E27FC236}">
                <a16:creationId xmlns:a16="http://schemas.microsoft.com/office/drawing/2014/main" id="{2B9EB7CB-113F-C441-A124-DD3F083756E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160368" y="4445706"/>
            <a:ext cx="1096097" cy="1002604"/>
          </a:xfrm>
          <a:prstGeom prst="rect">
            <a:avLst/>
          </a:prstGeom>
        </p:spPr>
      </p:pic>
      <p:pic>
        <p:nvPicPr>
          <p:cNvPr id="14" name="Picture 13">
            <a:extLst>
              <a:ext uri="{FF2B5EF4-FFF2-40B4-BE49-F238E27FC236}">
                <a16:creationId xmlns:a16="http://schemas.microsoft.com/office/drawing/2014/main" id="{1E4EF4F2-84B7-4140-9466-65A7FE57340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92747" y="4507452"/>
            <a:ext cx="1002604" cy="1002604"/>
          </a:xfrm>
          <a:prstGeom prst="rect">
            <a:avLst/>
          </a:prstGeom>
        </p:spPr>
      </p:pic>
      <p:sp>
        <p:nvSpPr>
          <p:cNvPr id="15" name="Rectangle 14">
            <a:extLst>
              <a:ext uri="{FF2B5EF4-FFF2-40B4-BE49-F238E27FC236}">
                <a16:creationId xmlns:a16="http://schemas.microsoft.com/office/drawing/2014/main" id="{2C16DBE0-D6B1-C948-973B-FF69502628B4}"/>
              </a:ext>
            </a:extLst>
          </p:cNvPr>
          <p:cNvSpPr/>
          <p:nvPr/>
        </p:nvSpPr>
        <p:spPr>
          <a:xfrm>
            <a:off x="0" y="44035"/>
            <a:ext cx="4271939" cy="307777"/>
          </a:xfrm>
          <a:prstGeom prst="rect">
            <a:avLst/>
          </a:prstGeom>
          <a:noFill/>
        </p:spPr>
        <p:txBody>
          <a:bodyPr wrap="none" lIns="91440" tIns="45720" rIns="91440" bIns="45720">
            <a:spAutoFit/>
          </a:bodyPr>
          <a:lstStyle/>
          <a:p>
            <a:pPr algn="ctr"/>
            <a:r>
              <a:rPr lang="en-GB" sz="1400" b="1" u="sng"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 British Empire: Was its legacy positive or negative?</a:t>
            </a:r>
          </a:p>
        </p:txBody>
      </p:sp>
      <p:sp>
        <p:nvSpPr>
          <p:cNvPr id="16" name="TextBox 15">
            <a:extLst>
              <a:ext uri="{FF2B5EF4-FFF2-40B4-BE49-F238E27FC236}">
                <a16:creationId xmlns:a16="http://schemas.microsoft.com/office/drawing/2014/main" id="{AA794D9B-126D-E941-B14F-FE8FA9FAB985}"/>
              </a:ext>
            </a:extLst>
          </p:cNvPr>
          <p:cNvSpPr txBox="1"/>
          <p:nvPr/>
        </p:nvSpPr>
        <p:spPr>
          <a:xfrm>
            <a:off x="767590" y="1604605"/>
            <a:ext cx="1120569" cy="646331"/>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pPr algn="ctr"/>
            <a:r>
              <a:rPr lang="en-GB" sz="1200" b="1" u="sng" dirty="0">
                <a:solidFill>
                  <a:srgbClr val="505050"/>
                </a:solidFill>
              </a:rPr>
              <a:t>Infrastructure </a:t>
            </a:r>
            <a:r>
              <a:rPr lang="en-GB" sz="1200" dirty="0">
                <a:solidFill>
                  <a:srgbClr val="505050"/>
                </a:solidFill>
              </a:rPr>
              <a:t>Better roads and railways.</a:t>
            </a:r>
          </a:p>
        </p:txBody>
      </p:sp>
      <p:sp>
        <p:nvSpPr>
          <p:cNvPr id="17" name="TextBox 16">
            <a:extLst>
              <a:ext uri="{FF2B5EF4-FFF2-40B4-BE49-F238E27FC236}">
                <a16:creationId xmlns:a16="http://schemas.microsoft.com/office/drawing/2014/main" id="{F14E7171-72DA-8D46-99A9-C5F4C934D022}"/>
              </a:ext>
            </a:extLst>
          </p:cNvPr>
          <p:cNvSpPr txBox="1"/>
          <p:nvPr/>
        </p:nvSpPr>
        <p:spPr>
          <a:xfrm>
            <a:off x="2243127" y="1597417"/>
            <a:ext cx="1331655" cy="1015663"/>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pPr algn="ctr"/>
            <a:r>
              <a:rPr lang="en-GB" sz="1200" b="1" i="0" u="sng" strike="noStrike" dirty="0">
                <a:solidFill>
                  <a:srgbClr val="505050"/>
                </a:solidFill>
                <a:effectLst/>
              </a:rPr>
              <a:t>Language</a:t>
            </a:r>
          </a:p>
          <a:p>
            <a:pPr algn="ctr"/>
            <a:r>
              <a:rPr lang="en-GB" sz="1200" b="0" dirty="0">
                <a:solidFill>
                  <a:srgbClr val="505050"/>
                </a:solidFill>
              </a:rPr>
              <a:t>T</a:t>
            </a:r>
            <a:r>
              <a:rPr lang="en-GB" sz="1200" b="0" i="0" u="none" strike="noStrike" dirty="0">
                <a:solidFill>
                  <a:srgbClr val="505050"/>
                </a:solidFill>
                <a:effectLst/>
              </a:rPr>
              <a:t>he English language spread, allowing people to communicate.</a:t>
            </a:r>
          </a:p>
        </p:txBody>
      </p:sp>
      <p:sp>
        <p:nvSpPr>
          <p:cNvPr id="18" name="TextBox 17">
            <a:extLst>
              <a:ext uri="{FF2B5EF4-FFF2-40B4-BE49-F238E27FC236}">
                <a16:creationId xmlns:a16="http://schemas.microsoft.com/office/drawing/2014/main" id="{1A4A45F1-9E30-F749-8469-503F733817BE}"/>
              </a:ext>
            </a:extLst>
          </p:cNvPr>
          <p:cNvSpPr txBox="1"/>
          <p:nvPr/>
        </p:nvSpPr>
        <p:spPr>
          <a:xfrm>
            <a:off x="3731983" y="1597416"/>
            <a:ext cx="1331655" cy="1015663"/>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pPr algn="ctr"/>
            <a:r>
              <a:rPr lang="en-GB" sz="1200" b="1" u="sng" dirty="0">
                <a:solidFill>
                  <a:srgbClr val="505050"/>
                </a:solidFill>
              </a:rPr>
              <a:t>Culture</a:t>
            </a:r>
          </a:p>
          <a:p>
            <a:pPr algn="ctr"/>
            <a:r>
              <a:rPr lang="en-GB" sz="1200" b="0" i="0" u="none" strike="noStrike" dirty="0">
                <a:solidFill>
                  <a:srgbClr val="505050"/>
                </a:solidFill>
                <a:effectLst/>
              </a:rPr>
              <a:t>People brought culture with them making Britain's more diverse</a:t>
            </a:r>
            <a:endParaRPr lang="en-GB" sz="1200" dirty="0">
              <a:solidFill>
                <a:srgbClr val="505050"/>
              </a:solidFill>
            </a:endParaRPr>
          </a:p>
        </p:txBody>
      </p:sp>
      <p:sp>
        <p:nvSpPr>
          <p:cNvPr id="19" name="TextBox 18">
            <a:extLst>
              <a:ext uri="{FF2B5EF4-FFF2-40B4-BE49-F238E27FC236}">
                <a16:creationId xmlns:a16="http://schemas.microsoft.com/office/drawing/2014/main" id="{E667B022-FFB7-1A4B-B065-526B36B7EDA5}"/>
              </a:ext>
            </a:extLst>
          </p:cNvPr>
          <p:cNvSpPr txBox="1"/>
          <p:nvPr/>
        </p:nvSpPr>
        <p:spPr>
          <a:xfrm>
            <a:off x="793507" y="5483909"/>
            <a:ext cx="1238534" cy="1015663"/>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pPr algn="ctr"/>
            <a:r>
              <a:rPr lang="en-GB" sz="1200" b="1" u="sng" dirty="0">
                <a:solidFill>
                  <a:srgbClr val="505050"/>
                </a:solidFill>
              </a:rPr>
              <a:t>The Commonwealth </a:t>
            </a:r>
            <a:r>
              <a:rPr lang="en-GB" sz="1200" dirty="0">
                <a:solidFill>
                  <a:srgbClr val="505050"/>
                </a:solidFill>
              </a:rPr>
              <a:t>Old colonies working together</a:t>
            </a:r>
          </a:p>
        </p:txBody>
      </p:sp>
      <p:sp>
        <p:nvSpPr>
          <p:cNvPr id="20" name="TextBox 19">
            <a:extLst>
              <a:ext uri="{FF2B5EF4-FFF2-40B4-BE49-F238E27FC236}">
                <a16:creationId xmlns:a16="http://schemas.microsoft.com/office/drawing/2014/main" id="{D53B3CC6-EE07-0A44-AF5E-352FFDA17126}"/>
              </a:ext>
            </a:extLst>
          </p:cNvPr>
          <p:cNvSpPr txBox="1"/>
          <p:nvPr/>
        </p:nvSpPr>
        <p:spPr>
          <a:xfrm>
            <a:off x="2243127" y="5488902"/>
            <a:ext cx="1120569" cy="830997"/>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pPr algn="ctr"/>
            <a:r>
              <a:rPr lang="en-GB" sz="1200" b="1" u="sng" dirty="0">
                <a:solidFill>
                  <a:srgbClr val="505050"/>
                </a:solidFill>
              </a:rPr>
              <a:t>Law and Order </a:t>
            </a:r>
            <a:r>
              <a:rPr lang="en-GB" sz="1200" dirty="0">
                <a:solidFill>
                  <a:srgbClr val="505050"/>
                </a:solidFill>
              </a:rPr>
              <a:t>Improved legal systems of colonies</a:t>
            </a:r>
          </a:p>
        </p:txBody>
      </p:sp>
      <p:sp>
        <p:nvSpPr>
          <p:cNvPr id="21" name="TextBox 20">
            <a:extLst>
              <a:ext uri="{FF2B5EF4-FFF2-40B4-BE49-F238E27FC236}">
                <a16:creationId xmlns:a16="http://schemas.microsoft.com/office/drawing/2014/main" id="{62CDB3A6-9DF2-3A49-98CB-B67651D3EBF4}"/>
              </a:ext>
            </a:extLst>
          </p:cNvPr>
          <p:cNvSpPr txBox="1"/>
          <p:nvPr/>
        </p:nvSpPr>
        <p:spPr>
          <a:xfrm>
            <a:off x="3574782" y="5510056"/>
            <a:ext cx="1120569" cy="1015663"/>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pPr algn="ctr"/>
            <a:r>
              <a:rPr lang="en-GB" sz="1200" b="1" u="sng" dirty="0">
                <a:solidFill>
                  <a:srgbClr val="505050"/>
                </a:solidFill>
              </a:rPr>
              <a:t>Infrastructure </a:t>
            </a:r>
            <a:r>
              <a:rPr lang="en-GB" sz="1200" dirty="0">
                <a:solidFill>
                  <a:srgbClr val="505050"/>
                </a:solidFill>
              </a:rPr>
              <a:t>Improved children's education with schools</a:t>
            </a:r>
          </a:p>
        </p:txBody>
      </p:sp>
      <p:sp>
        <p:nvSpPr>
          <p:cNvPr id="22" name="TextBox 21">
            <a:extLst>
              <a:ext uri="{FF2B5EF4-FFF2-40B4-BE49-F238E27FC236}">
                <a16:creationId xmlns:a16="http://schemas.microsoft.com/office/drawing/2014/main" id="{2FCFE0FB-B7C6-E04D-9705-7943E43D2E16}"/>
              </a:ext>
            </a:extLst>
          </p:cNvPr>
          <p:cNvSpPr txBox="1"/>
          <p:nvPr/>
        </p:nvSpPr>
        <p:spPr>
          <a:xfrm>
            <a:off x="3014497" y="3050439"/>
            <a:ext cx="1120569"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lgn="ctr"/>
            <a:r>
              <a:rPr lang="en-GB" sz="1200" b="1" u="sng" dirty="0">
                <a:solidFill>
                  <a:srgbClr val="505050"/>
                </a:solidFill>
              </a:rPr>
              <a:t>Democracy</a:t>
            </a:r>
          </a:p>
          <a:p>
            <a:pPr algn="ctr"/>
            <a:r>
              <a:rPr lang="en-GB" sz="1200" dirty="0">
                <a:solidFill>
                  <a:srgbClr val="505050"/>
                </a:solidFill>
              </a:rPr>
              <a:t>Britain took it with them and helped build their own</a:t>
            </a:r>
          </a:p>
          <a:p>
            <a:endParaRPr lang="en-GB" sz="1200" dirty="0">
              <a:solidFill>
                <a:srgbClr val="505050"/>
              </a:solidFill>
            </a:endParaRPr>
          </a:p>
        </p:txBody>
      </p:sp>
      <p:cxnSp>
        <p:nvCxnSpPr>
          <p:cNvPr id="24" name="Straight Connector 23">
            <a:extLst>
              <a:ext uri="{FF2B5EF4-FFF2-40B4-BE49-F238E27FC236}">
                <a16:creationId xmlns:a16="http://schemas.microsoft.com/office/drawing/2014/main" id="{4A72A96B-E98F-5D4C-97DA-9D61DC3B4338}"/>
              </a:ext>
            </a:extLst>
          </p:cNvPr>
          <p:cNvCxnSpPr/>
          <p:nvPr/>
        </p:nvCxnSpPr>
        <p:spPr>
          <a:xfrm>
            <a:off x="6105525" y="761266"/>
            <a:ext cx="0" cy="5462649"/>
          </a:xfrm>
          <a:prstGeom prst="line">
            <a:avLst/>
          </a:prstGeom>
        </p:spPr>
        <p:style>
          <a:lnRef idx="2">
            <a:schemeClr val="dk1"/>
          </a:lnRef>
          <a:fillRef idx="0">
            <a:schemeClr val="dk1"/>
          </a:fillRef>
          <a:effectRef idx="1">
            <a:schemeClr val="dk1"/>
          </a:effectRef>
          <a:fontRef idx="minor">
            <a:schemeClr val="tx1"/>
          </a:fontRef>
        </p:style>
      </p:cxnSp>
      <p:pic>
        <p:nvPicPr>
          <p:cNvPr id="25" name="Picture 24">
            <a:extLst>
              <a:ext uri="{FF2B5EF4-FFF2-40B4-BE49-F238E27FC236}">
                <a16:creationId xmlns:a16="http://schemas.microsoft.com/office/drawing/2014/main" id="{D4CBFD2D-B238-0E48-8353-0B00DF9A26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2759" y="555625"/>
            <a:ext cx="1270000" cy="1270000"/>
          </a:xfrm>
          <a:prstGeom prst="rect">
            <a:avLst/>
          </a:prstGeom>
        </p:spPr>
      </p:pic>
      <p:sp>
        <p:nvSpPr>
          <p:cNvPr id="26" name="TextBox 25">
            <a:extLst>
              <a:ext uri="{FF2B5EF4-FFF2-40B4-BE49-F238E27FC236}">
                <a16:creationId xmlns:a16="http://schemas.microsoft.com/office/drawing/2014/main" id="{FFD76FBC-3177-AB45-9C0E-5731C16017C7}"/>
              </a:ext>
            </a:extLst>
          </p:cNvPr>
          <p:cNvSpPr txBox="1"/>
          <p:nvPr/>
        </p:nvSpPr>
        <p:spPr>
          <a:xfrm>
            <a:off x="6799508" y="1629651"/>
            <a:ext cx="1331655" cy="1015663"/>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pPr algn="ctr"/>
            <a:r>
              <a:rPr lang="en-GB" sz="1200" b="1" u="sng" dirty="0">
                <a:solidFill>
                  <a:srgbClr val="505050"/>
                </a:solidFill>
              </a:rPr>
              <a:t>Culture</a:t>
            </a:r>
          </a:p>
          <a:p>
            <a:pPr algn="ctr"/>
            <a:r>
              <a:rPr lang="en-GB" sz="1200" b="0" i="0" u="none" strike="noStrike" dirty="0">
                <a:solidFill>
                  <a:srgbClr val="505050"/>
                </a:solidFill>
                <a:effectLst/>
              </a:rPr>
              <a:t>Original colonies cultures were banned or forgotten.</a:t>
            </a:r>
            <a:endParaRPr lang="en-GB" sz="1200" dirty="0">
              <a:solidFill>
                <a:srgbClr val="505050"/>
              </a:solidFill>
            </a:endParaRPr>
          </a:p>
        </p:txBody>
      </p:sp>
      <p:pic>
        <p:nvPicPr>
          <p:cNvPr id="27" name="Picture 26">
            <a:extLst>
              <a:ext uri="{FF2B5EF4-FFF2-40B4-BE49-F238E27FC236}">
                <a16:creationId xmlns:a16="http://schemas.microsoft.com/office/drawing/2014/main" id="{100F64BE-AE52-764F-8692-862B6CBBF3C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409992" y="677518"/>
            <a:ext cx="1035410" cy="1035410"/>
          </a:xfrm>
          <a:prstGeom prst="rect">
            <a:avLst/>
          </a:prstGeom>
        </p:spPr>
      </p:pic>
      <p:sp>
        <p:nvSpPr>
          <p:cNvPr id="29" name="TextBox 28">
            <a:extLst>
              <a:ext uri="{FF2B5EF4-FFF2-40B4-BE49-F238E27FC236}">
                <a16:creationId xmlns:a16="http://schemas.microsoft.com/office/drawing/2014/main" id="{A76FECF9-8BD3-9542-90F5-04D01FE498ED}"/>
              </a:ext>
            </a:extLst>
          </p:cNvPr>
          <p:cNvSpPr txBox="1"/>
          <p:nvPr/>
        </p:nvSpPr>
        <p:spPr>
          <a:xfrm>
            <a:off x="8400989" y="1640409"/>
            <a:ext cx="1331655" cy="1015663"/>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pPr algn="ctr"/>
            <a:r>
              <a:rPr lang="en-GB" sz="1200" b="1" u="sng" dirty="0">
                <a:solidFill>
                  <a:srgbClr val="505050"/>
                </a:solidFill>
              </a:rPr>
              <a:t>Economy</a:t>
            </a:r>
          </a:p>
          <a:p>
            <a:pPr algn="ctr"/>
            <a:r>
              <a:rPr lang="en-GB" sz="1200" b="0" i="0" u="none" strike="noStrike" dirty="0">
                <a:solidFill>
                  <a:srgbClr val="505050"/>
                </a:solidFill>
                <a:effectLst/>
              </a:rPr>
              <a:t>Local economies collapsed as profits went back to Britain.</a:t>
            </a:r>
            <a:endParaRPr lang="en-GB" sz="1200" dirty="0">
              <a:solidFill>
                <a:srgbClr val="505050"/>
              </a:solidFill>
            </a:endParaRPr>
          </a:p>
        </p:txBody>
      </p:sp>
      <p:pic>
        <p:nvPicPr>
          <p:cNvPr id="30" name="Picture 29">
            <a:extLst>
              <a:ext uri="{FF2B5EF4-FFF2-40B4-BE49-F238E27FC236}">
                <a16:creationId xmlns:a16="http://schemas.microsoft.com/office/drawing/2014/main" id="{A5B42666-9E09-894D-A9AE-B87D439C69D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240875" y="659125"/>
            <a:ext cx="1035411" cy="1035411"/>
          </a:xfrm>
          <a:prstGeom prst="rect">
            <a:avLst/>
          </a:prstGeom>
        </p:spPr>
      </p:pic>
      <p:sp>
        <p:nvSpPr>
          <p:cNvPr id="31" name="TextBox 30">
            <a:extLst>
              <a:ext uri="{FF2B5EF4-FFF2-40B4-BE49-F238E27FC236}">
                <a16:creationId xmlns:a16="http://schemas.microsoft.com/office/drawing/2014/main" id="{EB598B6D-556F-CB45-8DF0-F215533F4A47}"/>
              </a:ext>
            </a:extLst>
          </p:cNvPr>
          <p:cNvSpPr txBox="1"/>
          <p:nvPr/>
        </p:nvSpPr>
        <p:spPr>
          <a:xfrm>
            <a:off x="10092754" y="1640409"/>
            <a:ext cx="1331655" cy="1200329"/>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pPr algn="ctr"/>
            <a:r>
              <a:rPr lang="en-GB" sz="1200" b="1" u="sng" dirty="0">
                <a:solidFill>
                  <a:srgbClr val="505050"/>
                </a:solidFill>
              </a:rPr>
              <a:t>War</a:t>
            </a:r>
          </a:p>
          <a:p>
            <a:pPr algn="ctr"/>
            <a:r>
              <a:rPr lang="en-GB" sz="1200" b="0" i="0" u="none" strike="noStrike" dirty="0">
                <a:solidFill>
                  <a:srgbClr val="505050"/>
                </a:solidFill>
                <a:effectLst/>
              </a:rPr>
              <a:t>Empire resulted in wars of conquest. Local troops were used by Britain to fight for them.</a:t>
            </a:r>
            <a:endParaRPr lang="en-GB" sz="1200" dirty="0">
              <a:solidFill>
                <a:srgbClr val="505050"/>
              </a:solidFill>
            </a:endParaRPr>
          </a:p>
        </p:txBody>
      </p:sp>
      <p:pic>
        <p:nvPicPr>
          <p:cNvPr id="32" name="Picture 31">
            <a:extLst>
              <a:ext uri="{FF2B5EF4-FFF2-40B4-BE49-F238E27FC236}">
                <a16:creationId xmlns:a16="http://schemas.microsoft.com/office/drawing/2014/main" id="{5A26D791-FA2B-534A-8AC3-1728AEB0DC5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17753" y="3064488"/>
            <a:ext cx="918516" cy="918516"/>
          </a:xfrm>
          <a:prstGeom prst="rect">
            <a:avLst/>
          </a:prstGeom>
        </p:spPr>
      </p:pic>
      <p:sp>
        <p:nvSpPr>
          <p:cNvPr id="34" name="TextBox 33">
            <a:extLst>
              <a:ext uri="{FF2B5EF4-FFF2-40B4-BE49-F238E27FC236}">
                <a16:creationId xmlns:a16="http://schemas.microsoft.com/office/drawing/2014/main" id="{1BF00EE5-14BD-E54C-9047-76B2A82E8CB7}"/>
              </a:ext>
            </a:extLst>
          </p:cNvPr>
          <p:cNvSpPr txBox="1"/>
          <p:nvPr/>
        </p:nvSpPr>
        <p:spPr>
          <a:xfrm>
            <a:off x="9286978" y="2997282"/>
            <a:ext cx="1120569" cy="1384995"/>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pPr algn="ctr"/>
            <a:r>
              <a:rPr lang="en-GB" sz="1200" b="1" u="sng" dirty="0">
                <a:solidFill>
                  <a:srgbClr val="505050"/>
                </a:solidFill>
              </a:rPr>
              <a:t>Religion</a:t>
            </a:r>
          </a:p>
          <a:p>
            <a:pPr algn="ctr"/>
            <a:r>
              <a:rPr lang="en-GB" sz="1200" dirty="0">
                <a:solidFill>
                  <a:srgbClr val="505050"/>
                </a:solidFill>
              </a:rPr>
              <a:t>Christianity was sent and stopped the practice of other religions</a:t>
            </a:r>
          </a:p>
          <a:p>
            <a:endParaRPr lang="en-GB" sz="1200" dirty="0">
              <a:solidFill>
                <a:srgbClr val="505050"/>
              </a:solidFill>
            </a:endParaRPr>
          </a:p>
        </p:txBody>
      </p:sp>
      <p:pic>
        <p:nvPicPr>
          <p:cNvPr id="35" name="Picture 34">
            <a:extLst>
              <a:ext uri="{FF2B5EF4-FFF2-40B4-BE49-F238E27FC236}">
                <a16:creationId xmlns:a16="http://schemas.microsoft.com/office/drawing/2014/main" id="{482DC176-9DDD-C240-BE25-F1017574F11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860036" y="4507452"/>
            <a:ext cx="999512" cy="999512"/>
          </a:xfrm>
          <a:prstGeom prst="rect">
            <a:avLst/>
          </a:prstGeom>
        </p:spPr>
      </p:pic>
      <p:sp>
        <p:nvSpPr>
          <p:cNvPr id="36" name="TextBox 35">
            <a:extLst>
              <a:ext uri="{FF2B5EF4-FFF2-40B4-BE49-F238E27FC236}">
                <a16:creationId xmlns:a16="http://schemas.microsoft.com/office/drawing/2014/main" id="{9F3B579D-3DF6-1C46-BECC-01094838AFCC}"/>
              </a:ext>
            </a:extLst>
          </p:cNvPr>
          <p:cNvSpPr txBox="1"/>
          <p:nvPr/>
        </p:nvSpPr>
        <p:spPr>
          <a:xfrm>
            <a:off x="6767484" y="5495021"/>
            <a:ext cx="1331655" cy="1015663"/>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pPr algn="ctr"/>
            <a:r>
              <a:rPr lang="en-GB" sz="1200" b="1" u="sng" dirty="0">
                <a:solidFill>
                  <a:srgbClr val="505050"/>
                </a:solidFill>
              </a:rPr>
              <a:t>Disease</a:t>
            </a:r>
          </a:p>
          <a:p>
            <a:pPr algn="ctr"/>
            <a:r>
              <a:rPr lang="en-GB" sz="1200" b="0" i="0" u="none" strike="noStrike" dirty="0">
                <a:solidFill>
                  <a:srgbClr val="505050"/>
                </a:solidFill>
                <a:effectLst/>
              </a:rPr>
              <a:t>British diseases were unfamiliar to the colonies and many people died.</a:t>
            </a:r>
            <a:endParaRPr lang="en-GB" sz="1200" dirty="0">
              <a:solidFill>
                <a:srgbClr val="505050"/>
              </a:solidFill>
            </a:endParaRPr>
          </a:p>
        </p:txBody>
      </p:sp>
      <p:pic>
        <p:nvPicPr>
          <p:cNvPr id="37" name="Picture 36">
            <a:extLst>
              <a:ext uri="{FF2B5EF4-FFF2-40B4-BE49-F238E27FC236}">
                <a16:creationId xmlns:a16="http://schemas.microsoft.com/office/drawing/2014/main" id="{D6BCBD3F-EAD7-E444-9A65-F8C97237E12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452957" y="4472781"/>
            <a:ext cx="1011128" cy="1011128"/>
          </a:xfrm>
          <a:prstGeom prst="rect">
            <a:avLst/>
          </a:prstGeom>
        </p:spPr>
      </p:pic>
      <p:sp>
        <p:nvSpPr>
          <p:cNvPr id="39" name="TextBox 38">
            <a:extLst>
              <a:ext uri="{FF2B5EF4-FFF2-40B4-BE49-F238E27FC236}">
                <a16:creationId xmlns:a16="http://schemas.microsoft.com/office/drawing/2014/main" id="{A862F213-B6B8-D347-A069-480AF686DC8D}"/>
              </a:ext>
            </a:extLst>
          </p:cNvPr>
          <p:cNvSpPr txBox="1"/>
          <p:nvPr/>
        </p:nvSpPr>
        <p:spPr>
          <a:xfrm>
            <a:off x="8401763" y="5487037"/>
            <a:ext cx="1417380" cy="1292662"/>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pPr algn="ctr"/>
            <a:r>
              <a:rPr lang="en-GB" sz="1200" b="1" u="sng" dirty="0">
                <a:solidFill>
                  <a:srgbClr val="505050"/>
                </a:solidFill>
              </a:rPr>
              <a:t>Theft</a:t>
            </a:r>
          </a:p>
          <a:p>
            <a:pPr algn="ctr"/>
            <a:r>
              <a:rPr lang="en-GB" sz="1100" b="0" i="0" u="none" strike="noStrike" dirty="0">
                <a:solidFill>
                  <a:srgbClr val="505050"/>
                </a:solidFill>
                <a:effectLst/>
              </a:rPr>
              <a:t>Britain stole resources and land from their colonies and left them poor and on the brink of extinction.</a:t>
            </a:r>
            <a:endParaRPr lang="en-GB" sz="1100" dirty="0">
              <a:solidFill>
                <a:srgbClr val="505050"/>
              </a:solidFill>
            </a:endParaRPr>
          </a:p>
        </p:txBody>
      </p:sp>
      <p:pic>
        <p:nvPicPr>
          <p:cNvPr id="40" name="Picture 39">
            <a:extLst>
              <a:ext uri="{FF2B5EF4-FFF2-40B4-BE49-F238E27FC236}">
                <a16:creationId xmlns:a16="http://schemas.microsoft.com/office/drawing/2014/main" id="{C3886B60-4CBE-7140-9449-3AA4883D2CB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057494" y="4426425"/>
            <a:ext cx="1176585" cy="1176585"/>
          </a:xfrm>
          <a:prstGeom prst="rect">
            <a:avLst/>
          </a:prstGeom>
        </p:spPr>
      </p:pic>
      <p:sp>
        <p:nvSpPr>
          <p:cNvPr id="41" name="TextBox 40">
            <a:extLst>
              <a:ext uri="{FF2B5EF4-FFF2-40B4-BE49-F238E27FC236}">
                <a16:creationId xmlns:a16="http://schemas.microsoft.com/office/drawing/2014/main" id="{3A956E20-D9F0-EE4D-B1F5-DC5C71461C77}"/>
              </a:ext>
            </a:extLst>
          </p:cNvPr>
          <p:cNvSpPr txBox="1"/>
          <p:nvPr/>
        </p:nvSpPr>
        <p:spPr>
          <a:xfrm>
            <a:off x="10057494" y="5448310"/>
            <a:ext cx="1331655" cy="1015663"/>
          </a:xfrm>
          <a:prstGeom prst="rect">
            <a:avLst/>
          </a:prstGeom>
          <a:noFill/>
          <a:ln>
            <a:solidFill>
              <a:schemeClr val="bg2"/>
            </a:solidFill>
          </a:ln>
          <a:effectLst>
            <a:outerShdw blurRad="63500" sx="102000" sy="102000" algn="ctr" rotWithShape="0">
              <a:prstClr val="black">
                <a:alpha val="40000"/>
              </a:prstClr>
            </a:outerShdw>
          </a:effectLst>
        </p:spPr>
        <p:txBody>
          <a:bodyPr wrap="square" rtlCol="0">
            <a:spAutoFit/>
          </a:bodyPr>
          <a:lstStyle/>
          <a:p>
            <a:pPr algn="ctr"/>
            <a:r>
              <a:rPr lang="en-GB" sz="1200" b="1" u="sng" dirty="0">
                <a:solidFill>
                  <a:srgbClr val="505050"/>
                </a:solidFill>
              </a:rPr>
              <a:t>Slavery</a:t>
            </a:r>
          </a:p>
          <a:p>
            <a:pPr algn="ctr"/>
            <a:r>
              <a:rPr lang="en-GB" sz="1200" b="0" i="0" u="none" strike="noStrike" dirty="0">
                <a:solidFill>
                  <a:srgbClr val="505050"/>
                </a:solidFill>
                <a:effectLst/>
              </a:rPr>
              <a:t>African slaves were taken to be sold in the colonies.</a:t>
            </a:r>
            <a:endParaRPr lang="en-GB" sz="1200" dirty="0">
              <a:solidFill>
                <a:srgbClr val="505050"/>
              </a:solidFill>
            </a:endParaRPr>
          </a:p>
        </p:txBody>
      </p:sp>
      <p:sp>
        <p:nvSpPr>
          <p:cNvPr id="42" name="TextBox 41">
            <a:extLst>
              <a:ext uri="{FF2B5EF4-FFF2-40B4-BE49-F238E27FC236}">
                <a16:creationId xmlns:a16="http://schemas.microsoft.com/office/drawing/2014/main" id="{7D5A7136-10DC-A242-8DE6-63DDE3008CD8}"/>
              </a:ext>
            </a:extLst>
          </p:cNvPr>
          <p:cNvSpPr txBox="1"/>
          <p:nvPr/>
        </p:nvSpPr>
        <p:spPr>
          <a:xfrm>
            <a:off x="185879" y="2269465"/>
            <a:ext cx="513282" cy="2762273"/>
          </a:xfrm>
          <a:prstGeom prst="rect">
            <a:avLst/>
          </a:prstGeom>
          <a:noFill/>
        </p:spPr>
        <p:txBody>
          <a:bodyPr vert="wordArtVert" wrap="square" rtlCol="0">
            <a:spAutoFit/>
          </a:bodyPr>
          <a:lstStyle/>
          <a:p>
            <a:r>
              <a:rPr lang="en-US" dirty="0"/>
              <a:t>Positive</a:t>
            </a:r>
          </a:p>
        </p:txBody>
      </p:sp>
      <p:sp>
        <p:nvSpPr>
          <p:cNvPr id="43" name="TextBox 42">
            <a:extLst>
              <a:ext uri="{FF2B5EF4-FFF2-40B4-BE49-F238E27FC236}">
                <a16:creationId xmlns:a16="http://schemas.microsoft.com/office/drawing/2014/main" id="{DA33916B-CDE7-4B47-8AD1-F6E6CE879D7F}"/>
              </a:ext>
            </a:extLst>
          </p:cNvPr>
          <p:cNvSpPr txBox="1"/>
          <p:nvPr/>
        </p:nvSpPr>
        <p:spPr>
          <a:xfrm>
            <a:off x="11492839" y="2250936"/>
            <a:ext cx="513282" cy="2900901"/>
          </a:xfrm>
          <a:prstGeom prst="rect">
            <a:avLst/>
          </a:prstGeom>
          <a:noFill/>
        </p:spPr>
        <p:txBody>
          <a:bodyPr vert="wordArtVert" wrap="square" rtlCol="0">
            <a:spAutoFit/>
          </a:bodyPr>
          <a:lstStyle/>
          <a:p>
            <a:r>
              <a:rPr lang="en-US" dirty="0"/>
              <a:t>Negative</a:t>
            </a:r>
          </a:p>
        </p:txBody>
      </p:sp>
    </p:spTree>
    <p:extLst>
      <p:ext uri="{BB962C8B-B14F-4D97-AF65-F5344CB8AC3E}">
        <p14:creationId xmlns:p14="http://schemas.microsoft.com/office/powerpoint/2010/main" val="635117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FC581D1-E420-D444-B67B-C811C0104DA1}"/>
              </a:ext>
            </a:extLst>
          </p:cNvPr>
          <p:cNvSpPr/>
          <p:nvPr/>
        </p:nvSpPr>
        <p:spPr>
          <a:xfrm>
            <a:off x="135183" y="3731698"/>
            <a:ext cx="5830331" cy="3143250"/>
          </a:xfrm>
          <a:prstGeom prst="rect">
            <a:avLst/>
          </a:prstGeom>
          <a:solidFill>
            <a:schemeClr val="bg2">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3F14CE0-F4A6-2944-A6F1-28F2A1DD2C66}"/>
              </a:ext>
            </a:extLst>
          </p:cNvPr>
          <p:cNvSpPr txBox="1"/>
          <p:nvPr/>
        </p:nvSpPr>
        <p:spPr>
          <a:xfrm>
            <a:off x="417722" y="6442344"/>
            <a:ext cx="3143250" cy="369332"/>
          </a:xfrm>
          <a:prstGeom prst="rect">
            <a:avLst/>
          </a:prstGeom>
          <a:noFill/>
        </p:spPr>
        <p:txBody>
          <a:bodyPr wrap="square" rtlCol="0">
            <a:spAutoFit/>
          </a:bodyPr>
          <a:lstStyle/>
          <a:p>
            <a:r>
              <a:rPr lang="en-US" b="1" u="sng" dirty="0"/>
              <a:t>West African Empires Pre 1500</a:t>
            </a:r>
          </a:p>
        </p:txBody>
      </p:sp>
      <p:pic>
        <p:nvPicPr>
          <p:cNvPr id="1026" name="Picture 2" descr="A map shows the locations of the major West African empires before 1492, including the Ghana Empire; Mali Empire; Kanem Empire; Yoruba Empire; Benin Empire; Songhay Empire; Bachwezi Empire; Great Zimbabwe Empire; Carthaginian Empire; Persian Achaemenid Empire; Fatimid Caliphate; and Umayyad Caliphate.">
            <a:extLst>
              <a:ext uri="{FF2B5EF4-FFF2-40B4-BE49-F238E27FC236}">
                <a16:creationId xmlns:a16="http://schemas.microsoft.com/office/drawing/2014/main" id="{67FD9ABD-2D48-0C4A-AA22-8B536A4DC54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745550" y="3858643"/>
            <a:ext cx="2107165" cy="27431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4E6D1A34-AA02-2542-AA05-EACA9015AA52}"/>
              </a:ext>
            </a:extLst>
          </p:cNvPr>
          <p:cNvGraphicFramePr>
            <a:graphicFrameLocks noGrp="1"/>
          </p:cNvGraphicFramePr>
          <p:nvPr/>
        </p:nvGraphicFramePr>
        <p:xfrm>
          <a:off x="246272" y="3858643"/>
          <a:ext cx="3486150" cy="2530414"/>
        </p:xfrm>
        <a:graphic>
          <a:graphicData uri="http://schemas.openxmlformats.org/drawingml/2006/table">
            <a:tbl>
              <a:tblPr firstRow="1" bandRow="1">
                <a:tableStyleId>{5C22544A-7EE6-4342-B048-85BDC9FD1C3A}</a:tableStyleId>
              </a:tblPr>
              <a:tblGrid>
                <a:gridCol w="1014412">
                  <a:extLst>
                    <a:ext uri="{9D8B030D-6E8A-4147-A177-3AD203B41FA5}">
                      <a16:colId xmlns:a16="http://schemas.microsoft.com/office/drawing/2014/main" val="716203153"/>
                    </a:ext>
                  </a:extLst>
                </a:gridCol>
                <a:gridCol w="2471738">
                  <a:extLst>
                    <a:ext uri="{9D8B030D-6E8A-4147-A177-3AD203B41FA5}">
                      <a16:colId xmlns:a16="http://schemas.microsoft.com/office/drawing/2014/main" val="869095423"/>
                    </a:ext>
                  </a:extLst>
                </a:gridCol>
              </a:tblGrid>
              <a:tr h="379035">
                <a:tc>
                  <a:txBody>
                    <a:bodyPr/>
                    <a:lstStyle/>
                    <a:p>
                      <a:r>
                        <a:rPr lang="en-US" sz="1400" dirty="0"/>
                        <a:t>Key Word</a:t>
                      </a:r>
                    </a:p>
                  </a:txBody>
                  <a:tcPr/>
                </a:tc>
                <a:tc>
                  <a:txBody>
                    <a:bodyPr/>
                    <a:lstStyle/>
                    <a:p>
                      <a:r>
                        <a:rPr lang="en-US" sz="1400" dirty="0"/>
                        <a:t>Definition</a:t>
                      </a:r>
                    </a:p>
                  </a:txBody>
                  <a:tcPr/>
                </a:tc>
                <a:extLst>
                  <a:ext uri="{0D108BD9-81ED-4DB2-BD59-A6C34878D82A}">
                    <a16:rowId xmlns:a16="http://schemas.microsoft.com/office/drawing/2014/main" val="3252557645"/>
                  </a:ext>
                </a:extLst>
              </a:tr>
              <a:tr h="374080">
                <a:tc>
                  <a:txBody>
                    <a:bodyPr/>
                    <a:lstStyle/>
                    <a:p>
                      <a:r>
                        <a:rPr lang="en-US" sz="1400" dirty="0"/>
                        <a:t>Oba</a:t>
                      </a:r>
                    </a:p>
                  </a:txBody>
                  <a:tcPr/>
                </a:tc>
                <a:tc>
                  <a:txBody>
                    <a:bodyPr/>
                    <a:lstStyle/>
                    <a:p>
                      <a:r>
                        <a:rPr lang="en-US" sz="1400" dirty="0"/>
                        <a:t>Emperor of the Benin Empire</a:t>
                      </a:r>
                    </a:p>
                  </a:txBody>
                  <a:tcPr/>
                </a:tc>
                <a:extLst>
                  <a:ext uri="{0D108BD9-81ED-4DB2-BD59-A6C34878D82A}">
                    <a16:rowId xmlns:a16="http://schemas.microsoft.com/office/drawing/2014/main" val="2876070295"/>
                  </a:ext>
                </a:extLst>
              </a:tr>
              <a:tr h="527619">
                <a:tc>
                  <a:txBody>
                    <a:bodyPr/>
                    <a:lstStyle/>
                    <a:p>
                      <a:r>
                        <a:rPr lang="en-US" sz="1400" dirty="0"/>
                        <a:t>Timbuktu</a:t>
                      </a:r>
                    </a:p>
                  </a:txBody>
                  <a:tcPr/>
                </a:tc>
                <a:tc>
                  <a:txBody>
                    <a:bodyPr/>
                    <a:lstStyle/>
                    <a:p>
                      <a:r>
                        <a:rPr lang="en-US" sz="1400" dirty="0"/>
                        <a:t>Major </a:t>
                      </a:r>
                      <a:r>
                        <a:rPr lang="en-US" sz="1400" dirty="0" err="1"/>
                        <a:t>centre</a:t>
                      </a:r>
                      <a:r>
                        <a:rPr lang="en-US" sz="1400" dirty="0"/>
                        <a:t> of religion and learning in the Mali Empire</a:t>
                      </a:r>
                    </a:p>
                  </a:txBody>
                  <a:tcPr/>
                </a:tc>
                <a:extLst>
                  <a:ext uri="{0D108BD9-81ED-4DB2-BD59-A6C34878D82A}">
                    <a16:rowId xmlns:a16="http://schemas.microsoft.com/office/drawing/2014/main" val="1266721266"/>
                  </a:ext>
                </a:extLst>
              </a:tr>
              <a:tr h="700087">
                <a:tc>
                  <a:txBody>
                    <a:bodyPr/>
                    <a:lstStyle/>
                    <a:p>
                      <a:r>
                        <a:rPr lang="en-US" sz="1400" dirty="0"/>
                        <a:t>Mansa Musa</a:t>
                      </a:r>
                    </a:p>
                  </a:txBody>
                  <a:tcPr/>
                </a:tc>
                <a:tc>
                  <a:txBody>
                    <a:bodyPr/>
                    <a:lstStyle/>
                    <a:p>
                      <a:r>
                        <a:rPr lang="en-US" sz="1400" dirty="0"/>
                        <a:t>Emperor of the Malian Kingdom who was the  richest man the world has ever known</a:t>
                      </a:r>
                    </a:p>
                  </a:txBody>
                  <a:tcPr/>
                </a:tc>
                <a:extLst>
                  <a:ext uri="{0D108BD9-81ED-4DB2-BD59-A6C34878D82A}">
                    <a16:rowId xmlns:a16="http://schemas.microsoft.com/office/drawing/2014/main" val="283863064"/>
                  </a:ext>
                </a:extLst>
              </a:tr>
              <a:tr h="511492">
                <a:tc>
                  <a:txBody>
                    <a:bodyPr/>
                    <a:lstStyle/>
                    <a:p>
                      <a:r>
                        <a:rPr lang="en-US" sz="1400" dirty="0"/>
                        <a:t>Gold, Salt, Slaves</a:t>
                      </a:r>
                    </a:p>
                  </a:txBody>
                  <a:tcPr/>
                </a:tc>
                <a:tc>
                  <a:txBody>
                    <a:bodyPr/>
                    <a:lstStyle/>
                    <a:p>
                      <a:r>
                        <a:rPr lang="en-US" sz="1400" dirty="0"/>
                        <a:t>Some of the things that made African Nations wealthy</a:t>
                      </a:r>
                    </a:p>
                  </a:txBody>
                  <a:tcPr/>
                </a:tc>
                <a:extLst>
                  <a:ext uri="{0D108BD9-81ED-4DB2-BD59-A6C34878D82A}">
                    <a16:rowId xmlns:a16="http://schemas.microsoft.com/office/drawing/2014/main" val="3974599946"/>
                  </a:ext>
                </a:extLst>
              </a:tr>
            </a:tbl>
          </a:graphicData>
        </a:graphic>
      </p:graphicFrame>
      <p:pic>
        <p:nvPicPr>
          <p:cNvPr id="7" name="Picture 4">
            <a:extLst>
              <a:ext uri="{FF2B5EF4-FFF2-40B4-BE49-F238E27FC236}">
                <a16:creationId xmlns:a16="http://schemas.microsoft.com/office/drawing/2014/main" id="{E450412D-6C22-CD44-A629-86F0B77DE1D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6905"/>
          <a:stretch/>
        </p:blipFill>
        <p:spPr bwMode="auto">
          <a:xfrm>
            <a:off x="2913581" y="973298"/>
            <a:ext cx="3333748" cy="25648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E59AC93-D180-EA4F-AD61-A7325DDD4DD9}"/>
              </a:ext>
            </a:extLst>
          </p:cNvPr>
          <p:cNvSpPr txBox="1"/>
          <p:nvPr/>
        </p:nvSpPr>
        <p:spPr>
          <a:xfrm>
            <a:off x="81759" y="0"/>
            <a:ext cx="3143250" cy="523220"/>
          </a:xfrm>
          <a:prstGeom prst="rect">
            <a:avLst/>
          </a:prstGeom>
          <a:noFill/>
        </p:spPr>
        <p:txBody>
          <a:bodyPr wrap="square" rtlCol="0">
            <a:spAutoFit/>
          </a:bodyPr>
          <a:lstStyle/>
          <a:p>
            <a:r>
              <a:rPr lang="en-US" sz="2800" b="1" u="sng" dirty="0"/>
              <a:t>Black and British</a:t>
            </a:r>
          </a:p>
        </p:txBody>
      </p:sp>
      <p:graphicFrame>
        <p:nvGraphicFramePr>
          <p:cNvPr id="6" name="Table 8">
            <a:extLst>
              <a:ext uri="{FF2B5EF4-FFF2-40B4-BE49-F238E27FC236}">
                <a16:creationId xmlns:a16="http://schemas.microsoft.com/office/drawing/2014/main" id="{74801143-DF4D-5F49-B199-D714F1857F30}"/>
              </a:ext>
            </a:extLst>
          </p:cNvPr>
          <p:cNvGraphicFramePr>
            <a:graphicFrameLocks noGrp="1"/>
          </p:cNvGraphicFramePr>
          <p:nvPr/>
        </p:nvGraphicFramePr>
        <p:xfrm>
          <a:off x="6348409" y="116847"/>
          <a:ext cx="5708408" cy="6624306"/>
        </p:xfrm>
        <a:graphic>
          <a:graphicData uri="http://schemas.openxmlformats.org/drawingml/2006/table">
            <a:tbl>
              <a:tblPr firstRow="1" bandRow="1">
                <a:tableStyleId>{5C22544A-7EE6-4342-B048-85BDC9FD1C3A}</a:tableStyleId>
              </a:tblPr>
              <a:tblGrid>
                <a:gridCol w="1170544">
                  <a:extLst>
                    <a:ext uri="{9D8B030D-6E8A-4147-A177-3AD203B41FA5}">
                      <a16:colId xmlns:a16="http://schemas.microsoft.com/office/drawing/2014/main" val="1100700732"/>
                    </a:ext>
                  </a:extLst>
                </a:gridCol>
                <a:gridCol w="4537864">
                  <a:extLst>
                    <a:ext uri="{9D8B030D-6E8A-4147-A177-3AD203B41FA5}">
                      <a16:colId xmlns:a16="http://schemas.microsoft.com/office/drawing/2014/main" val="606903703"/>
                    </a:ext>
                  </a:extLst>
                </a:gridCol>
              </a:tblGrid>
              <a:tr h="499531">
                <a:tc>
                  <a:txBody>
                    <a:bodyPr/>
                    <a:lstStyle/>
                    <a:p>
                      <a:r>
                        <a:rPr lang="en-US" sz="1400" dirty="0"/>
                        <a:t>Key Word</a:t>
                      </a:r>
                    </a:p>
                  </a:txBody>
                  <a:tcPr/>
                </a:tc>
                <a:tc>
                  <a:txBody>
                    <a:bodyPr/>
                    <a:lstStyle/>
                    <a:p>
                      <a:r>
                        <a:rPr lang="en-US" sz="1400" dirty="0"/>
                        <a:t>Definition</a:t>
                      </a:r>
                    </a:p>
                  </a:txBody>
                  <a:tcPr/>
                </a:tc>
                <a:extLst>
                  <a:ext uri="{0D108BD9-81ED-4DB2-BD59-A6C34878D82A}">
                    <a16:rowId xmlns:a16="http://schemas.microsoft.com/office/drawing/2014/main" val="2074807965"/>
                  </a:ext>
                </a:extLst>
              </a:tr>
              <a:tr h="499531">
                <a:tc>
                  <a:txBody>
                    <a:bodyPr/>
                    <a:lstStyle/>
                    <a:p>
                      <a:pPr algn="l"/>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Enslavement</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GB" sz="1400" b="0" i="0" u="none" strike="noStrike" kern="1200" dirty="0">
                          <a:solidFill>
                            <a:schemeClr val="dk1"/>
                          </a:solidFill>
                          <a:effectLst/>
                          <a:latin typeface="+mn-lt"/>
                          <a:ea typeface="+mn-ea"/>
                          <a:cs typeface="+mn-cs"/>
                        </a:rPr>
                        <a:t>The action of making someone a slave; subjugation.</a:t>
                      </a:r>
                      <a:endParaRPr lang="en-US" sz="1400" dirty="0"/>
                    </a:p>
                  </a:txBody>
                  <a:tcPr/>
                </a:tc>
                <a:extLst>
                  <a:ext uri="{0D108BD9-81ED-4DB2-BD59-A6C34878D82A}">
                    <a16:rowId xmlns:a16="http://schemas.microsoft.com/office/drawing/2014/main" val="4002196480"/>
                  </a:ext>
                </a:extLst>
              </a:tr>
              <a:tr h="499531">
                <a:tc>
                  <a:txBody>
                    <a:bodyPr/>
                    <a:lstStyle/>
                    <a:p>
                      <a:pPr algn="l"/>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Slave trade triangle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dirty="0"/>
                        <a:t>See picture. The journey taken by slave traders</a:t>
                      </a:r>
                    </a:p>
                  </a:txBody>
                  <a:tcPr/>
                </a:tc>
                <a:extLst>
                  <a:ext uri="{0D108BD9-81ED-4DB2-BD59-A6C34878D82A}">
                    <a16:rowId xmlns:a16="http://schemas.microsoft.com/office/drawing/2014/main" val="3858183817"/>
                  </a:ext>
                </a:extLst>
              </a:tr>
              <a:tr h="499531">
                <a:tc>
                  <a:txBody>
                    <a:bodyPr/>
                    <a:lstStyle/>
                    <a:p>
                      <a:pPr algn="l"/>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Middle passage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dirty="0"/>
                        <a:t>The second leg on the slave trade triangle that saw the transportation of people from Africa to the Americas</a:t>
                      </a:r>
                    </a:p>
                  </a:txBody>
                  <a:tcPr/>
                </a:tc>
                <a:extLst>
                  <a:ext uri="{0D108BD9-81ED-4DB2-BD59-A6C34878D82A}">
                    <a16:rowId xmlns:a16="http://schemas.microsoft.com/office/drawing/2014/main" val="497666027"/>
                  </a:ext>
                </a:extLst>
              </a:tr>
              <a:tr h="499531">
                <a:tc>
                  <a:txBody>
                    <a:bodyPr/>
                    <a:lstStyle/>
                    <a:p>
                      <a:pPr algn="l"/>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Slave Auction</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dirty="0"/>
                        <a:t>The Process of selling slaves in the Caribbean</a:t>
                      </a:r>
                    </a:p>
                  </a:txBody>
                  <a:tcPr/>
                </a:tc>
                <a:extLst>
                  <a:ext uri="{0D108BD9-81ED-4DB2-BD59-A6C34878D82A}">
                    <a16:rowId xmlns:a16="http://schemas.microsoft.com/office/drawing/2014/main" val="2629466550"/>
                  </a:ext>
                </a:extLst>
              </a:tr>
              <a:tr h="499531">
                <a:tc>
                  <a:txBody>
                    <a:bodyPr/>
                    <a:lstStyle/>
                    <a:p>
                      <a:pPr algn="l"/>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Plantation</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dirty="0"/>
                        <a:t>Large farm that grew sugar tobacco and cotton</a:t>
                      </a:r>
                    </a:p>
                  </a:txBody>
                  <a:tcPr/>
                </a:tc>
                <a:extLst>
                  <a:ext uri="{0D108BD9-81ED-4DB2-BD59-A6C34878D82A}">
                    <a16:rowId xmlns:a16="http://schemas.microsoft.com/office/drawing/2014/main" val="700873199"/>
                  </a:ext>
                </a:extLst>
              </a:tr>
              <a:tr h="499531">
                <a:tc>
                  <a:txBody>
                    <a:bodyPr/>
                    <a:lstStyle/>
                    <a:p>
                      <a:pPr algn="l"/>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Overseer</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dirty="0"/>
                        <a:t>Worker on the plantation whose job it was to ensure that slaves worked.</a:t>
                      </a:r>
                    </a:p>
                  </a:txBody>
                  <a:tcPr/>
                </a:tc>
                <a:extLst>
                  <a:ext uri="{0D108BD9-81ED-4DB2-BD59-A6C34878D82A}">
                    <a16:rowId xmlns:a16="http://schemas.microsoft.com/office/drawing/2014/main" val="3013548784"/>
                  </a:ext>
                </a:extLst>
              </a:tr>
              <a:tr h="499531">
                <a:tc>
                  <a:txBody>
                    <a:bodyPr/>
                    <a:lstStyle/>
                    <a:p>
                      <a:pPr algn="l"/>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Abolition</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dirty="0"/>
                        <a:t>The movement to ban slavery across the world</a:t>
                      </a:r>
                    </a:p>
                  </a:txBody>
                  <a:tcPr/>
                </a:tc>
                <a:extLst>
                  <a:ext uri="{0D108BD9-81ED-4DB2-BD59-A6C34878D82A}">
                    <a16:rowId xmlns:a16="http://schemas.microsoft.com/office/drawing/2014/main" val="4274768955"/>
                  </a:ext>
                </a:extLst>
              </a:tr>
              <a:tr h="499531">
                <a:tc>
                  <a:txBody>
                    <a:bodyPr/>
                    <a:lstStyle/>
                    <a:p>
                      <a:pPr algn="l"/>
                      <a:r>
                        <a:rPr lang="en-GB" sz="1200" b="1" dirty="0">
                          <a:effectLst/>
                          <a:latin typeface="Calibri" panose="020F0502020204030204" pitchFamily="34" charset="0"/>
                          <a:ea typeface="Times New Roman" panose="02020603050405020304" pitchFamily="18" charset="0"/>
                          <a:cs typeface="Times New Roman" panose="02020603050405020304" pitchFamily="18" charset="0"/>
                        </a:rPr>
                        <a:t>William Wilberforce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dirty="0"/>
                        <a:t>MP who brought the abolition of the slave trade to parliament which was passed in 1807</a:t>
                      </a:r>
                    </a:p>
                  </a:txBody>
                  <a:tcPr/>
                </a:tc>
                <a:extLst>
                  <a:ext uri="{0D108BD9-81ED-4DB2-BD59-A6C34878D82A}">
                    <a16:rowId xmlns:a16="http://schemas.microsoft.com/office/drawing/2014/main" val="1228364106"/>
                  </a:ext>
                </a:extLst>
              </a:tr>
              <a:tr h="499531">
                <a:tc>
                  <a:txBody>
                    <a:bodyPr/>
                    <a:lstStyle/>
                    <a:p>
                      <a:pPr algn="l"/>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Thomas Clarkson</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dirty="0"/>
                        <a:t>Campaigner and one of the founders of the abolition society</a:t>
                      </a:r>
                    </a:p>
                  </a:txBody>
                  <a:tcPr/>
                </a:tc>
                <a:extLst>
                  <a:ext uri="{0D108BD9-81ED-4DB2-BD59-A6C34878D82A}">
                    <a16:rowId xmlns:a16="http://schemas.microsoft.com/office/drawing/2014/main" val="1049557077"/>
                  </a:ext>
                </a:extLst>
              </a:tr>
              <a:tr h="499531">
                <a:tc>
                  <a:txBody>
                    <a:bodyPr/>
                    <a:lstStyle/>
                    <a:p>
                      <a:pPr algn="l"/>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Olaudah Equiano</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dirty="0"/>
                        <a:t>Ex-slave who bought his freedom, travelled to Britain and campaigned against slavery</a:t>
                      </a:r>
                    </a:p>
                  </a:txBody>
                  <a:tcPr/>
                </a:tc>
                <a:extLst>
                  <a:ext uri="{0D108BD9-81ED-4DB2-BD59-A6C34878D82A}">
                    <a16:rowId xmlns:a16="http://schemas.microsoft.com/office/drawing/2014/main" val="306579623"/>
                  </a:ext>
                </a:extLst>
              </a:tr>
              <a:tr h="499531">
                <a:tc>
                  <a:txBody>
                    <a:bodyPr/>
                    <a:lstStyle/>
                    <a:p>
                      <a:pPr algn="l"/>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Toussaint L’Overture</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dirty="0"/>
                        <a:t>Ex slave who led a rebellion and became leader of the first free black country outside of Africa.</a:t>
                      </a:r>
                    </a:p>
                  </a:txBody>
                  <a:tcPr/>
                </a:tc>
                <a:extLst>
                  <a:ext uri="{0D108BD9-81ED-4DB2-BD59-A6C34878D82A}">
                    <a16:rowId xmlns:a16="http://schemas.microsoft.com/office/drawing/2014/main" val="87005770"/>
                  </a:ext>
                </a:extLst>
              </a:tr>
              <a:tr h="499531">
                <a:tc>
                  <a:txBody>
                    <a:bodyPr/>
                    <a:lstStyle/>
                    <a:p>
                      <a:pPr algn="l"/>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Empire Windrush</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en-US" sz="1400" dirty="0"/>
                        <a:t>Ship which transported black immigrants from Jamaica in the 1940’s.</a:t>
                      </a:r>
                    </a:p>
                  </a:txBody>
                  <a:tcPr/>
                </a:tc>
                <a:extLst>
                  <a:ext uri="{0D108BD9-81ED-4DB2-BD59-A6C34878D82A}">
                    <a16:rowId xmlns:a16="http://schemas.microsoft.com/office/drawing/2014/main" val="3047158982"/>
                  </a:ext>
                </a:extLst>
              </a:tr>
            </a:tbl>
          </a:graphicData>
        </a:graphic>
      </p:graphicFrame>
      <p:graphicFrame>
        <p:nvGraphicFramePr>
          <p:cNvPr id="10" name="Table 10">
            <a:extLst>
              <a:ext uri="{FF2B5EF4-FFF2-40B4-BE49-F238E27FC236}">
                <a16:creationId xmlns:a16="http://schemas.microsoft.com/office/drawing/2014/main" id="{9B26E96E-97AB-4247-90D6-2647ED901834}"/>
              </a:ext>
            </a:extLst>
          </p:cNvPr>
          <p:cNvGraphicFramePr>
            <a:graphicFrameLocks noGrp="1"/>
          </p:cNvGraphicFramePr>
          <p:nvPr/>
        </p:nvGraphicFramePr>
        <p:xfrm>
          <a:off x="135183" y="594761"/>
          <a:ext cx="2652471" cy="3058361"/>
        </p:xfrm>
        <a:graphic>
          <a:graphicData uri="http://schemas.openxmlformats.org/drawingml/2006/table">
            <a:tbl>
              <a:tblPr firstRow="1" bandRow="1">
                <a:tableStyleId>{5C22544A-7EE6-4342-B048-85BDC9FD1C3A}</a:tableStyleId>
              </a:tblPr>
              <a:tblGrid>
                <a:gridCol w="1823876">
                  <a:extLst>
                    <a:ext uri="{9D8B030D-6E8A-4147-A177-3AD203B41FA5}">
                      <a16:colId xmlns:a16="http://schemas.microsoft.com/office/drawing/2014/main" val="3877581239"/>
                    </a:ext>
                  </a:extLst>
                </a:gridCol>
                <a:gridCol w="828595">
                  <a:extLst>
                    <a:ext uri="{9D8B030D-6E8A-4147-A177-3AD203B41FA5}">
                      <a16:colId xmlns:a16="http://schemas.microsoft.com/office/drawing/2014/main" val="3235000066"/>
                    </a:ext>
                  </a:extLst>
                </a:gridCol>
              </a:tblGrid>
              <a:tr h="490682">
                <a:tc>
                  <a:txBody>
                    <a:bodyPr/>
                    <a:lstStyle/>
                    <a:p>
                      <a:r>
                        <a:rPr lang="en-US" dirty="0"/>
                        <a:t>Event</a:t>
                      </a:r>
                    </a:p>
                  </a:txBody>
                  <a:tcPr/>
                </a:tc>
                <a:tc>
                  <a:txBody>
                    <a:bodyPr/>
                    <a:lstStyle/>
                    <a:p>
                      <a:r>
                        <a:rPr lang="en-US" dirty="0"/>
                        <a:t>Date</a:t>
                      </a:r>
                    </a:p>
                  </a:txBody>
                  <a:tcPr/>
                </a:tc>
                <a:extLst>
                  <a:ext uri="{0D108BD9-81ED-4DB2-BD59-A6C34878D82A}">
                    <a16:rowId xmlns:a16="http://schemas.microsoft.com/office/drawing/2014/main" val="4263200138"/>
                  </a:ext>
                </a:extLst>
              </a:tr>
              <a:tr h="490682">
                <a:tc>
                  <a:txBody>
                    <a:bodyPr/>
                    <a:lstStyle/>
                    <a:p>
                      <a:r>
                        <a:rPr lang="en-US" sz="1200" dirty="0"/>
                        <a:t>Mansa Musa Emperor of Mali</a:t>
                      </a:r>
                    </a:p>
                  </a:txBody>
                  <a:tcPr/>
                </a:tc>
                <a:tc>
                  <a:txBody>
                    <a:bodyPr/>
                    <a:lstStyle/>
                    <a:p>
                      <a:r>
                        <a:rPr lang="en-US" sz="1200" dirty="0"/>
                        <a:t>1280-1337</a:t>
                      </a:r>
                    </a:p>
                  </a:txBody>
                  <a:tcPr/>
                </a:tc>
                <a:extLst>
                  <a:ext uri="{0D108BD9-81ED-4DB2-BD59-A6C34878D82A}">
                    <a16:rowId xmlns:a16="http://schemas.microsoft.com/office/drawing/2014/main" val="1216709183"/>
                  </a:ext>
                </a:extLst>
              </a:tr>
              <a:tr h="604951">
                <a:tc>
                  <a:txBody>
                    <a:bodyPr/>
                    <a:lstStyle/>
                    <a:p>
                      <a:r>
                        <a:rPr lang="en-US" sz="1200" dirty="0"/>
                        <a:t>John </a:t>
                      </a:r>
                      <a:r>
                        <a:rPr lang="en-US" sz="1200" dirty="0" err="1"/>
                        <a:t>Blanke</a:t>
                      </a:r>
                      <a:r>
                        <a:rPr lang="en-US" sz="1200" dirty="0"/>
                        <a:t> plays trumpet at Henry VIII tournament</a:t>
                      </a:r>
                    </a:p>
                  </a:txBody>
                  <a:tcPr/>
                </a:tc>
                <a:tc>
                  <a:txBody>
                    <a:bodyPr/>
                    <a:lstStyle/>
                    <a:p>
                      <a:r>
                        <a:rPr lang="en-US" sz="1200" dirty="0"/>
                        <a:t>1511</a:t>
                      </a:r>
                    </a:p>
                  </a:txBody>
                  <a:tcPr/>
                </a:tc>
                <a:extLst>
                  <a:ext uri="{0D108BD9-81ED-4DB2-BD59-A6C34878D82A}">
                    <a16:rowId xmlns:a16="http://schemas.microsoft.com/office/drawing/2014/main" val="2407369216"/>
                  </a:ext>
                </a:extLst>
              </a:tr>
              <a:tr h="490682">
                <a:tc>
                  <a:txBody>
                    <a:bodyPr/>
                    <a:lstStyle/>
                    <a:p>
                      <a:r>
                        <a:rPr lang="en-US" sz="1200" dirty="0"/>
                        <a:t>Abolition of the slave trade</a:t>
                      </a:r>
                    </a:p>
                  </a:txBody>
                  <a:tcPr/>
                </a:tc>
                <a:tc>
                  <a:txBody>
                    <a:bodyPr/>
                    <a:lstStyle/>
                    <a:p>
                      <a:r>
                        <a:rPr lang="en-US" sz="1200" dirty="0"/>
                        <a:t>1807</a:t>
                      </a:r>
                    </a:p>
                  </a:txBody>
                  <a:tcPr/>
                </a:tc>
                <a:extLst>
                  <a:ext uri="{0D108BD9-81ED-4DB2-BD59-A6C34878D82A}">
                    <a16:rowId xmlns:a16="http://schemas.microsoft.com/office/drawing/2014/main" val="1158804727"/>
                  </a:ext>
                </a:extLst>
              </a:tr>
              <a:tr h="490682">
                <a:tc>
                  <a:txBody>
                    <a:bodyPr/>
                    <a:lstStyle/>
                    <a:p>
                      <a:r>
                        <a:rPr lang="en-US" sz="1200" dirty="0"/>
                        <a:t>Abolition of Slavery</a:t>
                      </a:r>
                    </a:p>
                  </a:txBody>
                  <a:tcPr/>
                </a:tc>
                <a:tc>
                  <a:txBody>
                    <a:bodyPr/>
                    <a:lstStyle/>
                    <a:p>
                      <a:r>
                        <a:rPr lang="en-US" sz="1200" dirty="0"/>
                        <a:t>1833</a:t>
                      </a:r>
                    </a:p>
                  </a:txBody>
                  <a:tcPr/>
                </a:tc>
                <a:extLst>
                  <a:ext uri="{0D108BD9-81ED-4DB2-BD59-A6C34878D82A}">
                    <a16:rowId xmlns:a16="http://schemas.microsoft.com/office/drawing/2014/main" val="502036179"/>
                  </a:ext>
                </a:extLst>
              </a:tr>
              <a:tr h="490682">
                <a:tc>
                  <a:txBody>
                    <a:bodyPr/>
                    <a:lstStyle/>
                    <a:p>
                      <a:r>
                        <a:rPr lang="en-US" sz="1200" dirty="0"/>
                        <a:t>The Arrival of the Empire Windrush</a:t>
                      </a:r>
                    </a:p>
                  </a:txBody>
                  <a:tcPr/>
                </a:tc>
                <a:tc>
                  <a:txBody>
                    <a:bodyPr/>
                    <a:lstStyle/>
                    <a:p>
                      <a:r>
                        <a:rPr lang="en-US" sz="1200" dirty="0"/>
                        <a:t>1948</a:t>
                      </a:r>
                    </a:p>
                  </a:txBody>
                  <a:tcPr/>
                </a:tc>
                <a:extLst>
                  <a:ext uri="{0D108BD9-81ED-4DB2-BD59-A6C34878D82A}">
                    <a16:rowId xmlns:a16="http://schemas.microsoft.com/office/drawing/2014/main" val="4199408919"/>
                  </a:ext>
                </a:extLst>
              </a:tr>
            </a:tbl>
          </a:graphicData>
        </a:graphic>
      </p:graphicFrame>
      <p:pic>
        <p:nvPicPr>
          <p:cNvPr id="12" name="Picture 11" descr="Walter Tull - Footballer and First World War Hero">
            <a:extLst>
              <a:ext uri="{FF2B5EF4-FFF2-40B4-BE49-F238E27FC236}">
                <a16:creationId xmlns:a16="http://schemas.microsoft.com/office/drawing/2014/main" id="{EC42ED15-5C5F-C34F-9ACC-58C8F1DE7614}"/>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913581" y="92662"/>
            <a:ext cx="454277" cy="817163"/>
          </a:xfrm>
          <a:prstGeom prst="rect">
            <a:avLst/>
          </a:prstGeom>
          <a:noFill/>
          <a:ln>
            <a:noFill/>
          </a:ln>
        </p:spPr>
      </p:pic>
      <p:pic>
        <p:nvPicPr>
          <p:cNvPr id="13" name="Picture 12" descr="Allan Glaisyer Minns - Wikipedia">
            <a:extLst>
              <a:ext uri="{FF2B5EF4-FFF2-40B4-BE49-F238E27FC236}">
                <a16:creationId xmlns:a16="http://schemas.microsoft.com/office/drawing/2014/main" id="{397991B6-075F-D84F-97C9-1CD8EA540F1E}"/>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3405912" y="61916"/>
            <a:ext cx="653020" cy="878654"/>
          </a:xfrm>
          <a:prstGeom prst="rect">
            <a:avLst/>
          </a:prstGeom>
          <a:noFill/>
          <a:ln>
            <a:noFill/>
          </a:ln>
        </p:spPr>
      </p:pic>
      <p:pic>
        <p:nvPicPr>
          <p:cNvPr id="1028" name="Picture 4" descr="Meet Mansa Musa I of Mali – the richest human being in all history | The  Independent | The Independent">
            <a:extLst>
              <a:ext uri="{FF2B5EF4-FFF2-40B4-BE49-F238E27FC236}">
                <a16:creationId xmlns:a16="http://schemas.microsoft.com/office/drawing/2014/main" id="{57686321-46DE-2048-8CFF-A880A69F9EF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10344" y="92662"/>
            <a:ext cx="1089552" cy="8171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John Blanke, the Tudors 'blacke trumpeter'">
            <a:extLst>
              <a:ext uri="{FF2B5EF4-FFF2-40B4-BE49-F238E27FC236}">
                <a16:creationId xmlns:a16="http://schemas.microsoft.com/office/drawing/2014/main" id="{66AA1D29-60DC-1A49-B5E2-0DA8DB53C24A}"/>
              </a:ext>
            </a:extLst>
          </p:cNvPr>
          <p:cNvPicPr/>
          <p:nvPr/>
        </p:nvPicPr>
        <p:blipFill rotWithShape="1">
          <a:blip r:embed="rId7" cstate="email">
            <a:extLst>
              <a:ext uri="{28A0092B-C50C-407E-A947-70E740481C1C}">
                <a14:useLocalDpi xmlns:a14="http://schemas.microsoft.com/office/drawing/2010/main"/>
              </a:ext>
            </a:extLst>
          </a:blip>
          <a:srcRect/>
          <a:stretch/>
        </p:blipFill>
        <p:spPr bwMode="auto">
          <a:xfrm>
            <a:off x="5300976" y="92662"/>
            <a:ext cx="946353" cy="8171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892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36D943-E4F1-4F24-B263-4B3C7219B5D1}"/>
              </a:ext>
            </a:extLst>
          </p:cNvPr>
          <p:cNvSpPr txBox="1"/>
          <p:nvPr/>
        </p:nvSpPr>
        <p:spPr>
          <a:xfrm>
            <a:off x="4261313" y="60960"/>
            <a:ext cx="4234903" cy="2923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b="1" u="sng" dirty="0">
                <a:latin typeface="Comic Sans MS"/>
              </a:rPr>
              <a:t>Knowledge Organiser: Industrial Revolution</a:t>
            </a:r>
            <a:endParaRPr lang="en-US" sz="1300" b="1" u="sng" dirty="0">
              <a:cs typeface="Calibri"/>
            </a:endParaRPr>
          </a:p>
        </p:txBody>
      </p:sp>
      <p:sp>
        <p:nvSpPr>
          <p:cNvPr id="5" name="TextBox 4">
            <a:extLst>
              <a:ext uri="{FF2B5EF4-FFF2-40B4-BE49-F238E27FC236}">
                <a16:creationId xmlns:a16="http://schemas.microsoft.com/office/drawing/2014/main" id="{8F6E1721-9D30-4574-B409-749952D7B660}"/>
              </a:ext>
            </a:extLst>
          </p:cNvPr>
          <p:cNvSpPr txBox="1"/>
          <p:nvPr/>
        </p:nvSpPr>
        <p:spPr>
          <a:xfrm>
            <a:off x="94085" y="351530"/>
            <a:ext cx="6757626" cy="90568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b="1" u="sng" dirty="0">
                <a:latin typeface="Comic Sans MS"/>
              </a:rPr>
              <a:t>Causes of Industrial Revolution</a:t>
            </a:r>
          </a:p>
          <a:p>
            <a:pPr marL="171450" indent="-171450" algn="just">
              <a:buFont typeface="Arial"/>
              <a:buChar char="•"/>
            </a:pPr>
            <a:r>
              <a:rPr lang="en-GB" sz="1300" dirty="0">
                <a:latin typeface="Comic Sans MS"/>
                <a:ea typeface="+mn-lt"/>
                <a:cs typeface="+mn-lt"/>
              </a:rPr>
              <a:t>New machines such as 'spinning frames' were much faster than working by hand.</a:t>
            </a:r>
          </a:p>
          <a:p>
            <a:pPr marL="171450" indent="-171450" algn="just">
              <a:buFont typeface="Arial"/>
              <a:buChar char="•"/>
            </a:pPr>
            <a:r>
              <a:rPr lang="en-GB" sz="1300" dirty="0">
                <a:latin typeface="Comic Sans MS"/>
                <a:ea typeface="+mn-lt"/>
                <a:cs typeface="+mn-lt"/>
              </a:rPr>
              <a:t>Steam powered factories replaced working from home and could run 24/7.</a:t>
            </a:r>
          </a:p>
          <a:p>
            <a:pPr marL="171450" indent="-171450" algn="just">
              <a:buFont typeface="Arial"/>
              <a:buChar char="•"/>
            </a:pPr>
            <a:r>
              <a:rPr lang="en-GB" sz="1300" dirty="0">
                <a:latin typeface="Comic Sans MS"/>
                <a:ea typeface="+mn-lt"/>
                <a:cs typeface="+mn-lt"/>
              </a:rPr>
              <a:t>Canals and Steam engines allowed easier transport of products across the country.</a:t>
            </a:r>
          </a:p>
        </p:txBody>
      </p:sp>
      <p:sp>
        <p:nvSpPr>
          <p:cNvPr id="6" name="TextBox 5">
            <a:extLst>
              <a:ext uri="{FF2B5EF4-FFF2-40B4-BE49-F238E27FC236}">
                <a16:creationId xmlns:a16="http://schemas.microsoft.com/office/drawing/2014/main" id="{937D3532-F775-4922-8062-8FC116C75080}"/>
              </a:ext>
            </a:extLst>
          </p:cNvPr>
          <p:cNvSpPr txBox="1"/>
          <p:nvPr/>
        </p:nvSpPr>
        <p:spPr>
          <a:xfrm>
            <a:off x="92771" y="1315553"/>
            <a:ext cx="6766284" cy="1692771"/>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b="1" u="sng" dirty="0">
                <a:latin typeface="Comic Sans MS"/>
              </a:rPr>
              <a:t>Mines and Factories</a:t>
            </a:r>
          </a:p>
          <a:p>
            <a:pPr marL="171450" indent="-171450" algn="just">
              <a:buFont typeface="Arial"/>
              <a:buChar char="•"/>
            </a:pPr>
            <a:r>
              <a:rPr lang="en-GB" sz="1300" dirty="0">
                <a:latin typeface="Comic Sans MS"/>
                <a:ea typeface="+mn-lt"/>
                <a:cs typeface="+mn-lt"/>
              </a:rPr>
              <a:t>Children began work as young as 5.</a:t>
            </a:r>
          </a:p>
          <a:p>
            <a:pPr marL="171450" indent="-171450" algn="just">
              <a:buFont typeface="Arial"/>
              <a:buChar char="•"/>
            </a:pPr>
            <a:r>
              <a:rPr lang="en-GB" sz="1300" dirty="0">
                <a:latin typeface="Comic Sans MS"/>
                <a:ea typeface="+mn-lt"/>
                <a:cs typeface="+mn-lt"/>
              </a:rPr>
              <a:t>Shifts were 16+ hours long with few breaks.</a:t>
            </a:r>
          </a:p>
          <a:p>
            <a:pPr marL="171450" indent="-171450" algn="just">
              <a:buFont typeface="Arial"/>
              <a:buChar char="•"/>
            </a:pPr>
            <a:r>
              <a:rPr lang="en-GB" sz="1300" dirty="0">
                <a:latin typeface="Comic Sans MS"/>
                <a:ea typeface="+mn-lt"/>
                <a:cs typeface="+mn-lt"/>
              </a:rPr>
              <a:t>Pay was low, as the new machines meant there was no need for skilled workers.</a:t>
            </a:r>
          </a:p>
          <a:p>
            <a:pPr marL="171450" indent="-171450" algn="just">
              <a:buFont typeface="Arial"/>
              <a:buChar char="•"/>
            </a:pPr>
            <a:r>
              <a:rPr lang="en-GB" sz="1300" dirty="0">
                <a:latin typeface="Comic Sans MS"/>
                <a:cs typeface="Calibri"/>
              </a:rPr>
              <a:t>The conditions and air were dirty, causing health problems for workers.</a:t>
            </a:r>
          </a:p>
          <a:p>
            <a:pPr marL="171450" indent="-171450" algn="just">
              <a:buFont typeface="Arial"/>
              <a:buChar char="•"/>
            </a:pPr>
            <a:r>
              <a:rPr lang="en-GB" sz="1300" dirty="0">
                <a:latin typeface="Comic Sans MS"/>
                <a:cs typeface="Calibri"/>
              </a:rPr>
              <a:t>Overseers in factories beat those that didn't work hard enough.</a:t>
            </a:r>
          </a:p>
          <a:p>
            <a:pPr marL="171450" indent="-171450" algn="just">
              <a:buFont typeface="Arial"/>
              <a:buChar char="•"/>
            </a:pPr>
            <a:r>
              <a:rPr lang="en-GB" sz="1300" dirty="0">
                <a:latin typeface="Comic Sans MS"/>
                <a:cs typeface="Calibri"/>
              </a:rPr>
              <a:t>Workers could be killed by machines in the factories or collapses and explosions in the mines.</a:t>
            </a:r>
          </a:p>
        </p:txBody>
      </p:sp>
      <p:sp>
        <p:nvSpPr>
          <p:cNvPr id="7" name="TextBox 6">
            <a:extLst>
              <a:ext uri="{FF2B5EF4-FFF2-40B4-BE49-F238E27FC236}">
                <a16:creationId xmlns:a16="http://schemas.microsoft.com/office/drawing/2014/main" id="{6F5E968E-CA90-43AC-A4FC-23BB607D4B9B}"/>
              </a:ext>
            </a:extLst>
          </p:cNvPr>
          <p:cNvSpPr txBox="1"/>
          <p:nvPr/>
        </p:nvSpPr>
        <p:spPr>
          <a:xfrm>
            <a:off x="4757154" y="3069886"/>
            <a:ext cx="7334200" cy="149271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b="1" u="sng" dirty="0">
                <a:latin typeface="Comic Sans MS"/>
              </a:rPr>
              <a:t>Workers reforms</a:t>
            </a:r>
          </a:p>
          <a:p>
            <a:pPr marL="171450" indent="-171450" algn="just">
              <a:buFont typeface="Arial"/>
              <a:buChar char="•"/>
            </a:pPr>
            <a:r>
              <a:rPr lang="en-GB" sz="1300" dirty="0">
                <a:latin typeface="Comic Sans MS"/>
                <a:ea typeface="+mn-lt"/>
                <a:cs typeface="+mn-lt"/>
              </a:rPr>
              <a:t>The 1833 Factory act said no children under 9 could work in factories</a:t>
            </a:r>
          </a:p>
          <a:p>
            <a:pPr marL="171450" indent="-171450" algn="just">
              <a:buFont typeface="Arial"/>
              <a:buChar char="•"/>
            </a:pPr>
            <a:r>
              <a:rPr lang="en-GB" sz="1300" dirty="0">
                <a:latin typeface="Comic Sans MS"/>
                <a:ea typeface="+mn-lt"/>
                <a:cs typeface="+mn-lt"/>
              </a:rPr>
              <a:t>The 1842 Mine Act said no women, or children under 10, should work down a mine.</a:t>
            </a:r>
            <a:endParaRPr lang="en-GB" dirty="0"/>
          </a:p>
          <a:p>
            <a:pPr marL="171450" indent="-171450" algn="just">
              <a:buFont typeface="Arial"/>
              <a:buChar char="•"/>
            </a:pPr>
            <a:r>
              <a:rPr lang="en-GB" sz="1300" dirty="0">
                <a:latin typeface="Comic Sans MS"/>
                <a:ea typeface="+mn-lt"/>
                <a:cs typeface="+mn-lt"/>
              </a:rPr>
              <a:t>The 1847 10 Hour Act said no women or children should work more than 10 hours a day.</a:t>
            </a:r>
          </a:p>
          <a:p>
            <a:pPr marL="171450" indent="-171450" algn="just">
              <a:buFont typeface="Arial"/>
              <a:buChar char="•"/>
            </a:pPr>
            <a:r>
              <a:rPr lang="en-GB" sz="1300" dirty="0">
                <a:latin typeface="Comic Sans MS"/>
                <a:ea typeface="+mn-lt"/>
                <a:cs typeface="+mn-lt"/>
              </a:rPr>
              <a:t>The 1871 trade Union Act allowed workers to join together to negotiate for better pay and conditions. If they were unhappy, they could go on strike (refuse to go to work).</a:t>
            </a:r>
          </a:p>
          <a:p>
            <a:pPr marL="171450" indent="-171450" algn="just">
              <a:buFont typeface="Arial"/>
              <a:buChar char="•"/>
            </a:pPr>
            <a:endParaRPr lang="en-GB" sz="1300" dirty="0">
              <a:latin typeface="Comic Sans MS"/>
              <a:ea typeface="+mn-lt"/>
              <a:cs typeface="+mn-lt"/>
            </a:endParaRPr>
          </a:p>
        </p:txBody>
      </p:sp>
      <p:graphicFrame>
        <p:nvGraphicFramePr>
          <p:cNvPr id="17" name="Table 17">
            <a:extLst>
              <a:ext uri="{FF2B5EF4-FFF2-40B4-BE49-F238E27FC236}">
                <a16:creationId xmlns:a16="http://schemas.microsoft.com/office/drawing/2014/main" id="{63C845BF-F895-4D42-AA17-93E9EE498919}"/>
              </a:ext>
            </a:extLst>
          </p:cNvPr>
          <p:cNvGraphicFramePr>
            <a:graphicFrameLocks noGrp="1"/>
          </p:cNvGraphicFramePr>
          <p:nvPr/>
        </p:nvGraphicFramePr>
        <p:xfrm>
          <a:off x="5071241" y="4611413"/>
          <a:ext cx="6817470" cy="2164736"/>
        </p:xfrm>
        <a:graphic>
          <a:graphicData uri="http://schemas.openxmlformats.org/drawingml/2006/table">
            <a:tbl>
              <a:tblPr firstRow="1" bandRow="1">
                <a:tableStyleId>{5940675A-B579-460E-94D1-54222C63F5DA}</a:tableStyleId>
              </a:tblPr>
              <a:tblGrid>
                <a:gridCol w="3408735">
                  <a:extLst>
                    <a:ext uri="{9D8B030D-6E8A-4147-A177-3AD203B41FA5}">
                      <a16:colId xmlns:a16="http://schemas.microsoft.com/office/drawing/2014/main" val="783203608"/>
                    </a:ext>
                  </a:extLst>
                </a:gridCol>
                <a:gridCol w="3408735">
                  <a:extLst>
                    <a:ext uri="{9D8B030D-6E8A-4147-A177-3AD203B41FA5}">
                      <a16:colId xmlns:a16="http://schemas.microsoft.com/office/drawing/2014/main" val="991721603"/>
                    </a:ext>
                  </a:extLst>
                </a:gridCol>
              </a:tblGrid>
              <a:tr h="305456">
                <a:tc gridSpan="2">
                  <a:txBody>
                    <a:bodyPr/>
                    <a:lstStyle/>
                    <a:p>
                      <a:pPr algn="ctr"/>
                      <a:r>
                        <a:rPr lang="en-US" sz="1400" b="1" dirty="0">
                          <a:latin typeface="Comic Sans MS"/>
                        </a:rPr>
                        <a:t>Were Industrial Schools bad?</a:t>
                      </a:r>
                    </a:p>
                  </a:txBody>
                  <a:tcPr/>
                </a:tc>
                <a:tc hMerge="1">
                  <a:txBody>
                    <a:bodyPr/>
                    <a:lstStyle/>
                    <a:p>
                      <a:endParaRPr lang="en-US"/>
                    </a:p>
                  </a:txBody>
                  <a:tcPr/>
                </a:tc>
                <a:extLst>
                  <a:ext uri="{0D108BD9-81ED-4DB2-BD59-A6C34878D82A}">
                    <a16:rowId xmlns:a16="http://schemas.microsoft.com/office/drawing/2014/main" val="3218143740"/>
                  </a:ext>
                </a:extLst>
              </a:tr>
              <a:tr h="277090">
                <a:tc>
                  <a:txBody>
                    <a:bodyPr/>
                    <a:lstStyle/>
                    <a:p>
                      <a:pPr algn="ctr"/>
                      <a:r>
                        <a:rPr lang="en-US" sz="1400" b="1" dirty="0">
                          <a:latin typeface="Comic Sans MS"/>
                        </a:rPr>
                        <a:t>Yes </a:t>
                      </a:r>
                    </a:p>
                  </a:txBody>
                  <a:tcPr/>
                </a:tc>
                <a:tc>
                  <a:txBody>
                    <a:bodyPr/>
                    <a:lstStyle/>
                    <a:p>
                      <a:pPr algn="ctr"/>
                      <a:r>
                        <a:rPr lang="en-US" sz="1400" b="1" dirty="0">
                          <a:latin typeface="Comic Sans MS"/>
                        </a:rPr>
                        <a:t>No </a:t>
                      </a:r>
                    </a:p>
                  </a:txBody>
                  <a:tcPr/>
                </a:tc>
                <a:extLst>
                  <a:ext uri="{0D108BD9-81ED-4DB2-BD59-A6C34878D82A}">
                    <a16:rowId xmlns:a16="http://schemas.microsoft.com/office/drawing/2014/main" val="4181097335"/>
                  </a:ext>
                </a:extLst>
              </a:tr>
              <a:tr h="318654">
                <a:tc>
                  <a:txBody>
                    <a:bodyPr/>
                    <a:lstStyle/>
                    <a:p>
                      <a:r>
                        <a:rPr lang="en-US" sz="1400" dirty="0">
                          <a:latin typeface="Comic Sans MS"/>
                        </a:rPr>
                        <a:t>Children had to do hard labour as well as lessons.</a:t>
                      </a:r>
                    </a:p>
                  </a:txBody>
                  <a:tcPr/>
                </a:tc>
                <a:tc>
                  <a:txBody>
                    <a:bodyPr/>
                    <a:lstStyle/>
                    <a:p>
                      <a:r>
                        <a:rPr lang="en-US" sz="1400" dirty="0">
                          <a:latin typeface="Comic Sans MS"/>
                        </a:rPr>
                        <a:t>Children were given somewhere to stay and food to eat.</a:t>
                      </a:r>
                    </a:p>
                  </a:txBody>
                  <a:tcPr/>
                </a:tc>
                <a:extLst>
                  <a:ext uri="{0D108BD9-81ED-4DB2-BD59-A6C34878D82A}">
                    <a16:rowId xmlns:a16="http://schemas.microsoft.com/office/drawing/2014/main" val="3445482369"/>
                  </a:ext>
                </a:extLst>
              </a:tr>
              <a:tr h="318654">
                <a:tc>
                  <a:txBody>
                    <a:bodyPr/>
                    <a:lstStyle/>
                    <a:p>
                      <a:r>
                        <a:rPr lang="en-US" sz="1400" dirty="0">
                          <a:latin typeface="Comic Sans MS"/>
                        </a:rPr>
                        <a:t>They would be punished harshly for misbehaving.</a:t>
                      </a:r>
                    </a:p>
                  </a:txBody>
                  <a:tcPr/>
                </a:tc>
                <a:tc>
                  <a:txBody>
                    <a:bodyPr/>
                    <a:lstStyle/>
                    <a:p>
                      <a:r>
                        <a:rPr lang="en-US" sz="1400" dirty="0">
                          <a:latin typeface="Comic Sans MS"/>
                        </a:rPr>
                        <a:t>There was a reduction in crime and begging on the streets.</a:t>
                      </a:r>
                    </a:p>
                  </a:txBody>
                  <a:tcPr/>
                </a:tc>
                <a:extLst>
                  <a:ext uri="{0D108BD9-81ED-4DB2-BD59-A6C34878D82A}">
                    <a16:rowId xmlns:a16="http://schemas.microsoft.com/office/drawing/2014/main" val="1662283642"/>
                  </a:ext>
                </a:extLst>
              </a:tr>
              <a:tr h="318654">
                <a:tc>
                  <a:txBody>
                    <a:bodyPr/>
                    <a:lstStyle/>
                    <a:p>
                      <a:r>
                        <a:rPr lang="en-US" sz="1400" dirty="0">
                          <a:latin typeface="Comic Sans MS"/>
                        </a:rPr>
                        <a:t>They were treated like criminals, just for being poor.</a:t>
                      </a:r>
                    </a:p>
                  </a:txBody>
                  <a:tcPr/>
                </a:tc>
                <a:tc>
                  <a:txBody>
                    <a:bodyPr/>
                    <a:lstStyle/>
                    <a:p>
                      <a:r>
                        <a:rPr lang="en-US" sz="1400" dirty="0">
                          <a:latin typeface="Comic Sans MS"/>
                        </a:rPr>
                        <a:t>They learned basics such as reading and writing.</a:t>
                      </a:r>
                    </a:p>
                  </a:txBody>
                  <a:tcPr/>
                </a:tc>
                <a:extLst>
                  <a:ext uri="{0D108BD9-81ED-4DB2-BD59-A6C34878D82A}">
                    <a16:rowId xmlns:a16="http://schemas.microsoft.com/office/drawing/2014/main" val="3606586815"/>
                  </a:ext>
                </a:extLst>
              </a:tr>
            </a:tbl>
          </a:graphicData>
        </a:graphic>
      </p:graphicFrame>
      <p:pic>
        <p:nvPicPr>
          <p:cNvPr id="2" name="Picture 2" descr="A picture containing shape&#10;&#10;Description automatically generated">
            <a:extLst>
              <a:ext uri="{FF2B5EF4-FFF2-40B4-BE49-F238E27FC236}">
                <a16:creationId xmlns:a16="http://schemas.microsoft.com/office/drawing/2014/main" id="{FE342494-5269-4160-A7FC-B77ADF5B56DA}"/>
              </a:ext>
            </a:extLst>
          </p:cNvPr>
          <p:cNvPicPr>
            <a:picLocks noChangeAspect="1"/>
          </p:cNvPicPr>
          <p:nvPr/>
        </p:nvPicPr>
        <p:blipFill>
          <a:blip r:embed="rId2"/>
          <a:stretch>
            <a:fillRect/>
          </a:stretch>
        </p:blipFill>
        <p:spPr>
          <a:xfrm>
            <a:off x="6929765" y="388719"/>
            <a:ext cx="2352675" cy="1876425"/>
          </a:xfrm>
          <a:prstGeom prst="rect">
            <a:avLst/>
          </a:prstGeom>
        </p:spPr>
      </p:pic>
      <p:pic>
        <p:nvPicPr>
          <p:cNvPr id="3" name="Picture 7" descr="A vintage photo of a group of people posing for the camera&#10;&#10;Description automatically generated">
            <a:extLst>
              <a:ext uri="{FF2B5EF4-FFF2-40B4-BE49-F238E27FC236}">
                <a16:creationId xmlns:a16="http://schemas.microsoft.com/office/drawing/2014/main" id="{D761BDF2-78C8-4052-8C7A-804C6E25D3E3}"/>
              </a:ext>
            </a:extLst>
          </p:cNvPr>
          <p:cNvPicPr>
            <a:picLocks noChangeAspect="1"/>
          </p:cNvPicPr>
          <p:nvPr/>
        </p:nvPicPr>
        <p:blipFill>
          <a:blip r:embed="rId3"/>
          <a:stretch>
            <a:fillRect/>
          </a:stretch>
        </p:blipFill>
        <p:spPr>
          <a:xfrm>
            <a:off x="9125607" y="1096625"/>
            <a:ext cx="3032234" cy="1932059"/>
          </a:xfrm>
          <a:prstGeom prst="rect">
            <a:avLst/>
          </a:prstGeom>
        </p:spPr>
      </p:pic>
      <p:pic>
        <p:nvPicPr>
          <p:cNvPr id="8" name="Picture 8" descr="A group of people&#10;&#10;Description automatically generated">
            <a:extLst>
              <a:ext uri="{FF2B5EF4-FFF2-40B4-BE49-F238E27FC236}">
                <a16:creationId xmlns:a16="http://schemas.microsoft.com/office/drawing/2014/main" id="{50C66259-0ACF-438D-A75E-B6C6C7E11032}"/>
              </a:ext>
            </a:extLst>
          </p:cNvPr>
          <p:cNvPicPr>
            <a:picLocks noChangeAspect="1"/>
          </p:cNvPicPr>
          <p:nvPr/>
        </p:nvPicPr>
        <p:blipFill>
          <a:blip r:embed="rId4"/>
          <a:stretch>
            <a:fillRect/>
          </a:stretch>
        </p:blipFill>
        <p:spPr>
          <a:xfrm>
            <a:off x="139262" y="3070006"/>
            <a:ext cx="2743200" cy="1847850"/>
          </a:xfrm>
          <a:prstGeom prst="rect">
            <a:avLst/>
          </a:prstGeom>
        </p:spPr>
      </p:pic>
      <p:pic>
        <p:nvPicPr>
          <p:cNvPr id="9" name="Picture 9" descr="A group of people sitting at a table&#10;&#10;Description automatically generated">
            <a:extLst>
              <a:ext uri="{FF2B5EF4-FFF2-40B4-BE49-F238E27FC236}">
                <a16:creationId xmlns:a16="http://schemas.microsoft.com/office/drawing/2014/main" id="{39FBBC49-952B-48D9-B7C3-BD0272C9A0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7987" y="4918082"/>
            <a:ext cx="2966543" cy="181718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36D943-E4F1-4F24-B263-4B3C7219B5D1}"/>
              </a:ext>
            </a:extLst>
          </p:cNvPr>
          <p:cNvSpPr txBox="1"/>
          <p:nvPr/>
        </p:nvSpPr>
        <p:spPr>
          <a:xfrm>
            <a:off x="4261313" y="60960"/>
            <a:ext cx="4234903" cy="30777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b="1" u="sng" dirty="0">
                <a:latin typeface="Comic Sans MS"/>
              </a:rPr>
              <a:t>Knowledge Organiser: Industrial Revolution</a:t>
            </a:r>
            <a:endParaRPr lang="en-US" sz="1400" b="1" u="sng" dirty="0">
              <a:cs typeface="Calibri"/>
            </a:endParaRPr>
          </a:p>
        </p:txBody>
      </p:sp>
      <p:sp>
        <p:nvSpPr>
          <p:cNvPr id="8" name="TextBox 7">
            <a:extLst>
              <a:ext uri="{FF2B5EF4-FFF2-40B4-BE49-F238E27FC236}">
                <a16:creationId xmlns:a16="http://schemas.microsoft.com/office/drawing/2014/main" id="{F8F9FBFB-9F72-40DB-B9F5-88A132ECB1DE}"/>
              </a:ext>
            </a:extLst>
          </p:cNvPr>
          <p:cNvSpPr txBox="1"/>
          <p:nvPr/>
        </p:nvSpPr>
        <p:spPr>
          <a:xfrm>
            <a:off x="104418" y="309010"/>
            <a:ext cx="7103391" cy="149271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b="1" u="sng" dirty="0">
                <a:latin typeface="Comic Sans MS"/>
              </a:rPr>
              <a:t>Industrial Towns</a:t>
            </a:r>
          </a:p>
          <a:p>
            <a:pPr marL="171450" indent="-171450" algn="just">
              <a:buFont typeface="Arial"/>
              <a:buChar char="•"/>
            </a:pPr>
            <a:r>
              <a:rPr lang="en-GB" sz="1300" dirty="0">
                <a:latin typeface="Comic Sans MS"/>
                <a:ea typeface="+mn-lt"/>
                <a:cs typeface="+mn-lt"/>
              </a:rPr>
              <a:t>The population rose from 7 million in 1750, to 37 million in 1900.</a:t>
            </a:r>
          </a:p>
          <a:p>
            <a:pPr marL="171450" indent="-171450" algn="just">
              <a:buFont typeface="Arial"/>
              <a:buChar char="•"/>
            </a:pPr>
            <a:r>
              <a:rPr lang="en-GB" sz="1300" dirty="0">
                <a:latin typeface="Comic Sans MS"/>
                <a:ea typeface="+mn-lt"/>
                <a:cs typeface="+mn-lt"/>
              </a:rPr>
              <a:t>The new factories pulled people in from the countryside to towns and cities.</a:t>
            </a:r>
          </a:p>
          <a:p>
            <a:pPr marL="171450" indent="-171450" algn="just">
              <a:buFont typeface="Arial"/>
              <a:buChar char="•"/>
            </a:pPr>
            <a:r>
              <a:rPr lang="en-GB" sz="1300" dirty="0">
                <a:latin typeface="Comic Sans MS"/>
                <a:ea typeface="+mn-lt"/>
                <a:cs typeface="+mn-lt"/>
              </a:rPr>
              <a:t>Houses were crammed together, entire families shared one room.</a:t>
            </a:r>
            <a:endParaRPr lang="en-GB" sz="1300" dirty="0">
              <a:cs typeface="Calibri"/>
            </a:endParaRPr>
          </a:p>
          <a:p>
            <a:pPr marL="171450" indent="-171450" algn="just">
              <a:buFont typeface="Arial"/>
              <a:buChar char="•"/>
            </a:pPr>
            <a:r>
              <a:rPr lang="en-GB" sz="1300" dirty="0">
                <a:latin typeface="Comic Sans MS"/>
                <a:ea typeface="+mn-lt"/>
                <a:cs typeface="+mn-lt"/>
              </a:rPr>
              <a:t>Water from the pumps and river was polluted by waste.</a:t>
            </a:r>
          </a:p>
          <a:p>
            <a:pPr marL="171450" indent="-171450" algn="just">
              <a:buFont typeface="Arial"/>
              <a:buChar char="•"/>
            </a:pPr>
            <a:r>
              <a:rPr lang="en-GB" sz="1300" dirty="0">
                <a:latin typeface="Comic Sans MS"/>
                <a:ea typeface="+mn-lt"/>
                <a:cs typeface="+mn-lt"/>
              </a:rPr>
              <a:t>The streets weren't regularly cleaned; there was waste and rats.</a:t>
            </a:r>
          </a:p>
          <a:p>
            <a:pPr marL="171450" indent="-171450" algn="just">
              <a:buFont typeface="Arial"/>
              <a:buChar char="•"/>
            </a:pPr>
            <a:r>
              <a:rPr lang="en-GB" sz="1300" dirty="0">
                <a:latin typeface="Comic Sans MS"/>
                <a:ea typeface="+mn-lt"/>
                <a:cs typeface="+mn-lt"/>
              </a:rPr>
              <a:t>The air was heavily polluted from burning coal, causing illness.</a:t>
            </a:r>
          </a:p>
        </p:txBody>
      </p:sp>
      <p:sp>
        <p:nvSpPr>
          <p:cNvPr id="10" name="TextBox 9">
            <a:extLst>
              <a:ext uri="{FF2B5EF4-FFF2-40B4-BE49-F238E27FC236}">
                <a16:creationId xmlns:a16="http://schemas.microsoft.com/office/drawing/2014/main" id="{4B8FE1F7-73B2-4732-A89A-63F5CA788C12}"/>
              </a:ext>
            </a:extLst>
          </p:cNvPr>
          <p:cNvSpPr txBox="1"/>
          <p:nvPr/>
        </p:nvSpPr>
        <p:spPr>
          <a:xfrm>
            <a:off x="4980291" y="3389706"/>
            <a:ext cx="7129179" cy="149271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b="1" u="sng" dirty="0">
                <a:latin typeface="Comic Sans MS"/>
              </a:rPr>
              <a:t>Leisure Time</a:t>
            </a:r>
          </a:p>
          <a:p>
            <a:pPr marL="171450" indent="-171450">
              <a:buFont typeface="Arial"/>
              <a:buChar char="•"/>
            </a:pPr>
            <a:r>
              <a:rPr lang="en-US" sz="1300" dirty="0">
                <a:latin typeface="Comic Sans MS"/>
              </a:rPr>
              <a:t>By 1850 workers had more free time on evenings and weekends.</a:t>
            </a:r>
          </a:p>
          <a:p>
            <a:pPr marL="171450" indent="-171450">
              <a:buFont typeface="Arial"/>
              <a:buChar char="•"/>
            </a:pPr>
            <a:r>
              <a:rPr lang="en-US" sz="1300" dirty="0">
                <a:latin typeface="Comic Sans MS"/>
              </a:rPr>
              <a:t>In 1851 the first 'Music Halls' opened to provide cheap entertainment.</a:t>
            </a:r>
          </a:p>
          <a:p>
            <a:pPr marL="171450" indent="-171450">
              <a:buFont typeface="Arial"/>
              <a:buChar char="•"/>
            </a:pPr>
            <a:r>
              <a:rPr lang="en-US" sz="1300" dirty="0">
                <a:latin typeface="Comic Sans MS"/>
              </a:rPr>
              <a:t>The Rover Safety Bicycle was invented in 1885 and made cycling popular.</a:t>
            </a:r>
          </a:p>
          <a:p>
            <a:pPr marL="171450" indent="-171450">
              <a:buFont typeface="Arial"/>
              <a:buChar char="•"/>
            </a:pPr>
            <a:r>
              <a:rPr lang="en-US" sz="1300" dirty="0">
                <a:latin typeface="Comic Sans MS"/>
              </a:rPr>
              <a:t>In the 1840s a man called Thomas Cook began organising railway trips to seaside towns.</a:t>
            </a:r>
          </a:p>
          <a:p>
            <a:pPr marL="171450" indent="-171450">
              <a:buFont typeface="Arial"/>
              <a:buChar char="•"/>
            </a:pPr>
            <a:r>
              <a:rPr lang="en-US" sz="1300" dirty="0">
                <a:latin typeface="Comic Sans MS"/>
              </a:rPr>
              <a:t>The first professional football club, Notts County, was set up in 1862.</a:t>
            </a:r>
          </a:p>
          <a:p>
            <a:pPr marL="171450" indent="-171450">
              <a:buFont typeface="Arial"/>
              <a:buChar char="•"/>
            </a:pPr>
            <a:r>
              <a:rPr lang="en-US" sz="1300" dirty="0">
                <a:latin typeface="Comic Sans MS"/>
              </a:rPr>
              <a:t>'Blood Sports' (betting on animal fights) were popular until they became illegal in 1849.</a:t>
            </a:r>
          </a:p>
        </p:txBody>
      </p:sp>
      <p:sp>
        <p:nvSpPr>
          <p:cNvPr id="12" name="TextBox 11">
            <a:extLst>
              <a:ext uri="{FF2B5EF4-FFF2-40B4-BE49-F238E27FC236}">
                <a16:creationId xmlns:a16="http://schemas.microsoft.com/office/drawing/2014/main" id="{C5799916-153D-4A72-9ADE-C697C2A5373E}"/>
              </a:ext>
            </a:extLst>
          </p:cNvPr>
          <p:cNvSpPr txBox="1"/>
          <p:nvPr/>
        </p:nvSpPr>
        <p:spPr>
          <a:xfrm>
            <a:off x="70587" y="1854656"/>
            <a:ext cx="7138728" cy="149271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b="1" u="sng" dirty="0">
                <a:latin typeface="Comic Sans MS"/>
              </a:rPr>
              <a:t>Public Health Reforms</a:t>
            </a:r>
          </a:p>
          <a:p>
            <a:pPr marL="171450" indent="-171450">
              <a:buFont typeface="Arial"/>
              <a:buChar char="•"/>
            </a:pPr>
            <a:r>
              <a:rPr lang="en-US" sz="1300" dirty="0">
                <a:latin typeface="Comic Sans MS"/>
                <a:ea typeface="+mn-lt"/>
                <a:cs typeface="+mn-lt"/>
              </a:rPr>
              <a:t>In 1842 Edwin Chadwick reported that poor conditions in towns were making people ill.</a:t>
            </a:r>
          </a:p>
          <a:p>
            <a:pPr marL="171450" indent="-171450">
              <a:buFont typeface="Arial"/>
              <a:buChar char="•"/>
            </a:pPr>
            <a:r>
              <a:rPr lang="en-US" sz="1300" dirty="0">
                <a:latin typeface="Comic Sans MS"/>
                <a:ea typeface="+mn-lt"/>
                <a:cs typeface="+mn-lt"/>
              </a:rPr>
              <a:t>In 1854 John Snow proved that dirty water was spreading cholera.</a:t>
            </a:r>
          </a:p>
          <a:p>
            <a:pPr marL="171450" indent="-171450">
              <a:buFont typeface="Arial"/>
              <a:buChar char="•"/>
            </a:pPr>
            <a:r>
              <a:rPr lang="en-US" sz="1300" dirty="0">
                <a:latin typeface="Comic Sans MS"/>
                <a:ea typeface="+mn-lt"/>
                <a:cs typeface="+mn-lt"/>
              </a:rPr>
              <a:t>In 1858 Joseph Bazalgette built the first underground sewers.</a:t>
            </a:r>
          </a:p>
          <a:p>
            <a:pPr marL="171450" indent="-171450">
              <a:buFont typeface="Arial"/>
              <a:buChar char="•"/>
            </a:pPr>
            <a:r>
              <a:rPr lang="en-US" sz="1300" dirty="0">
                <a:latin typeface="Comic Sans MS"/>
                <a:ea typeface="+mn-lt"/>
                <a:cs typeface="+mn-lt"/>
              </a:rPr>
              <a:t>In 1861 Louis Pasteur proved that bacteria causes disease.</a:t>
            </a:r>
            <a:endParaRPr lang="en-US" sz="1300">
              <a:cs typeface="Calibri" panose="020F0502020204030204"/>
            </a:endParaRPr>
          </a:p>
          <a:p>
            <a:pPr marL="171450" indent="-171450">
              <a:buFont typeface="Arial"/>
              <a:buChar char="•"/>
            </a:pPr>
            <a:r>
              <a:rPr lang="en-US" sz="1300" dirty="0">
                <a:latin typeface="Comic Sans MS"/>
                <a:cs typeface="Calibri"/>
              </a:rPr>
              <a:t>In 1875 the Public Health Act made it compulsory for towns to provide clean water, sewers and clean streets.</a:t>
            </a:r>
          </a:p>
        </p:txBody>
      </p:sp>
      <p:sp>
        <p:nvSpPr>
          <p:cNvPr id="16" name="TextBox 15">
            <a:extLst>
              <a:ext uri="{FF2B5EF4-FFF2-40B4-BE49-F238E27FC236}">
                <a16:creationId xmlns:a16="http://schemas.microsoft.com/office/drawing/2014/main" id="{0173F58B-2BB1-45E3-A66A-479E9321151C}"/>
              </a:ext>
            </a:extLst>
          </p:cNvPr>
          <p:cNvSpPr txBox="1"/>
          <p:nvPr/>
        </p:nvSpPr>
        <p:spPr>
          <a:xfrm>
            <a:off x="4980289" y="4926843"/>
            <a:ext cx="7129178" cy="1892826"/>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b="1" u="sng" dirty="0">
                <a:latin typeface="Comic Sans MS"/>
              </a:rPr>
              <a:t>Crime</a:t>
            </a:r>
          </a:p>
          <a:p>
            <a:pPr marL="171450" indent="-171450">
              <a:buFont typeface="Arial"/>
              <a:buChar char="•"/>
            </a:pPr>
            <a:r>
              <a:rPr lang="en-US" sz="1300" dirty="0">
                <a:latin typeface="Comic Sans MS"/>
              </a:rPr>
              <a:t>In 1829 Sir Robert Peel set up Britain's first police force in London.</a:t>
            </a:r>
          </a:p>
          <a:p>
            <a:pPr marL="171450" indent="-171450">
              <a:buFont typeface="Arial"/>
              <a:buChar char="•"/>
            </a:pPr>
            <a:r>
              <a:rPr lang="en-US" sz="1300" dirty="0">
                <a:latin typeface="Comic Sans MS"/>
              </a:rPr>
              <a:t>In their first year they doubled the number of convictions for serious crimes.</a:t>
            </a:r>
          </a:p>
          <a:p>
            <a:pPr marL="171450" indent="-171450">
              <a:buFont typeface="Arial"/>
              <a:buChar char="•"/>
            </a:pPr>
            <a:r>
              <a:rPr lang="en-US" sz="1300" dirty="0">
                <a:latin typeface="Comic Sans MS"/>
              </a:rPr>
              <a:t>Their most famous unsolved crime is the murder of 5 women by 'Jack the Ripper' in 1888.</a:t>
            </a:r>
          </a:p>
          <a:p>
            <a:pPr marL="171450" indent="-171450">
              <a:buFont typeface="Arial"/>
              <a:buChar char="•"/>
            </a:pPr>
            <a:r>
              <a:rPr lang="en-US" sz="1300" dirty="0">
                <a:latin typeface="Comic Sans MS"/>
              </a:rPr>
              <a:t>The murders happened in poor parts of London to women who worked as prostitutes, so they weren't given as much attention as they should have been.</a:t>
            </a:r>
          </a:p>
          <a:p>
            <a:pPr marL="171450" indent="-171450">
              <a:buFont typeface="Arial"/>
              <a:buChar char="•"/>
            </a:pPr>
            <a:r>
              <a:rPr lang="en-US" sz="1300" dirty="0">
                <a:latin typeface="Comic Sans MS"/>
              </a:rPr>
              <a:t>The narrow streets and smokey air made it difficult for witnesses to describe what they saw.</a:t>
            </a:r>
          </a:p>
        </p:txBody>
      </p:sp>
      <p:pic>
        <p:nvPicPr>
          <p:cNvPr id="3" name="Picture 4" descr="Diagram&#10;&#10;Description automatically generated">
            <a:extLst>
              <a:ext uri="{FF2B5EF4-FFF2-40B4-BE49-F238E27FC236}">
                <a16:creationId xmlns:a16="http://schemas.microsoft.com/office/drawing/2014/main" id="{AE790973-E519-4DA9-B9C8-67C2E8ABDF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7676" y="487844"/>
            <a:ext cx="4214647" cy="2663518"/>
          </a:xfrm>
          <a:prstGeom prst="rect">
            <a:avLst/>
          </a:prstGeom>
        </p:spPr>
      </p:pic>
      <p:pic>
        <p:nvPicPr>
          <p:cNvPr id="5" name="Picture 5" descr="Timeline&#10;&#10;Description automatically generated">
            <a:extLst>
              <a:ext uri="{FF2B5EF4-FFF2-40B4-BE49-F238E27FC236}">
                <a16:creationId xmlns:a16="http://schemas.microsoft.com/office/drawing/2014/main" id="{E1526A21-1143-49F4-B8AC-C2CA41A792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1848" y="3437506"/>
            <a:ext cx="3268717" cy="3425126"/>
          </a:xfrm>
          <a:prstGeom prst="rect">
            <a:avLst/>
          </a:prstGeom>
        </p:spPr>
      </p:pic>
    </p:spTree>
    <p:extLst>
      <p:ext uri="{BB962C8B-B14F-4D97-AF65-F5344CB8AC3E}">
        <p14:creationId xmlns:p14="http://schemas.microsoft.com/office/powerpoint/2010/main" val="288581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36D943-E4F1-4F24-B263-4B3C7219B5D1}"/>
              </a:ext>
            </a:extLst>
          </p:cNvPr>
          <p:cNvSpPr txBox="1"/>
          <p:nvPr/>
        </p:nvSpPr>
        <p:spPr>
          <a:xfrm>
            <a:off x="3398460" y="128195"/>
            <a:ext cx="5545991" cy="29238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b="1" u="sng" dirty="0">
                <a:latin typeface="Comic Sans MS"/>
              </a:rPr>
              <a:t>Knowledge Organiser: </a:t>
            </a:r>
            <a:r>
              <a:rPr lang="en-US" sz="1300" b="1" u="sng" dirty="0">
                <a:latin typeface="Comic Sans MS"/>
                <a:ea typeface="+mn-lt"/>
                <a:cs typeface="+mn-lt"/>
              </a:rPr>
              <a:t>Was the 19th century an age of reform?</a:t>
            </a:r>
            <a:endParaRPr lang="en-US" sz="1300" b="1" u="sng" dirty="0">
              <a:latin typeface="Comic Sans MS"/>
              <a:cs typeface="Calibri"/>
            </a:endParaRPr>
          </a:p>
        </p:txBody>
      </p:sp>
      <p:graphicFrame>
        <p:nvGraphicFramePr>
          <p:cNvPr id="10" name="Table 10">
            <a:extLst>
              <a:ext uri="{FF2B5EF4-FFF2-40B4-BE49-F238E27FC236}">
                <a16:creationId xmlns:a16="http://schemas.microsoft.com/office/drawing/2014/main" id="{22A46092-0181-4B35-ACDB-E98CF11B5E64}"/>
              </a:ext>
            </a:extLst>
          </p:cNvPr>
          <p:cNvGraphicFramePr>
            <a:graphicFrameLocks noGrp="1"/>
          </p:cNvGraphicFramePr>
          <p:nvPr/>
        </p:nvGraphicFramePr>
        <p:xfrm>
          <a:off x="381000" y="437029"/>
          <a:ext cx="11628637" cy="3510280"/>
        </p:xfrm>
        <a:graphic>
          <a:graphicData uri="http://schemas.openxmlformats.org/drawingml/2006/table">
            <a:tbl>
              <a:tblPr firstRow="1" bandRow="1">
                <a:tableStyleId>{5940675A-B579-460E-94D1-54222C63F5DA}</a:tableStyleId>
              </a:tblPr>
              <a:tblGrid>
                <a:gridCol w="2106704">
                  <a:extLst>
                    <a:ext uri="{9D8B030D-6E8A-4147-A177-3AD203B41FA5}">
                      <a16:colId xmlns:a16="http://schemas.microsoft.com/office/drawing/2014/main" val="3874789842"/>
                    </a:ext>
                  </a:extLst>
                </a:gridCol>
                <a:gridCol w="3339353">
                  <a:extLst>
                    <a:ext uri="{9D8B030D-6E8A-4147-A177-3AD203B41FA5}">
                      <a16:colId xmlns:a16="http://schemas.microsoft.com/office/drawing/2014/main" val="3243289447"/>
                    </a:ext>
                  </a:extLst>
                </a:gridCol>
                <a:gridCol w="2868705">
                  <a:extLst>
                    <a:ext uri="{9D8B030D-6E8A-4147-A177-3AD203B41FA5}">
                      <a16:colId xmlns:a16="http://schemas.microsoft.com/office/drawing/2014/main" val="3289444106"/>
                    </a:ext>
                  </a:extLst>
                </a:gridCol>
                <a:gridCol w="3313875">
                  <a:extLst>
                    <a:ext uri="{9D8B030D-6E8A-4147-A177-3AD203B41FA5}">
                      <a16:colId xmlns:a16="http://schemas.microsoft.com/office/drawing/2014/main" val="2770889080"/>
                    </a:ext>
                  </a:extLst>
                </a:gridCol>
              </a:tblGrid>
              <a:tr h="370840">
                <a:tc>
                  <a:txBody>
                    <a:bodyPr/>
                    <a:lstStyle/>
                    <a:p>
                      <a:r>
                        <a:rPr lang="en-US" sz="1600" dirty="0"/>
                        <a:t>Group</a:t>
                      </a:r>
                    </a:p>
                  </a:txBody>
                  <a:tcPr>
                    <a:solidFill>
                      <a:schemeClr val="bg1">
                        <a:lumMod val="85000"/>
                      </a:schemeClr>
                    </a:solidFill>
                  </a:tcPr>
                </a:tc>
                <a:tc>
                  <a:txBody>
                    <a:bodyPr/>
                    <a:lstStyle/>
                    <a:p>
                      <a:r>
                        <a:rPr lang="en-US" sz="1600" dirty="0"/>
                        <a:t>Aims</a:t>
                      </a:r>
                    </a:p>
                  </a:txBody>
                  <a:tcPr>
                    <a:solidFill>
                      <a:schemeClr val="bg1">
                        <a:lumMod val="85000"/>
                      </a:schemeClr>
                    </a:solidFill>
                  </a:tcPr>
                </a:tc>
                <a:tc>
                  <a:txBody>
                    <a:bodyPr/>
                    <a:lstStyle/>
                    <a:p>
                      <a:r>
                        <a:rPr lang="en-US" sz="1600" dirty="0"/>
                        <a:t>Actions</a:t>
                      </a:r>
                    </a:p>
                  </a:txBody>
                  <a:tcPr>
                    <a:solidFill>
                      <a:schemeClr val="bg1">
                        <a:lumMod val="85000"/>
                      </a:schemeClr>
                    </a:solidFill>
                  </a:tcPr>
                </a:tc>
                <a:tc>
                  <a:txBody>
                    <a:bodyPr/>
                    <a:lstStyle/>
                    <a:p>
                      <a:r>
                        <a:rPr lang="en-US" sz="1600" dirty="0"/>
                        <a:t>Outcome</a:t>
                      </a:r>
                    </a:p>
                  </a:txBody>
                  <a:tcPr>
                    <a:solidFill>
                      <a:schemeClr val="bg1">
                        <a:lumMod val="85000"/>
                      </a:schemeClr>
                    </a:solidFill>
                  </a:tcPr>
                </a:tc>
                <a:extLst>
                  <a:ext uri="{0D108BD9-81ED-4DB2-BD59-A6C34878D82A}">
                    <a16:rowId xmlns:a16="http://schemas.microsoft.com/office/drawing/2014/main" val="719610011"/>
                  </a:ext>
                </a:extLst>
              </a:tr>
              <a:tr h="370840">
                <a:tc>
                  <a:txBody>
                    <a:bodyPr/>
                    <a:lstStyle/>
                    <a:p>
                      <a:r>
                        <a:rPr lang="en-US" sz="1400" dirty="0"/>
                        <a:t>Luddites (1811)</a:t>
                      </a:r>
                    </a:p>
                  </a:txBody>
                  <a:tcPr/>
                </a:tc>
                <a:tc>
                  <a:txBody>
                    <a:bodyPr/>
                    <a:lstStyle/>
                    <a:p>
                      <a:r>
                        <a:rPr lang="en-US" sz="1400" dirty="0"/>
                        <a:t>Stop new machinery from taking jobs away from factory workers, better pay.</a:t>
                      </a:r>
                    </a:p>
                  </a:txBody>
                  <a:tcPr/>
                </a:tc>
                <a:tc>
                  <a:txBody>
                    <a:bodyPr/>
                    <a:lstStyle/>
                    <a:p>
                      <a:r>
                        <a:rPr lang="en-US" sz="1400" dirty="0"/>
                        <a:t>Smashed up machines. Sent threatening letters.</a:t>
                      </a:r>
                    </a:p>
                  </a:txBody>
                  <a:tcPr/>
                </a:tc>
                <a:tc>
                  <a:txBody>
                    <a:bodyPr/>
                    <a:lstStyle/>
                    <a:p>
                      <a:pPr lvl="0">
                        <a:buNone/>
                      </a:pPr>
                      <a:r>
                        <a:rPr lang="en-US" sz="1400" b="0" i="0" u="none" strike="noStrike" noProof="0" dirty="0">
                          <a:latin typeface="Calibri"/>
                        </a:rPr>
                        <a:t>60 men were arrested. 30 were found guilty and either executed, imprisoned or transported to Australia.</a:t>
                      </a:r>
                      <a:endParaRPr lang="en-US" sz="1400" dirty="0"/>
                    </a:p>
                  </a:txBody>
                  <a:tcPr/>
                </a:tc>
                <a:extLst>
                  <a:ext uri="{0D108BD9-81ED-4DB2-BD59-A6C34878D82A}">
                    <a16:rowId xmlns:a16="http://schemas.microsoft.com/office/drawing/2014/main" val="1963044177"/>
                  </a:ext>
                </a:extLst>
              </a:tr>
              <a:tr h="370840">
                <a:tc>
                  <a:txBody>
                    <a:bodyPr/>
                    <a:lstStyle/>
                    <a:p>
                      <a:r>
                        <a:rPr lang="en-US" sz="1400" dirty="0"/>
                        <a:t>Swing Rioters (1830)</a:t>
                      </a:r>
                    </a:p>
                  </a:txBody>
                  <a:tcPr/>
                </a:tc>
                <a:tc>
                  <a:txBody>
                    <a:bodyPr/>
                    <a:lstStyle/>
                    <a:p>
                      <a:pPr lvl="0">
                        <a:buNone/>
                      </a:pPr>
                      <a:r>
                        <a:rPr lang="en-US" sz="1400" b="0" i="0" u="none" strike="noStrike" noProof="0" dirty="0">
                          <a:latin typeface="Calibri"/>
                        </a:rPr>
                        <a:t>Stop new machinery from taking jobs away from farm workers, get better pay and stop paying a tithe to the church.</a:t>
                      </a:r>
                      <a:endParaRPr lang="en-US" sz="1400" dirty="0"/>
                    </a:p>
                  </a:txBody>
                  <a:tcPr/>
                </a:tc>
                <a:tc>
                  <a:txBody>
                    <a:bodyPr/>
                    <a:lstStyle/>
                    <a:p>
                      <a:pPr lvl="0">
                        <a:buNone/>
                      </a:pPr>
                      <a:r>
                        <a:rPr lang="en-US" sz="1400" b="0" i="0" u="none" strike="noStrike" noProof="0" dirty="0">
                          <a:latin typeface="Calibri"/>
                        </a:rPr>
                        <a:t>Smashed up machines.</a:t>
                      </a:r>
                      <a:endParaRPr lang="en-US" sz="1400" dirty="0"/>
                    </a:p>
                    <a:p>
                      <a:pPr lvl="0">
                        <a:buNone/>
                      </a:pPr>
                      <a:r>
                        <a:rPr lang="en-US" sz="1400" b="0" i="0" u="none" strike="noStrike" noProof="0" dirty="0" err="1">
                          <a:latin typeface="Calibri"/>
                        </a:rPr>
                        <a:t>Vandalised</a:t>
                      </a:r>
                      <a:r>
                        <a:rPr lang="en-US" sz="1400" b="0" i="0" u="none" strike="noStrike" noProof="0" dirty="0">
                          <a:latin typeface="Calibri"/>
                        </a:rPr>
                        <a:t> tithe barns.</a:t>
                      </a:r>
                      <a:endParaRPr lang="en-US" sz="1400" dirty="0"/>
                    </a:p>
                    <a:p>
                      <a:pPr lvl="0">
                        <a:buNone/>
                      </a:pPr>
                      <a:r>
                        <a:rPr lang="en-US" sz="1400" b="0" i="0" u="none" strike="noStrike" noProof="0" dirty="0">
                          <a:latin typeface="Calibri"/>
                        </a:rPr>
                        <a:t> Sent threatening letters.</a:t>
                      </a:r>
                      <a:endParaRPr lang="en-US" sz="1400" dirty="0"/>
                    </a:p>
                  </a:txBody>
                  <a:tcPr/>
                </a:tc>
                <a:tc>
                  <a:txBody>
                    <a:bodyPr/>
                    <a:lstStyle/>
                    <a:p>
                      <a:pPr lvl="0" algn="l">
                        <a:lnSpc>
                          <a:spcPct val="100000"/>
                        </a:lnSpc>
                        <a:spcBef>
                          <a:spcPts val="0"/>
                        </a:spcBef>
                        <a:spcAft>
                          <a:spcPts val="0"/>
                        </a:spcAft>
                        <a:buNone/>
                      </a:pPr>
                      <a:r>
                        <a:rPr lang="en-GB" sz="1400" b="0" i="0" u="none" strike="noStrike" noProof="0" dirty="0">
                          <a:latin typeface="Calibri"/>
                        </a:rPr>
                        <a:t>19 were hanged, 644 were imprisoned, and 481 were transported to  Australia.</a:t>
                      </a:r>
                      <a:endParaRPr lang="en-US" sz="1400" b="0" i="0" u="none" strike="noStrike" noProof="0" dirty="0">
                        <a:latin typeface="Calibri"/>
                      </a:endParaRPr>
                    </a:p>
                  </a:txBody>
                  <a:tcPr/>
                </a:tc>
                <a:extLst>
                  <a:ext uri="{0D108BD9-81ED-4DB2-BD59-A6C34878D82A}">
                    <a16:rowId xmlns:a16="http://schemas.microsoft.com/office/drawing/2014/main" val="2408782587"/>
                  </a:ext>
                </a:extLst>
              </a:tr>
              <a:tr h="370840">
                <a:tc>
                  <a:txBody>
                    <a:bodyPr/>
                    <a:lstStyle/>
                    <a:p>
                      <a:r>
                        <a:rPr lang="en-US" sz="1400" dirty="0"/>
                        <a:t>Peterloo Massacre (1819)</a:t>
                      </a:r>
                    </a:p>
                  </a:txBody>
                  <a:tcPr/>
                </a:tc>
                <a:tc>
                  <a:txBody>
                    <a:bodyPr/>
                    <a:lstStyle/>
                    <a:p>
                      <a:r>
                        <a:rPr lang="en-US" sz="1400" dirty="0"/>
                        <a:t>To get the vote for working class men.</a:t>
                      </a:r>
                    </a:p>
                    <a:p>
                      <a:pPr lvl="0">
                        <a:buNone/>
                      </a:pPr>
                      <a:r>
                        <a:rPr lang="en-US" sz="1400" dirty="0"/>
                        <a:t>To get an MP for Manchester.</a:t>
                      </a:r>
                    </a:p>
                  </a:txBody>
                  <a:tcPr/>
                </a:tc>
                <a:tc>
                  <a:txBody>
                    <a:bodyPr/>
                    <a:lstStyle/>
                    <a:p>
                      <a:r>
                        <a:rPr lang="en-US" sz="1400" dirty="0"/>
                        <a:t>A peaceful meeting near Manchester to listen to Henry Hunt's speech.</a:t>
                      </a:r>
                    </a:p>
                  </a:txBody>
                  <a:tcPr/>
                </a:tc>
                <a:tc>
                  <a:txBody>
                    <a:bodyPr/>
                    <a:lstStyle/>
                    <a:p>
                      <a:r>
                        <a:rPr lang="en-US" sz="1400" dirty="0"/>
                        <a:t>Hunt was arrested, 18 people died and 650 were injured when the cavalry were sent in.</a:t>
                      </a:r>
                    </a:p>
                  </a:txBody>
                  <a:tcPr/>
                </a:tc>
                <a:extLst>
                  <a:ext uri="{0D108BD9-81ED-4DB2-BD59-A6C34878D82A}">
                    <a16:rowId xmlns:a16="http://schemas.microsoft.com/office/drawing/2014/main" val="1938937653"/>
                  </a:ext>
                </a:extLst>
              </a:tr>
              <a:tr h="370840">
                <a:tc>
                  <a:txBody>
                    <a:bodyPr/>
                    <a:lstStyle/>
                    <a:p>
                      <a:r>
                        <a:rPr lang="en-US" sz="1400" dirty="0" err="1"/>
                        <a:t>Tolpuddle</a:t>
                      </a:r>
                      <a:r>
                        <a:rPr lang="en-US" sz="1400" dirty="0"/>
                        <a:t> Martyrs (1834)</a:t>
                      </a:r>
                    </a:p>
                  </a:txBody>
                  <a:tcPr/>
                </a:tc>
                <a:tc>
                  <a:txBody>
                    <a:bodyPr/>
                    <a:lstStyle/>
                    <a:p>
                      <a:r>
                        <a:rPr lang="en-US" sz="1400" dirty="0"/>
                        <a:t>To convince their employer to pay them fairly.</a:t>
                      </a:r>
                    </a:p>
                  </a:txBody>
                  <a:tcPr/>
                </a:tc>
                <a:tc>
                  <a:txBody>
                    <a:bodyPr/>
                    <a:lstStyle/>
                    <a:p>
                      <a:r>
                        <a:rPr lang="en-US" sz="1400" dirty="0"/>
                        <a:t>Joined together to form a 'Trade Union' and told their employer they would all leave if they weren't paid more.</a:t>
                      </a:r>
                    </a:p>
                  </a:txBody>
                  <a:tcPr/>
                </a:tc>
                <a:tc>
                  <a:txBody>
                    <a:bodyPr/>
                    <a:lstStyle/>
                    <a:p>
                      <a:r>
                        <a:rPr lang="en-US" sz="1400" dirty="0"/>
                        <a:t>Originally arrested and </a:t>
                      </a:r>
                      <a:r>
                        <a:rPr lang="en-GB" sz="1400" b="0" i="0" u="none" strike="noStrike" noProof="0" dirty="0">
                          <a:latin typeface="Calibri"/>
                        </a:rPr>
                        <a:t>transported to</a:t>
                      </a:r>
                      <a:endParaRPr lang="en-US" dirty="0"/>
                    </a:p>
                    <a:p>
                      <a:pPr lvl="0">
                        <a:buNone/>
                      </a:pPr>
                      <a:r>
                        <a:rPr lang="en-GB" sz="1400" b="0" i="0" u="none" strike="noStrike" noProof="0" dirty="0">
                          <a:latin typeface="Calibri"/>
                        </a:rPr>
                        <a:t> Australia, but after protests and petitions across the country they were freed.</a:t>
                      </a:r>
                      <a:endParaRPr lang="en-GB"/>
                    </a:p>
                  </a:txBody>
                  <a:tcPr/>
                </a:tc>
                <a:extLst>
                  <a:ext uri="{0D108BD9-81ED-4DB2-BD59-A6C34878D82A}">
                    <a16:rowId xmlns:a16="http://schemas.microsoft.com/office/drawing/2014/main" val="284192377"/>
                  </a:ext>
                </a:extLst>
              </a:tr>
            </a:tbl>
          </a:graphicData>
        </a:graphic>
      </p:graphicFrame>
      <p:pic>
        <p:nvPicPr>
          <p:cNvPr id="11" name="Picture 11" descr="A picture containing text, outdoor&#10;&#10;Description automatically generated">
            <a:extLst>
              <a:ext uri="{FF2B5EF4-FFF2-40B4-BE49-F238E27FC236}">
                <a16:creationId xmlns:a16="http://schemas.microsoft.com/office/drawing/2014/main" id="{752C9CEF-52B3-4B29-BCF8-3F78FC308A6C}"/>
              </a:ext>
            </a:extLst>
          </p:cNvPr>
          <p:cNvPicPr>
            <a:picLocks noChangeAspect="1"/>
          </p:cNvPicPr>
          <p:nvPr/>
        </p:nvPicPr>
        <p:blipFill>
          <a:blip r:embed="rId2"/>
          <a:stretch>
            <a:fillRect/>
          </a:stretch>
        </p:blipFill>
        <p:spPr>
          <a:xfrm>
            <a:off x="218515" y="4275604"/>
            <a:ext cx="3137647" cy="2340908"/>
          </a:xfrm>
          <a:prstGeom prst="rect">
            <a:avLst/>
          </a:prstGeom>
        </p:spPr>
      </p:pic>
      <p:pic>
        <p:nvPicPr>
          <p:cNvPr id="12" name="Picture 12">
            <a:extLst>
              <a:ext uri="{FF2B5EF4-FFF2-40B4-BE49-F238E27FC236}">
                <a16:creationId xmlns:a16="http://schemas.microsoft.com/office/drawing/2014/main" id="{552133EA-3444-4F86-96CB-586E7E505E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0"/>
          <a:stretch/>
        </p:blipFill>
        <p:spPr>
          <a:xfrm>
            <a:off x="3413312" y="4272201"/>
            <a:ext cx="3326338" cy="2325344"/>
          </a:xfrm>
          <a:prstGeom prst="rect">
            <a:avLst/>
          </a:prstGeom>
        </p:spPr>
      </p:pic>
      <p:pic>
        <p:nvPicPr>
          <p:cNvPr id="13" name="Picture 13">
            <a:extLst>
              <a:ext uri="{FF2B5EF4-FFF2-40B4-BE49-F238E27FC236}">
                <a16:creationId xmlns:a16="http://schemas.microsoft.com/office/drawing/2014/main" id="{4141FACB-A23F-4052-95CE-978B2DF6918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614"/>
          <a:stretch/>
        </p:blipFill>
        <p:spPr>
          <a:xfrm>
            <a:off x="6808694" y="4273924"/>
            <a:ext cx="2542081" cy="2321871"/>
          </a:xfrm>
          <a:prstGeom prst="rect">
            <a:avLst/>
          </a:prstGeom>
        </p:spPr>
      </p:pic>
      <p:pic>
        <p:nvPicPr>
          <p:cNvPr id="15" name="Picture 15" descr="A picture containing text, posing, person, group&#10;&#10;Description automatically generated">
            <a:extLst>
              <a:ext uri="{FF2B5EF4-FFF2-40B4-BE49-F238E27FC236}">
                <a16:creationId xmlns:a16="http://schemas.microsoft.com/office/drawing/2014/main" id="{A8FC5A6C-EA03-4905-BD39-F7CB5AC9DC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7253" y="4276679"/>
            <a:ext cx="2653553" cy="2338760"/>
          </a:xfrm>
          <a:prstGeom prst="rect">
            <a:avLst/>
          </a:prstGeom>
        </p:spPr>
      </p:pic>
    </p:spTree>
    <p:extLst>
      <p:ext uri="{BB962C8B-B14F-4D97-AF65-F5344CB8AC3E}">
        <p14:creationId xmlns:p14="http://schemas.microsoft.com/office/powerpoint/2010/main" val="2479831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8472304-bc1a-4937-b30c-7c277c860ac3" xsi:nil="true"/>
    <lcf76f155ced4ddcb4097134ff3c332f xmlns="44d12623-5f40-41ee-9b3f-9f90abd3d084">
      <Terms xmlns="http://schemas.microsoft.com/office/infopath/2007/PartnerControls"/>
    </lcf76f155ced4ddcb4097134ff3c332f>
    <_dlc_DocId xmlns="08472304-bc1a-4937-b30c-7c277c860ac3">CA73KAZFXKWK-1207151448-69030</_dlc_DocId>
    <_dlc_DocIdUrl xmlns="08472304-bc1a-4937-b30c-7c277c860ac3">
      <Url>https://hebburn.sharepoint.com/sites/staffroom/_layouts/15/DocIdRedir.aspx?ID=CA73KAZFXKWK-1207151448-69030</Url>
      <Description>CA73KAZFXKWK-1207151448-69030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8FEA610CC66AA4696C86B81B125B99F" ma:contentTypeVersion="16" ma:contentTypeDescription="Create a new document." ma:contentTypeScope="" ma:versionID="0d84c5657465ed05ff741c4652eb4035">
  <xsd:schema xmlns:xsd="http://www.w3.org/2001/XMLSchema" xmlns:xs="http://www.w3.org/2001/XMLSchema" xmlns:p="http://schemas.microsoft.com/office/2006/metadata/properties" xmlns:ns2="08472304-bc1a-4937-b30c-7c277c860ac3" xmlns:ns3="44d12623-5f40-41ee-9b3f-9f90abd3d084" targetNamespace="http://schemas.microsoft.com/office/2006/metadata/properties" ma:root="true" ma:fieldsID="a507340c76bf343c74131cac60f25221" ns2:_="" ns3:_="">
    <xsd:import namespace="08472304-bc1a-4937-b30c-7c277c860ac3"/>
    <xsd:import namespace="44d12623-5f40-41ee-9b3f-9f90abd3d08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72304-bc1a-4937-b30c-7c277c860a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f544f83c-6a16-49ac-9038-8d23c5016a25}" ma:internalName="TaxCatchAll" ma:showField="CatchAllData" ma:web="08472304-bc1a-4937-b30c-7c277c860a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d12623-5f40-41ee-9b3f-9f90abd3d08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92e007b-1fc6-4212-b905-d49fb8eb991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2E9373-B6ED-4759-B06A-A718BF4FC3D1}">
  <ds:schemaRefs>
    <ds:schemaRef ds:uri="http://schemas.microsoft.com/sharepoint/events"/>
  </ds:schemaRefs>
</ds:datastoreItem>
</file>

<file path=customXml/itemProps2.xml><?xml version="1.0" encoding="utf-8"?>
<ds:datastoreItem xmlns:ds="http://schemas.openxmlformats.org/officeDocument/2006/customXml" ds:itemID="{92C2C9C1-8393-4473-A77F-E954B8C9FCDE}">
  <ds:schemaRefs>
    <ds:schemaRef ds:uri="http://schemas.microsoft.com/sharepoint/v3/contenttype/forms"/>
  </ds:schemaRefs>
</ds:datastoreItem>
</file>

<file path=customXml/itemProps3.xml><?xml version="1.0" encoding="utf-8"?>
<ds:datastoreItem xmlns:ds="http://schemas.openxmlformats.org/officeDocument/2006/customXml" ds:itemID="{2BE29492-C3E9-47F8-BFF6-2E7C8C963AE3}">
  <ds:schemaRef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office/2006/metadata/properties"/>
    <ds:schemaRef ds:uri="http://purl.org/dc/terms/"/>
    <ds:schemaRef ds:uri="44d12623-5f40-41ee-9b3f-9f90abd3d084"/>
    <ds:schemaRef ds:uri="08472304-bc1a-4937-b30c-7c277c860ac3"/>
    <ds:schemaRef ds:uri="http://www.w3.org/XML/1998/namespace"/>
  </ds:schemaRefs>
</ds:datastoreItem>
</file>

<file path=customXml/itemProps4.xml><?xml version="1.0" encoding="utf-8"?>
<ds:datastoreItem xmlns:ds="http://schemas.openxmlformats.org/officeDocument/2006/customXml" ds:itemID="{1BC43836-A9DB-4DC9-9A14-17C2504FC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72304-bc1a-4937-b30c-7c277c860ac3"/>
    <ds:schemaRef ds:uri="44d12623-5f40-41ee-9b3f-9f90abd3d0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TotalTime>
  <Words>3364</Words>
  <Application>Microsoft Office PowerPoint</Application>
  <PresentationFormat>Widescreen</PresentationFormat>
  <Paragraphs>378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Abadi Extra Light</vt:lpstr>
      <vt:lpstr>Arial</vt:lpstr>
      <vt:lpstr>Calibri</vt:lpstr>
      <vt:lpstr>Calibri Light</vt:lpstr>
      <vt:lpstr>Comic Sans MS</vt:lpstr>
      <vt:lpstr>Times New Roman</vt:lpstr>
      <vt:lpstr>Office Theme</vt:lpstr>
      <vt:lpstr>Year 8 Revision</vt:lpstr>
      <vt:lpstr>Year 8 - Britain’ s place in the World. How did Britain help shape the world we live in and how did the world shape Britain?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Knowledge Organiser: Local Depth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8 Revision</dc:title>
  <dc:creator>Richard Bowman</dc:creator>
  <cp:lastModifiedBy>Danny P</cp:lastModifiedBy>
  <cp:revision>1</cp:revision>
  <dcterms:created xsi:type="dcterms:W3CDTF">2022-06-30T11:59:05Z</dcterms:created>
  <dcterms:modified xsi:type="dcterms:W3CDTF">2022-07-21T10:28:28Z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0x010100D8FEA610CC66AA4696C86B81B125B99F</vt:lpwstr>
  </property>
  <property fmtid="{D5CDD505-2E9C-101B-9397-08002B2CF9AE}" pid="3" name="MediaServiceImageTags">
    <vt:lpwstr/>
  </property>
  <property fmtid="{D5CDD505-2E9C-101B-9397-08002B2CF9AE}" pid="4" name="_dlc_DocIdItemGuid">
    <vt:lpwstr>f0e02cf4-9e92-4c4c-92c8-9a5a9e6893cf</vt:lpwstr>
  </property>
</Properties>
</file>