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6" r:id="rId6"/>
    <p:sldId id="269" r:id="rId7"/>
    <p:sldId id="257" r:id="rId8"/>
    <p:sldId id="258" r:id="rId9"/>
    <p:sldId id="259" r:id="rId10"/>
    <p:sldId id="260" r:id="rId11"/>
    <p:sldId id="261" r:id="rId12"/>
    <p:sldId id="262"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0C433-4151-41FD-ADA6-ACB12766509D}" v="2" dt="2022-07-21T10:28:09.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owman" userId="31d25f62-f5bc-4db1-9b16-0e6a31b2435d" providerId="ADAL" clId="{E46557B6-D86B-BF43-B455-D4CDF69199FE}"/>
    <pc:docChg chg="custSel addSld delSld modSld sldOrd">
      <pc:chgData name="Richard Bowman" userId="31d25f62-f5bc-4db1-9b16-0e6a31b2435d" providerId="ADAL" clId="{E46557B6-D86B-BF43-B455-D4CDF69199FE}" dt="2022-07-20T08:47:05.226" v="380"/>
      <pc:docMkLst>
        <pc:docMk/>
      </pc:docMkLst>
      <pc:sldChg chg="del">
        <pc:chgData name="Richard Bowman" userId="31d25f62-f5bc-4db1-9b16-0e6a31b2435d" providerId="ADAL" clId="{E46557B6-D86B-BF43-B455-D4CDF69199FE}" dt="2022-07-20T08:15:55.043" v="3" actId="2696"/>
        <pc:sldMkLst>
          <pc:docMk/>
          <pc:sldMk cId="2955801805" sldId="264"/>
        </pc:sldMkLst>
      </pc:sldChg>
      <pc:sldChg chg="add ord">
        <pc:chgData name="Richard Bowman" userId="31d25f62-f5bc-4db1-9b16-0e6a31b2435d" providerId="ADAL" clId="{E46557B6-D86B-BF43-B455-D4CDF69199FE}" dt="2022-07-20T08:15:53.408" v="2" actId="20578"/>
        <pc:sldMkLst>
          <pc:docMk/>
          <pc:sldMk cId="2382019142" sldId="265"/>
        </pc:sldMkLst>
      </pc:sldChg>
      <pc:sldChg chg="addSp delSp modSp add mod">
        <pc:chgData name="Richard Bowman" userId="31d25f62-f5bc-4db1-9b16-0e6a31b2435d" providerId="ADAL" clId="{E46557B6-D86B-BF43-B455-D4CDF69199FE}" dt="2022-07-20T08:47:05.226" v="380"/>
        <pc:sldMkLst>
          <pc:docMk/>
          <pc:sldMk cId="1693281884" sldId="269"/>
        </pc:sldMkLst>
        <pc:spChg chg="mod">
          <ac:chgData name="Richard Bowman" userId="31d25f62-f5bc-4db1-9b16-0e6a31b2435d" providerId="ADAL" clId="{E46557B6-D86B-BF43-B455-D4CDF69199FE}" dt="2022-07-20T08:44:56.374" v="363" actId="255"/>
          <ac:spMkLst>
            <pc:docMk/>
            <pc:sldMk cId="1693281884" sldId="269"/>
            <ac:spMk id="2" creationId="{611F4FCC-7DB2-40F1-FB62-B15EAA5EDE16}"/>
          </ac:spMkLst>
        </pc:spChg>
        <pc:graphicFrameChg chg="mod">
          <ac:chgData name="Richard Bowman" userId="31d25f62-f5bc-4db1-9b16-0e6a31b2435d" providerId="ADAL" clId="{E46557B6-D86B-BF43-B455-D4CDF69199FE}" dt="2022-07-20T08:47:05.226" v="380"/>
          <ac:graphicFrameMkLst>
            <pc:docMk/>
            <pc:sldMk cId="1693281884" sldId="269"/>
            <ac:graphicFrameMk id="4" creationId="{4B4D78AC-B9E7-A2DD-D8C3-36E0170B1275}"/>
          </ac:graphicFrameMkLst>
        </pc:graphicFrameChg>
        <pc:picChg chg="add mod">
          <ac:chgData name="Richard Bowman" userId="31d25f62-f5bc-4db1-9b16-0e6a31b2435d" providerId="ADAL" clId="{E46557B6-D86B-BF43-B455-D4CDF69199FE}" dt="2022-07-20T08:45:13.438" v="365" actId="1076"/>
          <ac:picMkLst>
            <pc:docMk/>
            <pc:sldMk cId="1693281884" sldId="269"/>
            <ac:picMk id="3" creationId="{3DF91DEA-27AF-306E-5A17-6DCA83B3540C}"/>
          </ac:picMkLst>
        </pc:picChg>
        <pc:picChg chg="add del mod">
          <ac:chgData name="Richard Bowman" userId="31d25f62-f5bc-4db1-9b16-0e6a31b2435d" providerId="ADAL" clId="{E46557B6-D86B-BF43-B455-D4CDF69199FE}" dt="2022-07-20T08:45:32.458" v="368"/>
          <ac:picMkLst>
            <pc:docMk/>
            <pc:sldMk cId="1693281884" sldId="269"/>
            <ac:picMk id="5" creationId="{5320A1D6-ACB9-5AB9-1C3F-D8B1B3E39B09}"/>
          </ac:picMkLst>
        </pc:picChg>
        <pc:picChg chg="add mod">
          <ac:chgData name="Richard Bowman" userId="31d25f62-f5bc-4db1-9b16-0e6a31b2435d" providerId="ADAL" clId="{E46557B6-D86B-BF43-B455-D4CDF69199FE}" dt="2022-07-20T08:45:38.054" v="370" actId="1076"/>
          <ac:picMkLst>
            <pc:docMk/>
            <pc:sldMk cId="1693281884" sldId="269"/>
            <ac:picMk id="6" creationId="{627BC25E-2718-0411-EA3E-B695E48111E5}"/>
          </ac:picMkLst>
        </pc:picChg>
        <pc:picChg chg="add mod">
          <ac:chgData name="Richard Bowman" userId="31d25f62-f5bc-4db1-9b16-0e6a31b2435d" providerId="ADAL" clId="{E46557B6-D86B-BF43-B455-D4CDF69199FE}" dt="2022-07-20T08:45:56.508" v="372" actId="1076"/>
          <ac:picMkLst>
            <pc:docMk/>
            <pc:sldMk cId="1693281884" sldId="269"/>
            <ac:picMk id="7" creationId="{089AEC03-AB59-5A7B-3C46-25D99CCD5E8A}"/>
          </ac:picMkLst>
        </pc:picChg>
        <pc:picChg chg="add mod">
          <ac:chgData name="Richard Bowman" userId="31d25f62-f5bc-4db1-9b16-0e6a31b2435d" providerId="ADAL" clId="{E46557B6-D86B-BF43-B455-D4CDF69199FE}" dt="2022-07-20T08:46:19.343" v="374" actId="1076"/>
          <ac:picMkLst>
            <pc:docMk/>
            <pc:sldMk cId="1693281884" sldId="269"/>
            <ac:picMk id="8" creationId="{E28B4E00-0FA0-88CF-BA98-0832AA01CBA4}"/>
          </ac:picMkLst>
        </pc:picChg>
      </pc:sldChg>
    </pc:docChg>
  </pc:docChgLst>
  <pc:docChgLst>
    <pc:chgData name="Richard Bowman" userId="31d25f62-f5bc-4db1-9b16-0e6a31b2435d" providerId="ADAL" clId="{36233F6E-D4C5-4A10-B02B-58773C3304CE}"/>
    <pc:docChg chg="custSel modSld">
      <pc:chgData name="Richard Bowman" userId="31d25f62-f5bc-4db1-9b16-0e6a31b2435d" providerId="ADAL" clId="{36233F6E-D4C5-4A10-B02B-58773C3304CE}" dt="2022-06-30T09:51:15.664" v="143" actId="14861"/>
      <pc:docMkLst>
        <pc:docMk/>
      </pc:docMkLst>
      <pc:sldChg chg="addSp delSp modSp mod">
        <pc:chgData name="Richard Bowman" userId="31d25f62-f5bc-4db1-9b16-0e6a31b2435d" providerId="ADAL" clId="{36233F6E-D4C5-4A10-B02B-58773C3304CE}" dt="2022-06-30T09:51:15.664" v="143" actId="14861"/>
        <pc:sldMkLst>
          <pc:docMk/>
          <pc:sldMk cId="2536241273" sldId="259"/>
        </pc:sldMkLst>
        <pc:spChg chg="add mod">
          <ac:chgData name="Richard Bowman" userId="31d25f62-f5bc-4db1-9b16-0e6a31b2435d" providerId="ADAL" clId="{36233F6E-D4C5-4A10-B02B-58773C3304CE}" dt="2022-06-30T09:51:15.664" v="143" actId="14861"/>
          <ac:spMkLst>
            <pc:docMk/>
            <pc:sldMk cId="2536241273" sldId="259"/>
            <ac:spMk id="3" creationId="{21AD8448-1019-4ACE-987C-FEDC687CD675}"/>
          </ac:spMkLst>
        </pc:spChg>
        <pc:picChg chg="del">
          <ac:chgData name="Richard Bowman" userId="31d25f62-f5bc-4db1-9b16-0e6a31b2435d" providerId="ADAL" clId="{36233F6E-D4C5-4A10-B02B-58773C3304CE}" dt="2022-06-30T09:47:13.662" v="0" actId="478"/>
          <ac:picMkLst>
            <pc:docMk/>
            <pc:sldMk cId="2536241273" sldId="259"/>
            <ac:picMk id="38" creationId="{76C4D7DB-BF29-AA4C-A13D-E41779C3BFA1}"/>
          </ac:picMkLst>
        </pc:picChg>
      </pc:sldChg>
    </pc:docChg>
  </pc:docChgLst>
  <pc:docChgLst>
    <pc:chgData name="Richard Bowman" userId="S::bowmanr@hebburn.net::31d25f62-f5bc-4db1-9b16-0e6a31b2435d" providerId="AD" clId="Web-{08C38D4B-CE69-FA96-05CD-DC9CF69EA03A}"/>
    <pc:docChg chg="addSld">
      <pc:chgData name="Richard Bowman" userId="S::bowmanr@hebburn.net::31d25f62-f5bc-4db1-9b16-0e6a31b2435d" providerId="AD" clId="Web-{08C38D4B-CE69-FA96-05CD-DC9CF69EA03A}" dt="2022-07-20T07:46:05.924" v="0"/>
      <pc:docMkLst>
        <pc:docMk/>
      </pc:docMkLst>
      <pc:sldChg chg="new">
        <pc:chgData name="Richard Bowman" userId="S::bowmanr@hebburn.net::31d25f62-f5bc-4db1-9b16-0e6a31b2435d" providerId="AD" clId="Web-{08C38D4B-CE69-FA96-05CD-DC9CF69EA03A}" dt="2022-07-20T07:46:05.924" v="0"/>
        <pc:sldMkLst>
          <pc:docMk/>
          <pc:sldMk cId="2955801805"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E6E2D-D295-8E4A-B638-C20C644918C5}" type="doc">
      <dgm:prSet loTypeId="urn:microsoft.com/office/officeart/2005/8/layout/bProcess4" loCatId="" qsTypeId="urn:microsoft.com/office/officeart/2005/8/quickstyle/simple1" qsCatId="simple" csTypeId="urn:microsoft.com/office/officeart/2005/8/colors/colorful5" csCatId="colorful" phldr="1"/>
      <dgm:spPr/>
      <dgm:t>
        <a:bodyPr/>
        <a:lstStyle/>
        <a:p>
          <a:endParaRPr lang="en-GB"/>
        </a:p>
      </dgm:t>
    </dgm:pt>
    <dgm:pt modelId="{29A3B47E-0D18-8548-82B6-5771F6DD1DFA}">
      <dgm:prSet phldrT="[Text]" custT="1"/>
      <dgm:spPr/>
      <dgm:t>
        <a:bodyPr/>
        <a:lstStyle/>
        <a:p>
          <a:r>
            <a:rPr lang="en-GB" sz="1400"/>
            <a:t>What is History? Local study on Newcastle Keep</a:t>
          </a:r>
        </a:p>
      </dgm:t>
    </dgm:pt>
    <dgm:pt modelId="{79BE0226-B17A-154C-9BF7-65D5FA744836}" type="parTrans" cxnId="{5D36CF84-5B5F-374C-A49A-F7C435EC1A2C}">
      <dgm:prSet/>
      <dgm:spPr/>
      <dgm:t>
        <a:bodyPr/>
        <a:lstStyle/>
        <a:p>
          <a:endParaRPr lang="en-GB"/>
        </a:p>
      </dgm:t>
    </dgm:pt>
    <dgm:pt modelId="{1AF12244-35FC-324A-9ED3-21E9B32793E8}" type="sibTrans" cxnId="{5D36CF84-5B5F-374C-A49A-F7C435EC1A2C}">
      <dgm:prSet/>
      <dgm:spPr/>
      <dgm:t>
        <a:bodyPr/>
        <a:lstStyle/>
        <a:p>
          <a:endParaRPr lang="en-GB"/>
        </a:p>
      </dgm:t>
    </dgm:pt>
    <dgm:pt modelId="{A0A1C178-B8A1-DE40-A3BB-39276FE0B1C5}">
      <dgm:prSet phldrT="[Text]" custT="1"/>
      <dgm:spPr/>
      <dgm:t>
        <a:bodyPr/>
        <a:lstStyle/>
        <a:p>
          <a:r>
            <a:rPr lang="en-GB" sz="1400"/>
            <a:t>Was Anglo-Saxon England a Golden age?</a:t>
          </a:r>
        </a:p>
      </dgm:t>
    </dgm:pt>
    <dgm:pt modelId="{FEE184AC-06D5-FE40-BC7C-B6FFA8149C19}" type="parTrans" cxnId="{DCA0FFE4-E0EB-354D-BC98-118010B25636}">
      <dgm:prSet/>
      <dgm:spPr/>
      <dgm:t>
        <a:bodyPr/>
        <a:lstStyle/>
        <a:p>
          <a:endParaRPr lang="en-GB"/>
        </a:p>
      </dgm:t>
    </dgm:pt>
    <dgm:pt modelId="{62ECE849-ECE4-7C48-8496-63FF6917292B}" type="sibTrans" cxnId="{DCA0FFE4-E0EB-354D-BC98-118010B25636}">
      <dgm:prSet/>
      <dgm:spPr/>
      <dgm:t>
        <a:bodyPr/>
        <a:lstStyle/>
        <a:p>
          <a:endParaRPr lang="en-GB"/>
        </a:p>
      </dgm:t>
    </dgm:pt>
    <dgm:pt modelId="{14B304C5-CBD4-4743-BDF4-717E9DDB5F55}">
      <dgm:prSet phldrT="[Text]" custT="1"/>
      <dgm:spPr/>
      <dgm:t>
        <a:bodyPr/>
        <a:lstStyle/>
        <a:p>
          <a:r>
            <a:rPr lang="en-GB" sz="1400"/>
            <a:t>Why did the Normans win the Battle of Hastings?</a:t>
          </a:r>
        </a:p>
      </dgm:t>
    </dgm:pt>
    <dgm:pt modelId="{41F7AA15-5F9A-4947-B2A7-1362BBEE49B2}" type="parTrans" cxnId="{B2DBC3FC-A487-8042-9343-96EEB24CD25A}">
      <dgm:prSet/>
      <dgm:spPr/>
      <dgm:t>
        <a:bodyPr/>
        <a:lstStyle/>
        <a:p>
          <a:endParaRPr lang="en-GB"/>
        </a:p>
      </dgm:t>
    </dgm:pt>
    <dgm:pt modelId="{6E94B19C-F0D3-314C-9019-775639870129}" type="sibTrans" cxnId="{B2DBC3FC-A487-8042-9343-96EEB24CD25A}">
      <dgm:prSet/>
      <dgm:spPr/>
      <dgm:t>
        <a:bodyPr/>
        <a:lstStyle/>
        <a:p>
          <a:endParaRPr lang="en-GB"/>
        </a:p>
      </dgm:t>
    </dgm:pt>
    <dgm:pt modelId="{CADCEB25-940F-1346-B84E-CE605B84CAC7}">
      <dgm:prSet phldrT="[Text]" custT="1"/>
      <dgm:spPr/>
      <dgm:t>
        <a:bodyPr/>
        <a:lstStyle/>
        <a:p>
          <a:r>
            <a:rPr lang="en-GB" sz="1400"/>
            <a:t>How far did the power of the Monarchy change during the Medieval period?</a:t>
          </a:r>
        </a:p>
      </dgm:t>
    </dgm:pt>
    <dgm:pt modelId="{E0427519-ED18-C848-91D6-A74228164266}" type="parTrans" cxnId="{26C64867-6A98-E246-92EF-499E66D2B17E}">
      <dgm:prSet/>
      <dgm:spPr/>
      <dgm:t>
        <a:bodyPr/>
        <a:lstStyle/>
        <a:p>
          <a:endParaRPr lang="en-GB"/>
        </a:p>
      </dgm:t>
    </dgm:pt>
    <dgm:pt modelId="{6848CFED-B2C6-3244-A0E4-22D142708E08}" type="sibTrans" cxnId="{26C64867-6A98-E246-92EF-499E66D2B17E}">
      <dgm:prSet/>
      <dgm:spPr/>
      <dgm:t>
        <a:bodyPr/>
        <a:lstStyle/>
        <a:p>
          <a:endParaRPr lang="en-GB"/>
        </a:p>
      </dgm:t>
    </dgm:pt>
    <dgm:pt modelId="{08D9B7A6-FE52-0148-94C0-9A8ACA949FBD}">
      <dgm:prSet phldrT="[Text]" custT="1"/>
      <dgm:spPr/>
      <dgm:t>
        <a:bodyPr/>
        <a:lstStyle/>
        <a:p>
          <a:r>
            <a:rPr lang="en-GB" sz="1400"/>
            <a:t>How far was the renaissance period a ‘rebirth’?</a:t>
          </a:r>
        </a:p>
      </dgm:t>
    </dgm:pt>
    <dgm:pt modelId="{78E710E4-B7F7-4940-9330-AED991C61465}" type="parTrans" cxnId="{D713C67A-1104-1D4A-AEAE-C809CCB27709}">
      <dgm:prSet/>
      <dgm:spPr/>
      <dgm:t>
        <a:bodyPr/>
        <a:lstStyle/>
        <a:p>
          <a:endParaRPr lang="en-GB"/>
        </a:p>
      </dgm:t>
    </dgm:pt>
    <dgm:pt modelId="{EADBE91E-2DB3-6142-9191-20F48BC4129C}" type="sibTrans" cxnId="{D713C67A-1104-1D4A-AEAE-C809CCB27709}">
      <dgm:prSet/>
      <dgm:spPr/>
      <dgm:t>
        <a:bodyPr/>
        <a:lstStyle/>
        <a:p>
          <a:endParaRPr lang="en-GB"/>
        </a:p>
      </dgm:t>
    </dgm:pt>
    <dgm:pt modelId="{0CF633AC-9898-6249-99BF-E56601673E3E}">
      <dgm:prSet phldrT="[Text]" custT="1"/>
      <dgm:spPr/>
      <dgm:t>
        <a:bodyPr/>
        <a:lstStyle/>
        <a:p>
          <a:r>
            <a:rPr lang="en-GB" sz="1400"/>
            <a:t>How did the church and monarchy change during the Tudor and Stuart period?</a:t>
          </a:r>
        </a:p>
      </dgm:t>
    </dgm:pt>
    <dgm:pt modelId="{9425769F-8BC5-7642-A952-5C0F3F054EC8}" type="parTrans" cxnId="{D19C09F9-407E-A945-9B1D-FA415B3DAADA}">
      <dgm:prSet/>
      <dgm:spPr/>
      <dgm:t>
        <a:bodyPr/>
        <a:lstStyle/>
        <a:p>
          <a:endParaRPr lang="en-GB"/>
        </a:p>
      </dgm:t>
    </dgm:pt>
    <dgm:pt modelId="{40262FA1-E36C-9C48-9265-9DCCAFB75A92}" type="sibTrans" cxnId="{D19C09F9-407E-A945-9B1D-FA415B3DAADA}">
      <dgm:prSet/>
      <dgm:spPr/>
      <dgm:t>
        <a:bodyPr/>
        <a:lstStyle/>
        <a:p>
          <a:endParaRPr lang="en-GB"/>
        </a:p>
      </dgm:t>
    </dgm:pt>
    <dgm:pt modelId="{68888E83-26DB-7F4D-A86D-D42DF25DE820}">
      <dgm:prSet phldrT="[Text]" custT="1"/>
      <dgm:spPr/>
      <dgm:t>
        <a:bodyPr/>
        <a:lstStyle/>
        <a:p>
          <a:r>
            <a:rPr lang="en-GB" sz="1400"/>
            <a:t>How did the Enlightenment change the world?</a:t>
          </a:r>
        </a:p>
      </dgm:t>
    </dgm:pt>
    <dgm:pt modelId="{ABF9A8C2-46A5-854B-80A5-5C7D3C160584}" type="parTrans" cxnId="{7C595A28-8544-1847-ACD2-E29D8BDF074E}">
      <dgm:prSet/>
      <dgm:spPr/>
      <dgm:t>
        <a:bodyPr/>
        <a:lstStyle/>
        <a:p>
          <a:endParaRPr lang="en-GB"/>
        </a:p>
      </dgm:t>
    </dgm:pt>
    <dgm:pt modelId="{FAAD04C8-EF8E-C147-BAE4-246B79D1CEA0}" type="sibTrans" cxnId="{7C595A28-8544-1847-ACD2-E29D8BDF074E}">
      <dgm:prSet/>
      <dgm:spPr/>
      <dgm:t>
        <a:bodyPr/>
        <a:lstStyle/>
        <a:p>
          <a:endParaRPr lang="en-GB"/>
        </a:p>
      </dgm:t>
    </dgm:pt>
    <dgm:pt modelId="{A92EABEA-65D0-DF4F-A692-13EB2D7B9335}" type="pres">
      <dgm:prSet presAssocID="{8D4E6E2D-D295-8E4A-B638-C20C644918C5}" presName="Name0" presStyleCnt="0">
        <dgm:presLayoutVars>
          <dgm:dir/>
          <dgm:resizeHandles/>
        </dgm:presLayoutVars>
      </dgm:prSet>
      <dgm:spPr/>
    </dgm:pt>
    <dgm:pt modelId="{4E9941F9-939C-8040-9332-F946EF8ECB09}" type="pres">
      <dgm:prSet presAssocID="{29A3B47E-0D18-8548-82B6-5771F6DD1DFA}" presName="compNode" presStyleCnt="0"/>
      <dgm:spPr/>
    </dgm:pt>
    <dgm:pt modelId="{1E30A7A7-E9B4-B144-9449-C398EC8417A1}" type="pres">
      <dgm:prSet presAssocID="{29A3B47E-0D18-8548-82B6-5771F6DD1DFA}" presName="dummyConnPt" presStyleCnt="0"/>
      <dgm:spPr/>
    </dgm:pt>
    <dgm:pt modelId="{9324343B-BD70-FB40-8CE5-61E8C31959DB}" type="pres">
      <dgm:prSet presAssocID="{29A3B47E-0D18-8548-82B6-5771F6DD1DFA}" presName="node" presStyleLbl="node1" presStyleIdx="0" presStyleCnt="7" custScaleX="71035" custScaleY="58525" custLinFactNeighborX="-70779" custLinFactNeighborY="2758">
        <dgm:presLayoutVars>
          <dgm:bulletEnabled val="1"/>
        </dgm:presLayoutVars>
      </dgm:prSet>
      <dgm:spPr/>
    </dgm:pt>
    <dgm:pt modelId="{E9965CC8-68C2-1349-9BE5-208A5DE96B20}" type="pres">
      <dgm:prSet presAssocID="{1AF12244-35FC-324A-9ED3-21E9B32793E8}" presName="sibTrans" presStyleLbl="bgSibTrans2D1" presStyleIdx="0" presStyleCnt="6"/>
      <dgm:spPr/>
    </dgm:pt>
    <dgm:pt modelId="{48A00F39-E4C3-FB46-93E3-852EFADC77FA}" type="pres">
      <dgm:prSet presAssocID="{A0A1C178-B8A1-DE40-A3BB-39276FE0B1C5}" presName="compNode" presStyleCnt="0"/>
      <dgm:spPr/>
    </dgm:pt>
    <dgm:pt modelId="{61BD321B-59D6-A041-90C4-12E57DB8FC5B}" type="pres">
      <dgm:prSet presAssocID="{A0A1C178-B8A1-DE40-A3BB-39276FE0B1C5}" presName="dummyConnPt" presStyleCnt="0"/>
      <dgm:spPr/>
    </dgm:pt>
    <dgm:pt modelId="{AA56080B-D2E2-7F4B-9EFE-6AE44A39545F}" type="pres">
      <dgm:prSet presAssocID="{A0A1C178-B8A1-DE40-A3BB-39276FE0B1C5}" presName="node" presStyleLbl="node1" presStyleIdx="1" presStyleCnt="7" custScaleX="70536" custScaleY="60808" custLinFactNeighborX="-4017" custLinFactNeighborY="71693">
        <dgm:presLayoutVars>
          <dgm:bulletEnabled val="1"/>
        </dgm:presLayoutVars>
      </dgm:prSet>
      <dgm:spPr/>
    </dgm:pt>
    <dgm:pt modelId="{45424ABD-A75D-884D-A4DB-6CB3BA19A7DB}" type="pres">
      <dgm:prSet presAssocID="{62ECE849-ECE4-7C48-8496-63FF6917292B}" presName="sibTrans" presStyleLbl="bgSibTrans2D1" presStyleIdx="1" presStyleCnt="6"/>
      <dgm:spPr/>
    </dgm:pt>
    <dgm:pt modelId="{BD38152C-ECD3-6447-95CB-6D45E0029A2D}" type="pres">
      <dgm:prSet presAssocID="{14B304C5-CBD4-4743-BDF4-717E9DDB5F55}" presName="compNode" presStyleCnt="0"/>
      <dgm:spPr/>
    </dgm:pt>
    <dgm:pt modelId="{B5B143FC-DD76-614E-8932-4CF4512CDD47}" type="pres">
      <dgm:prSet presAssocID="{14B304C5-CBD4-4743-BDF4-717E9DDB5F55}" presName="dummyConnPt" presStyleCnt="0"/>
      <dgm:spPr/>
    </dgm:pt>
    <dgm:pt modelId="{6C565B13-92DF-7F46-B04E-A389516A9827}" type="pres">
      <dgm:prSet presAssocID="{14B304C5-CBD4-4743-BDF4-717E9DDB5F55}" presName="node" presStyleLbl="node1" presStyleIdx="2" presStyleCnt="7" custScaleX="70723" custScaleY="58042" custLinFactNeighborX="83125" custLinFactNeighborY="-7316">
        <dgm:presLayoutVars>
          <dgm:bulletEnabled val="1"/>
        </dgm:presLayoutVars>
      </dgm:prSet>
      <dgm:spPr/>
    </dgm:pt>
    <dgm:pt modelId="{DEB4C949-0DD8-8040-ACA8-AE452755E2C1}" type="pres">
      <dgm:prSet presAssocID="{6E94B19C-F0D3-314C-9019-775639870129}" presName="sibTrans" presStyleLbl="bgSibTrans2D1" presStyleIdx="2" presStyleCnt="6"/>
      <dgm:spPr/>
    </dgm:pt>
    <dgm:pt modelId="{9DE510FA-3F06-3C42-B8D4-FFD1BB1BF442}" type="pres">
      <dgm:prSet presAssocID="{CADCEB25-940F-1346-B84E-CE605B84CAC7}" presName="compNode" presStyleCnt="0"/>
      <dgm:spPr/>
    </dgm:pt>
    <dgm:pt modelId="{994E4A36-F2D6-6843-A196-2F3672E259A1}" type="pres">
      <dgm:prSet presAssocID="{CADCEB25-940F-1346-B84E-CE605B84CAC7}" presName="dummyConnPt" presStyleCnt="0"/>
      <dgm:spPr/>
    </dgm:pt>
    <dgm:pt modelId="{83318DDD-99DE-F945-9106-6FF0C017C2D3}" type="pres">
      <dgm:prSet presAssocID="{CADCEB25-940F-1346-B84E-CE605B84CAC7}" presName="node" presStyleLbl="node1" presStyleIdx="3" presStyleCnt="7" custScaleX="82005" custScaleY="64963" custLinFactY="-5805" custLinFactNeighborX="-30308" custLinFactNeighborY="-100000">
        <dgm:presLayoutVars>
          <dgm:bulletEnabled val="1"/>
        </dgm:presLayoutVars>
      </dgm:prSet>
      <dgm:spPr/>
    </dgm:pt>
    <dgm:pt modelId="{485B1F9A-3BA1-3D45-A483-9F1A6769DD5C}" type="pres">
      <dgm:prSet presAssocID="{6848CFED-B2C6-3244-A0E4-22D142708E08}" presName="sibTrans" presStyleLbl="bgSibTrans2D1" presStyleIdx="3" presStyleCnt="6"/>
      <dgm:spPr/>
    </dgm:pt>
    <dgm:pt modelId="{A168A753-6C91-AC47-A026-42CB0352AB7C}" type="pres">
      <dgm:prSet presAssocID="{08D9B7A6-FE52-0148-94C0-9A8ACA949FBD}" presName="compNode" presStyleCnt="0"/>
      <dgm:spPr/>
    </dgm:pt>
    <dgm:pt modelId="{801636B1-3E35-554F-AC88-249C7AB59529}" type="pres">
      <dgm:prSet presAssocID="{08D9B7A6-FE52-0148-94C0-9A8ACA949FBD}" presName="dummyConnPt" presStyleCnt="0"/>
      <dgm:spPr/>
    </dgm:pt>
    <dgm:pt modelId="{3653589C-4B59-3D41-BAAD-8924DE48164B}" type="pres">
      <dgm:prSet presAssocID="{08D9B7A6-FE52-0148-94C0-9A8ACA949FBD}" presName="node" presStyleLbl="node1" presStyleIdx="4" presStyleCnt="7" custScaleX="74505" custScaleY="69677" custLinFactNeighborX="62422" custLinFactNeighborY="-67850">
        <dgm:presLayoutVars>
          <dgm:bulletEnabled val="1"/>
        </dgm:presLayoutVars>
      </dgm:prSet>
      <dgm:spPr/>
    </dgm:pt>
    <dgm:pt modelId="{F15B273C-A4F1-9245-8F47-BF210451845D}" type="pres">
      <dgm:prSet presAssocID="{EADBE91E-2DB3-6142-9191-20F48BC4129C}" presName="sibTrans" presStyleLbl="bgSibTrans2D1" presStyleIdx="4" presStyleCnt="6"/>
      <dgm:spPr/>
    </dgm:pt>
    <dgm:pt modelId="{976A6CD6-A3A2-AD46-8748-3263EC2E6C02}" type="pres">
      <dgm:prSet presAssocID="{0CF633AC-9898-6249-99BF-E56601673E3E}" presName="compNode" presStyleCnt="0"/>
      <dgm:spPr/>
    </dgm:pt>
    <dgm:pt modelId="{239ABCE0-3C8B-CB41-A2A2-3BC6B5892A24}" type="pres">
      <dgm:prSet presAssocID="{0CF633AC-9898-6249-99BF-E56601673E3E}" presName="dummyConnPt" presStyleCnt="0"/>
      <dgm:spPr/>
    </dgm:pt>
    <dgm:pt modelId="{DD6E8CCF-F9D5-2E46-805F-13064B684684}" type="pres">
      <dgm:prSet presAssocID="{0CF633AC-9898-6249-99BF-E56601673E3E}" presName="node" presStyleLbl="node1" presStyleIdx="5" presStyleCnt="7" custScaleX="85892" custScaleY="47666" custLinFactNeighborX="83612" custLinFactNeighborY="86325">
        <dgm:presLayoutVars>
          <dgm:bulletEnabled val="1"/>
        </dgm:presLayoutVars>
      </dgm:prSet>
      <dgm:spPr/>
    </dgm:pt>
    <dgm:pt modelId="{17B96FA9-E245-A84C-8501-F1ED1E20808E}" type="pres">
      <dgm:prSet presAssocID="{40262FA1-E36C-9C48-9265-9DCCAFB75A92}" presName="sibTrans" presStyleLbl="bgSibTrans2D1" presStyleIdx="5" presStyleCnt="6"/>
      <dgm:spPr/>
    </dgm:pt>
    <dgm:pt modelId="{8CB99557-AE86-AD40-863B-229B3B3721D2}" type="pres">
      <dgm:prSet presAssocID="{68888E83-26DB-7F4D-A86D-D42DF25DE820}" presName="compNode" presStyleCnt="0"/>
      <dgm:spPr/>
    </dgm:pt>
    <dgm:pt modelId="{14F5D564-F76F-0440-96A0-8E23DBD165F8}" type="pres">
      <dgm:prSet presAssocID="{68888E83-26DB-7F4D-A86D-D42DF25DE820}" presName="dummyConnPt" presStyleCnt="0"/>
      <dgm:spPr/>
    </dgm:pt>
    <dgm:pt modelId="{3FCFDC85-B450-7C45-BF8D-5F3E8167C662}" type="pres">
      <dgm:prSet presAssocID="{68888E83-26DB-7F4D-A86D-D42DF25DE820}" presName="node" presStyleLbl="node1" presStyleIdx="6" presStyleCnt="7" custScaleX="70272" custScaleY="46845" custLinFactY="100000" custLinFactNeighborX="70779" custLinFactNeighborY="145503">
        <dgm:presLayoutVars>
          <dgm:bulletEnabled val="1"/>
        </dgm:presLayoutVars>
      </dgm:prSet>
      <dgm:spPr/>
    </dgm:pt>
  </dgm:ptLst>
  <dgm:cxnLst>
    <dgm:cxn modelId="{64916201-9BE3-ED4B-93AA-FDE139579F80}" type="presOf" srcId="{8D4E6E2D-D295-8E4A-B638-C20C644918C5}" destId="{A92EABEA-65D0-DF4F-A692-13EB2D7B9335}" srcOrd="0" destOrd="0" presId="urn:microsoft.com/office/officeart/2005/8/layout/bProcess4"/>
    <dgm:cxn modelId="{ED9EE80A-7DBC-794F-B39E-30CB1814CF88}" type="presOf" srcId="{6E94B19C-F0D3-314C-9019-775639870129}" destId="{DEB4C949-0DD8-8040-ACA8-AE452755E2C1}" srcOrd="0" destOrd="0" presId="urn:microsoft.com/office/officeart/2005/8/layout/bProcess4"/>
    <dgm:cxn modelId="{7C595A28-8544-1847-ACD2-E29D8BDF074E}" srcId="{8D4E6E2D-D295-8E4A-B638-C20C644918C5}" destId="{68888E83-26DB-7F4D-A86D-D42DF25DE820}" srcOrd="6" destOrd="0" parTransId="{ABF9A8C2-46A5-854B-80A5-5C7D3C160584}" sibTransId="{FAAD04C8-EF8E-C147-BAE4-246B79D1CEA0}"/>
    <dgm:cxn modelId="{6A76B331-C394-5444-B841-9ACE50859EF5}" type="presOf" srcId="{29A3B47E-0D18-8548-82B6-5771F6DD1DFA}" destId="{9324343B-BD70-FB40-8CE5-61E8C31959DB}" srcOrd="0" destOrd="0" presId="urn:microsoft.com/office/officeart/2005/8/layout/bProcess4"/>
    <dgm:cxn modelId="{477F3146-4AF2-544E-88F9-746D5CE65F12}" type="presOf" srcId="{14B304C5-CBD4-4743-BDF4-717E9DDB5F55}" destId="{6C565B13-92DF-7F46-B04E-A389516A9827}" srcOrd="0" destOrd="0" presId="urn:microsoft.com/office/officeart/2005/8/layout/bProcess4"/>
    <dgm:cxn modelId="{26C64867-6A98-E246-92EF-499E66D2B17E}" srcId="{8D4E6E2D-D295-8E4A-B638-C20C644918C5}" destId="{CADCEB25-940F-1346-B84E-CE605B84CAC7}" srcOrd="3" destOrd="0" parTransId="{E0427519-ED18-C848-91D6-A74228164266}" sibTransId="{6848CFED-B2C6-3244-A0E4-22D142708E08}"/>
    <dgm:cxn modelId="{E065586E-C77B-B146-9DA7-4886A4D35E4D}" type="presOf" srcId="{0CF633AC-9898-6249-99BF-E56601673E3E}" destId="{DD6E8CCF-F9D5-2E46-805F-13064B684684}" srcOrd="0" destOrd="0" presId="urn:microsoft.com/office/officeart/2005/8/layout/bProcess4"/>
    <dgm:cxn modelId="{FB54FA53-34AD-E94B-BF20-8C90433F99D0}" type="presOf" srcId="{62ECE849-ECE4-7C48-8496-63FF6917292B}" destId="{45424ABD-A75D-884D-A4DB-6CB3BA19A7DB}" srcOrd="0" destOrd="0" presId="urn:microsoft.com/office/officeart/2005/8/layout/bProcess4"/>
    <dgm:cxn modelId="{38EB1376-6431-9B41-AB28-AD40307F24BF}" type="presOf" srcId="{EADBE91E-2DB3-6142-9191-20F48BC4129C}" destId="{F15B273C-A4F1-9245-8F47-BF210451845D}" srcOrd="0" destOrd="0" presId="urn:microsoft.com/office/officeart/2005/8/layout/bProcess4"/>
    <dgm:cxn modelId="{D713C67A-1104-1D4A-AEAE-C809CCB27709}" srcId="{8D4E6E2D-D295-8E4A-B638-C20C644918C5}" destId="{08D9B7A6-FE52-0148-94C0-9A8ACA949FBD}" srcOrd="4" destOrd="0" parTransId="{78E710E4-B7F7-4940-9330-AED991C61465}" sibTransId="{EADBE91E-2DB3-6142-9191-20F48BC4129C}"/>
    <dgm:cxn modelId="{7700977D-51C7-9F49-9425-356EF52B825B}" type="presOf" srcId="{6848CFED-B2C6-3244-A0E4-22D142708E08}" destId="{485B1F9A-3BA1-3D45-A483-9F1A6769DD5C}" srcOrd="0" destOrd="0" presId="urn:microsoft.com/office/officeart/2005/8/layout/bProcess4"/>
    <dgm:cxn modelId="{5D36CF84-5B5F-374C-A49A-F7C435EC1A2C}" srcId="{8D4E6E2D-D295-8E4A-B638-C20C644918C5}" destId="{29A3B47E-0D18-8548-82B6-5771F6DD1DFA}" srcOrd="0" destOrd="0" parTransId="{79BE0226-B17A-154C-9BF7-65D5FA744836}" sibTransId="{1AF12244-35FC-324A-9ED3-21E9B32793E8}"/>
    <dgm:cxn modelId="{F494DA85-4012-4343-A7A2-48A72621044A}" type="presOf" srcId="{A0A1C178-B8A1-DE40-A3BB-39276FE0B1C5}" destId="{AA56080B-D2E2-7F4B-9EFE-6AE44A39545F}" srcOrd="0" destOrd="0" presId="urn:microsoft.com/office/officeart/2005/8/layout/bProcess4"/>
    <dgm:cxn modelId="{40C9948C-63B3-7849-B03A-211E1C0435DF}" type="presOf" srcId="{40262FA1-E36C-9C48-9265-9DCCAFB75A92}" destId="{17B96FA9-E245-A84C-8501-F1ED1E20808E}" srcOrd="0" destOrd="0" presId="urn:microsoft.com/office/officeart/2005/8/layout/bProcess4"/>
    <dgm:cxn modelId="{F0D58FCF-E05B-4246-B617-DE19FB466680}" type="presOf" srcId="{CADCEB25-940F-1346-B84E-CE605B84CAC7}" destId="{83318DDD-99DE-F945-9106-6FF0C017C2D3}" srcOrd="0" destOrd="0" presId="urn:microsoft.com/office/officeart/2005/8/layout/bProcess4"/>
    <dgm:cxn modelId="{DCA0FFE4-E0EB-354D-BC98-118010B25636}" srcId="{8D4E6E2D-D295-8E4A-B638-C20C644918C5}" destId="{A0A1C178-B8A1-DE40-A3BB-39276FE0B1C5}" srcOrd="1" destOrd="0" parTransId="{FEE184AC-06D5-FE40-BC7C-B6FFA8149C19}" sibTransId="{62ECE849-ECE4-7C48-8496-63FF6917292B}"/>
    <dgm:cxn modelId="{5C0A2DE7-0456-4244-97A0-D14C32EC9C47}" type="presOf" srcId="{1AF12244-35FC-324A-9ED3-21E9B32793E8}" destId="{E9965CC8-68C2-1349-9BE5-208A5DE96B20}" srcOrd="0" destOrd="0" presId="urn:microsoft.com/office/officeart/2005/8/layout/bProcess4"/>
    <dgm:cxn modelId="{AAA779E8-093D-F341-9840-D8569719426A}" type="presOf" srcId="{08D9B7A6-FE52-0148-94C0-9A8ACA949FBD}" destId="{3653589C-4B59-3D41-BAAD-8924DE48164B}" srcOrd="0" destOrd="0" presId="urn:microsoft.com/office/officeart/2005/8/layout/bProcess4"/>
    <dgm:cxn modelId="{2204BBF3-0C25-9743-9650-4111AF8F6C54}" type="presOf" srcId="{68888E83-26DB-7F4D-A86D-D42DF25DE820}" destId="{3FCFDC85-B450-7C45-BF8D-5F3E8167C662}" srcOrd="0" destOrd="0" presId="urn:microsoft.com/office/officeart/2005/8/layout/bProcess4"/>
    <dgm:cxn modelId="{D19C09F9-407E-A945-9B1D-FA415B3DAADA}" srcId="{8D4E6E2D-D295-8E4A-B638-C20C644918C5}" destId="{0CF633AC-9898-6249-99BF-E56601673E3E}" srcOrd="5" destOrd="0" parTransId="{9425769F-8BC5-7642-A952-5C0F3F054EC8}" sibTransId="{40262FA1-E36C-9C48-9265-9DCCAFB75A92}"/>
    <dgm:cxn modelId="{B2DBC3FC-A487-8042-9343-96EEB24CD25A}" srcId="{8D4E6E2D-D295-8E4A-B638-C20C644918C5}" destId="{14B304C5-CBD4-4743-BDF4-717E9DDB5F55}" srcOrd="2" destOrd="0" parTransId="{41F7AA15-5F9A-4947-B2A7-1362BBEE49B2}" sibTransId="{6E94B19C-F0D3-314C-9019-775639870129}"/>
    <dgm:cxn modelId="{2D295DB5-B3E0-8D4E-81C6-47856F069950}" type="presParOf" srcId="{A92EABEA-65D0-DF4F-A692-13EB2D7B9335}" destId="{4E9941F9-939C-8040-9332-F946EF8ECB09}" srcOrd="0" destOrd="0" presId="urn:microsoft.com/office/officeart/2005/8/layout/bProcess4"/>
    <dgm:cxn modelId="{36FF03D2-985D-3D4A-9F05-3D457A2F5A7E}" type="presParOf" srcId="{4E9941F9-939C-8040-9332-F946EF8ECB09}" destId="{1E30A7A7-E9B4-B144-9449-C398EC8417A1}" srcOrd="0" destOrd="0" presId="urn:microsoft.com/office/officeart/2005/8/layout/bProcess4"/>
    <dgm:cxn modelId="{56F7F508-D390-994E-95A5-1D64C2786528}" type="presParOf" srcId="{4E9941F9-939C-8040-9332-F946EF8ECB09}" destId="{9324343B-BD70-FB40-8CE5-61E8C31959DB}" srcOrd="1" destOrd="0" presId="urn:microsoft.com/office/officeart/2005/8/layout/bProcess4"/>
    <dgm:cxn modelId="{B3822C30-17A2-9D42-A1FA-4849B1052A9C}" type="presParOf" srcId="{A92EABEA-65D0-DF4F-A692-13EB2D7B9335}" destId="{E9965CC8-68C2-1349-9BE5-208A5DE96B20}" srcOrd="1" destOrd="0" presId="urn:microsoft.com/office/officeart/2005/8/layout/bProcess4"/>
    <dgm:cxn modelId="{61918C67-B697-AD40-8774-9EDC2E69592D}" type="presParOf" srcId="{A92EABEA-65D0-DF4F-A692-13EB2D7B9335}" destId="{48A00F39-E4C3-FB46-93E3-852EFADC77FA}" srcOrd="2" destOrd="0" presId="urn:microsoft.com/office/officeart/2005/8/layout/bProcess4"/>
    <dgm:cxn modelId="{7FBFA8B1-5E45-E24D-BD82-9AC4ACE30782}" type="presParOf" srcId="{48A00F39-E4C3-FB46-93E3-852EFADC77FA}" destId="{61BD321B-59D6-A041-90C4-12E57DB8FC5B}" srcOrd="0" destOrd="0" presId="urn:microsoft.com/office/officeart/2005/8/layout/bProcess4"/>
    <dgm:cxn modelId="{B7D7D621-8A23-8844-A27F-AAFF83280A0B}" type="presParOf" srcId="{48A00F39-E4C3-FB46-93E3-852EFADC77FA}" destId="{AA56080B-D2E2-7F4B-9EFE-6AE44A39545F}" srcOrd="1" destOrd="0" presId="urn:microsoft.com/office/officeart/2005/8/layout/bProcess4"/>
    <dgm:cxn modelId="{7C2E6F2D-9462-8649-934A-1448711F212A}" type="presParOf" srcId="{A92EABEA-65D0-DF4F-A692-13EB2D7B9335}" destId="{45424ABD-A75D-884D-A4DB-6CB3BA19A7DB}" srcOrd="3" destOrd="0" presId="urn:microsoft.com/office/officeart/2005/8/layout/bProcess4"/>
    <dgm:cxn modelId="{34B3F9BE-937F-414D-98F7-2F8E4A710C52}" type="presParOf" srcId="{A92EABEA-65D0-DF4F-A692-13EB2D7B9335}" destId="{BD38152C-ECD3-6447-95CB-6D45E0029A2D}" srcOrd="4" destOrd="0" presId="urn:microsoft.com/office/officeart/2005/8/layout/bProcess4"/>
    <dgm:cxn modelId="{A0B370FD-474C-8040-829B-24A72CE06DD0}" type="presParOf" srcId="{BD38152C-ECD3-6447-95CB-6D45E0029A2D}" destId="{B5B143FC-DD76-614E-8932-4CF4512CDD47}" srcOrd="0" destOrd="0" presId="urn:microsoft.com/office/officeart/2005/8/layout/bProcess4"/>
    <dgm:cxn modelId="{807D2CFF-85F8-414E-8F39-3896A5291669}" type="presParOf" srcId="{BD38152C-ECD3-6447-95CB-6D45E0029A2D}" destId="{6C565B13-92DF-7F46-B04E-A389516A9827}" srcOrd="1" destOrd="0" presId="urn:microsoft.com/office/officeart/2005/8/layout/bProcess4"/>
    <dgm:cxn modelId="{F4B51ED9-EE56-7F4B-9ED9-3B6AAEB085F6}" type="presParOf" srcId="{A92EABEA-65D0-DF4F-A692-13EB2D7B9335}" destId="{DEB4C949-0DD8-8040-ACA8-AE452755E2C1}" srcOrd="5" destOrd="0" presId="urn:microsoft.com/office/officeart/2005/8/layout/bProcess4"/>
    <dgm:cxn modelId="{2FFA1466-47AB-934A-8C06-04BDE6580C7B}" type="presParOf" srcId="{A92EABEA-65D0-DF4F-A692-13EB2D7B9335}" destId="{9DE510FA-3F06-3C42-B8D4-FFD1BB1BF442}" srcOrd="6" destOrd="0" presId="urn:microsoft.com/office/officeart/2005/8/layout/bProcess4"/>
    <dgm:cxn modelId="{49037AAA-53A6-B040-8D8D-D81ED8245E47}" type="presParOf" srcId="{9DE510FA-3F06-3C42-B8D4-FFD1BB1BF442}" destId="{994E4A36-F2D6-6843-A196-2F3672E259A1}" srcOrd="0" destOrd="0" presId="urn:microsoft.com/office/officeart/2005/8/layout/bProcess4"/>
    <dgm:cxn modelId="{7F8DC24F-9ADC-6B45-A1B1-09407C519E2F}" type="presParOf" srcId="{9DE510FA-3F06-3C42-B8D4-FFD1BB1BF442}" destId="{83318DDD-99DE-F945-9106-6FF0C017C2D3}" srcOrd="1" destOrd="0" presId="urn:microsoft.com/office/officeart/2005/8/layout/bProcess4"/>
    <dgm:cxn modelId="{3469AF1F-C19D-1F44-83B0-3A0766F0DA9D}" type="presParOf" srcId="{A92EABEA-65D0-DF4F-A692-13EB2D7B9335}" destId="{485B1F9A-3BA1-3D45-A483-9F1A6769DD5C}" srcOrd="7" destOrd="0" presId="urn:microsoft.com/office/officeart/2005/8/layout/bProcess4"/>
    <dgm:cxn modelId="{D2DA205D-87D1-C943-92D6-589BDE1BC4B7}" type="presParOf" srcId="{A92EABEA-65D0-DF4F-A692-13EB2D7B9335}" destId="{A168A753-6C91-AC47-A026-42CB0352AB7C}" srcOrd="8" destOrd="0" presId="urn:microsoft.com/office/officeart/2005/8/layout/bProcess4"/>
    <dgm:cxn modelId="{0C1E54E2-D2BE-5E46-939B-D4FA76A6F69C}" type="presParOf" srcId="{A168A753-6C91-AC47-A026-42CB0352AB7C}" destId="{801636B1-3E35-554F-AC88-249C7AB59529}" srcOrd="0" destOrd="0" presId="urn:microsoft.com/office/officeart/2005/8/layout/bProcess4"/>
    <dgm:cxn modelId="{2E754854-42FD-4648-A89E-EF7CFFC4B88A}" type="presParOf" srcId="{A168A753-6C91-AC47-A026-42CB0352AB7C}" destId="{3653589C-4B59-3D41-BAAD-8924DE48164B}" srcOrd="1" destOrd="0" presId="urn:microsoft.com/office/officeart/2005/8/layout/bProcess4"/>
    <dgm:cxn modelId="{DCBEE23C-C028-E249-B0B6-9C4FC5CA4FAE}" type="presParOf" srcId="{A92EABEA-65D0-DF4F-A692-13EB2D7B9335}" destId="{F15B273C-A4F1-9245-8F47-BF210451845D}" srcOrd="9" destOrd="0" presId="urn:microsoft.com/office/officeart/2005/8/layout/bProcess4"/>
    <dgm:cxn modelId="{713C9EAA-2198-1C41-9298-8A23E9F11FCC}" type="presParOf" srcId="{A92EABEA-65D0-DF4F-A692-13EB2D7B9335}" destId="{976A6CD6-A3A2-AD46-8748-3263EC2E6C02}" srcOrd="10" destOrd="0" presId="urn:microsoft.com/office/officeart/2005/8/layout/bProcess4"/>
    <dgm:cxn modelId="{7C10105F-6AB9-284C-8A46-14747FF28F08}" type="presParOf" srcId="{976A6CD6-A3A2-AD46-8748-3263EC2E6C02}" destId="{239ABCE0-3C8B-CB41-A2A2-3BC6B5892A24}" srcOrd="0" destOrd="0" presId="urn:microsoft.com/office/officeart/2005/8/layout/bProcess4"/>
    <dgm:cxn modelId="{904BBD10-7AC9-E540-9D01-BF527ED66F46}" type="presParOf" srcId="{976A6CD6-A3A2-AD46-8748-3263EC2E6C02}" destId="{DD6E8CCF-F9D5-2E46-805F-13064B684684}" srcOrd="1" destOrd="0" presId="urn:microsoft.com/office/officeart/2005/8/layout/bProcess4"/>
    <dgm:cxn modelId="{1B925526-9AC6-2A41-9361-2887137D02A8}" type="presParOf" srcId="{A92EABEA-65D0-DF4F-A692-13EB2D7B9335}" destId="{17B96FA9-E245-A84C-8501-F1ED1E20808E}" srcOrd="11" destOrd="0" presId="urn:microsoft.com/office/officeart/2005/8/layout/bProcess4"/>
    <dgm:cxn modelId="{A8EF3BA8-1CB2-D944-9937-5236A95BE106}" type="presParOf" srcId="{A92EABEA-65D0-DF4F-A692-13EB2D7B9335}" destId="{8CB99557-AE86-AD40-863B-229B3B3721D2}" srcOrd="12" destOrd="0" presId="urn:microsoft.com/office/officeart/2005/8/layout/bProcess4"/>
    <dgm:cxn modelId="{D14973C2-7A60-A145-8299-B1072D219014}" type="presParOf" srcId="{8CB99557-AE86-AD40-863B-229B3B3721D2}" destId="{14F5D564-F76F-0440-96A0-8E23DBD165F8}" srcOrd="0" destOrd="0" presId="urn:microsoft.com/office/officeart/2005/8/layout/bProcess4"/>
    <dgm:cxn modelId="{ED489F2B-DF27-F443-A751-9A3CD6781163}" type="presParOf" srcId="{8CB99557-AE86-AD40-863B-229B3B3721D2}" destId="{3FCFDC85-B450-7C45-BF8D-5F3E8167C662}"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A7B3E-C584-724B-BAE2-F9ACE4ED24D8}" type="doc">
      <dgm:prSet loTypeId="urn:microsoft.com/office/officeart/2005/8/layout/pyramid1" loCatId="" qsTypeId="urn:microsoft.com/office/officeart/2005/8/quickstyle/simple4" qsCatId="simple" csTypeId="urn:microsoft.com/office/officeart/2005/8/colors/accent3_5" csCatId="accent3" phldr="1"/>
      <dgm:spPr/>
    </dgm:pt>
    <dgm:pt modelId="{50252963-4B3B-1442-BE5F-F3C22712FE2F}">
      <dgm:prSet phldrT="[Text]"/>
      <dgm:spPr/>
      <dgm:t>
        <a:bodyPr/>
        <a:lstStyle/>
        <a:p>
          <a:r>
            <a:rPr lang="en-GB"/>
            <a:t>King</a:t>
          </a:r>
        </a:p>
      </dgm:t>
    </dgm:pt>
    <dgm:pt modelId="{22681A9B-841C-F74C-9F5A-D223F72132A8}" type="parTrans" cxnId="{543B4629-BF27-6E4E-8FF8-32005DDAB13C}">
      <dgm:prSet/>
      <dgm:spPr/>
      <dgm:t>
        <a:bodyPr/>
        <a:lstStyle/>
        <a:p>
          <a:endParaRPr lang="en-GB"/>
        </a:p>
      </dgm:t>
    </dgm:pt>
    <dgm:pt modelId="{42578114-A6BE-3444-BD79-CE8085DB8954}" type="sibTrans" cxnId="{543B4629-BF27-6E4E-8FF8-32005DDAB13C}">
      <dgm:prSet/>
      <dgm:spPr/>
      <dgm:t>
        <a:bodyPr/>
        <a:lstStyle/>
        <a:p>
          <a:endParaRPr lang="en-GB"/>
        </a:p>
      </dgm:t>
    </dgm:pt>
    <dgm:pt modelId="{94C0DE58-D66E-EB4D-8543-22D825049452}">
      <dgm:prSet phldrT="[Text]"/>
      <dgm:spPr/>
      <dgm:t>
        <a:bodyPr/>
        <a:lstStyle/>
        <a:p>
          <a:r>
            <a:rPr lang="en-GB"/>
            <a:t>Ceorl</a:t>
          </a:r>
        </a:p>
      </dgm:t>
    </dgm:pt>
    <dgm:pt modelId="{F269DB2E-331E-8847-8EE4-0B95BFAEBB86}" type="parTrans" cxnId="{A54E3504-A469-E84A-B5D3-82D43E52B203}">
      <dgm:prSet/>
      <dgm:spPr/>
      <dgm:t>
        <a:bodyPr/>
        <a:lstStyle/>
        <a:p>
          <a:endParaRPr lang="en-GB"/>
        </a:p>
      </dgm:t>
    </dgm:pt>
    <dgm:pt modelId="{8E7DDAAA-EEBE-1540-A096-3D3C40668765}" type="sibTrans" cxnId="{A54E3504-A469-E84A-B5D3-82D43E52B203}">
      <dgm:prSet/>
      <dgm:spPr/>
      <dgm:t>
        <a:bodyPr/>
        <a:lstStyle/>
        <a:p>
          <a:endParaRPr lang="en-GB"/>
        </a:p>
      </dgm:t>
    </dgm:pt>
    <dgm:pt modelId="{973AA6BB-6C92-A94F-8C0A-D1ADFFEC33D9}">
      <dgm:prSet phldrT="[Text]"/>
      <dgm:spPr/>
      <dgm:t>
        <a:bodyPr/>
        <a:lstStyle/>
        <a:p>
          <a:r>
            <a:rPr lang="en-GB"/>
            <a:t>Thrall</a:t>
          </a:r>
        </a:p>
      </dgm:t>
    </dgm:pt>
    <dgm:pt modelId="{276BBC22-76A5-A14F-AF05-E1D3AE14CBB7}" type="parTrans" cxnId="{66501419-B553-B74F-96AB-1B3C0903BC7C}">
      <dgm:prSet/>
      <dgm:spPr/>
      <dgm:t>
        <a:bodyPr/>
        <a:lstStyle/>
        <a:p>
          <a:endParaRPr lang="en-GB"/>
        </a:p>
      </dgm:t>
    </dgm:pt>
    <dgm:pt modelId="{D72B196A-DF2C-5B47-AEFE-5D9E4D90BE29}" type="sibTrans" cxnId="{66501419-B553-B74F-96AB-1B3C0903BC7C}">
      <dgm:prSet/>
      <dgm:spPr/>
      <dgm:t>
        <a:bodyPr/>
        <a:lstStyle/>
        <a:p>
          <a:endParaRPr lang="en-GB"/>
        </a:p>
      </dgm:t>
    </dgm:pt>
    <dgm:pt modelId="{8137923C-78E0-E845-871F-5B298043368F}">
      <dgm:prSet/>
      <dgm:spPr/>
      <dgm:t>
        <a:bodyPr/>
        <a:lstStyle/>
        <a:p>
          <a:r>
            <a:rPr lang="en-GB"/>
            <a:t>Earl</a:t>
          </a:r>
        </a:p>
      </dgm:t>
    </dgm:pt>
    <dgm:pt modelId="{0525482E-24DB-C046-BEA2-64D41984B77C}" type="parTrans" cxnId="{602B7BDF-2B35-114A-9AE0-F67F636B3C5D}">
      <dgm:prSet/>
      <dgm:spPr/>
      <dgm:t>
        <a:bodyPr/>
        <a:lstStyle/>
        <a:p>
          <a:endParaRPr lang="en-GB"/>
        </a:p>
      </dgm:t>
    </dgm:pt>
    <dgm:pt modelId="{F02EA0BC-79AB-2046-9569-5417767239B8}" type="sibTrans" cxnId="{602B7BDF-2B35-114A-9AE0-F67F636B3C5D}">
      <dgm:prSet/>
      <dgm:spPr/>
      <dgm:t>
        <a:bodyPr/>
        <a:lstStyle/>
        <a:p>
          <a:endParaRPr lang="en-GB"/>
        </a:p>
      </dgm:t>
    </dgm:pt>
    <dgm:pt modelId="{0A37E903-75F2-D546-9984-66CDD9568C6B}">
      <dgm:prSet/>
      <dgm:spPr/>
      <dgm:t>
        <a:bodyPr/>
        <a:lstStyle/>
        <a:p>
          <a:r>
            <a:rPr lang="en-GB"/>
            <a:t>Thegn</a:t>
          </a:r>
        </a:p>
      </dgm:t>
    </dgm:pt>
    <dgm:pt modelId="{4FADC003-6354-D94B-8E67-3142B5667CC8}" type="parTrans" cxnId="{E28F0A16-3BA4-D74D-887E-BD7672A3D784}">
      <dgm:prSet/>
      <dgm:spPr/>
      <dgm:t>
        <a:bodyPr/>
        <a:lstStyle/>
        <a:p>
          <a:endParaRPr lang="en-GB"/>
        </a:p>
      </dgm:t>
    </dgm:pt>
    <dgm:pt modelId="{B0F3564F-BCC4-8D45-AE70-4B881A2E3513}" type="sibTrans" cxnId="{E28F0A16-3BA4-D74D-887E-BD7672A3D784}">
      <dgm:prSet/>
      <dgm:spPr/>
      <dgm:t>
        <a:bodyPr/>
        <a:lstStyle/>
        <a:p>
          <a:endParaRPr lang="en-GB"/>
        </a:p>
      </dgm:t>
    </dgm:pt>
    <dgm:pt modelId="{55684617-19AF-DD4D-AD26-A3B9CC13AEBE}" type="pres">
      <dgm:prSet presAssocID="{E95A7B3E-C584-724B-BAE2-F9ACE4ED24D8}" presName="Name0" presStyleCnt="0">
        <dgm:presLayoutVars>
          <dgm:dir/>
          <dgm:animLvl val="lvl"/>
          <dgm:resizeHandles val="exact"/>
        </dgm:presLayoutVars>
      </dgm:prSet>
      <dgm:spPr/>
    </dgm:pt>
    <dgm:pt modelId="{DAEA394E-A7DE-A14B-B9E4-94CB0E66B13C}" type="pres">
      <dgm:prSet presAssocID="{50252963-4B3B-1442-BE5F-F3C22712FE2F}" presName="Name8" presStyleCnt="0"/>
      <dgm:spPr/>
    </dgm:pt>
    <dgm:pt modelId="{04C66365-04D6-7D43-B35F-3B92BA13AE16}" type="pres">
      <dgm:prSet presAssocID="{50252963-4B3B-1442-BE5F-F3C22712FE2F}" presName="level" presStyleLbl="node1" presStyleIdx="0" presStyleCnt="5">
        <dgm:presLayoutVars>
          <dgm:chMax val="1"/>
          <dgm:bulletEnabled val="1"/>
        </dgm:presLayoutVars>
      </dgm:prSet>
      <dgm:spPr/>
    </dgm:pt>
    <dgm:pt modelId="{2105A7E5-B3A7-4649-96DA-B60C0DE93518}" type="pres">
      <dgm:prSet presAssocID="{50252963-4B3B-1442-BE5F-F3C22712FE2F}" presName="levelTx" presStyleLbl="revTx" presStyleIdx="0" presStyleCnt="0">
        <dgm:presLayoutVars>
          <dgm:chMax val="1"/>
          <dgm:bulletEnabled val="1"/>
        </dgm:presLayoutVars>
      </dgm:prSet>
      <dgm:spPr/>
    </dgm:pt>
    <dgm:pt modelId="{EF2176AA-4624-A841-9DF6-1047B7A891D1}" type="pres">
      <dgm:prSet presAssocID="{8137923C-78E0-E845-871F-5B298043368F}" presName="Name8" presStyleCnt="0"/>
      <dgm:spPr/>
    </dgm:pt>
    <dgm:pt modelId="{09389FC4-8434-804F-BF6A-FF879D8053FA}" type="pres">
      <dgm:prSet presAssocID="{8137923C-78E0-E845-871F-5B298043368F}" presName="level" presStyleLbl="node1" presStyleIdx="1" presStyleCnt="5">
        <dgm:presLayoutVars>
          <dgm:chMax val="1"/>
          <dgm:bulletEnabled val="1"/>
        </dgm:presLayoutVars>
      </dgm:prSet>
      <dgm:spPr/>
    </dgm:pt>
    <dgm:pt modelId="{94D498E7-59A0-8748-84EC-4398DB8464E2}" type="pres">
      <dgm:prSet presAssocID="{8137923C-78E0-E845-871F-5B298043368F}" presName="levelTx" presStyleLbl="revTx" presStyleIdx="0" presStyleCnt="0">
        <dgm:presLayoutVars>
          <dgm:chMax val="1"/>
          <dgm:bulletEnabled val="1"/>
        </dgm:presLayoutVars>
      </dgm:prSet>
      <dgm:spPr/>
    </dgm:pt>
    <dgm:pt modelId="{AE50DF87-F2C8-2F43-864B-4A2FD64CAD13}" type="pres">
      <dgm:prSet presAssocID="{0A37E903-75F2-D546-9984-66CDD9568C6B}" presName="Name8" presStyleCnt="0"/>
      <dgm:spPr/>
    </dgm:pt>
    <dgm:pt modelId="{9D581734-D6A9-454F-B257-6B41F695F88B}" type="pres">
      <dgm:prSet presAssocID="{0A37E903-75F2-D546-9984-66CDD9568C6B}" presName="level" presStyleLbl="node1" presStyleIdx="2" presStyleCnt="5">
        <dgm:presLayoutVars>
          <dgm:chMax val="1"/>
          <dgm:bulletEnabled val="1"/>
        </dgm:presLayoutVars>
      </dgm:prSet>
      <dgm:spPr/>
    </dgm:pt>
    <dgm:pt modelId="{661CBA02-C342-9247-ACCA-24F764E31A91}" type="pres">
      <dgm:prSet presAssocID="{0A37E903-75F2-D546-9984-66CDD9568C6B}" presName="levelTx" presStyleLbl="revTx" presStyleIdx="0" presStyleCnt="0">
        <dgm:presLayoutVars>
          <dgm:chMax val="1"/>
          <dgm:bulletEnabled val="1"/>
        </dgm:presLayoutVars>
      </dgm:prSet>
      <dgm:spPr/>
    </dgm:pt>
    <dgm:pt modelId="{BF9F4994-BAB6-F541-8384-5BD3EC274035}" type="pres">
      <dgm:prSet presAssocID="{94C0DE58-D66E-EB4D-8543-22D825049452}" presName="Name8" presStyleCnt="0"/>
      <dgm:spPr/>
    </dgm:pt>
    <dgm:pt modelId="{5BF293E9-3281-4740-B30F-1366939485A4}" type="pres">
      <dgm:prSet presAssocID="{94C0DE58-D66E-EB4D-8543-22D825049452}" presName="level" presStyleLbl="node1" presStyleIdx="3" presStyleCnt="5">
        <dgm:presLayoutVars>
          <dgm:chMax val="1"/>
          <dgm:bulletEnabled val="1"/>
        </dgm:presLayoutVars>
      </dgm:prSet>
      <dgm:spPr/>
    </dgm:pt>
    <dgm:pt modelId="{25C0A68F-6C94-9F43-8F0B-AFFEB8746AFF}" type="pres">
      <dgm:prSet presAssocID="{94C0DE58-D66E-EB4D-8543-22D825049452}" presName="levelTx" presStyleLbl="revTx" presStyleIdx="0" presStyleCnt="0">
        <dgm:presLayoutVars>
          <dgm:chMax val="1"/>
          <dgm:bulletEnabled val="1"/>
        </dgm:presLayoutVars>
      </dgm:prSet>
      <dgm:spPr/>
    </dgm:pt>
    <dgm:pt modelId="{75B38607-647F-F04B-9E09-4881800196FD}" type="pres">
      <dgm:prSet presAssocID="{973AA6BB-6C92-A94F-8C0A-D1ADFFEC33D9}" presName="Name8" presStyleCnt="0"/>
      <dgm:spPr/>
    </dgm:pt>
    <dgm:pt modelId="{0EBDCE33-7B18-0241-87AE-EED6C39D3476}" type="pres">
      <dgm:prSet presAssocID="{973AA6BB-6C92-A94F-8C0A-D1ADFFEC33D9}" presName="level" presStyleLbl="node1" presStyleIdx="4" presStyleCnt="5">
        <dgm:presLayoutVars>
          <dgm:chMax val="1"/>
          <dgm:bulletEnabled val="1"/>
        </dgm:presLayoutVars>
      </dgm:prSet>
      <dgm:spPr/>
    </dgm:pt>
    <dgm:pt modelId="{38426560-4E26-904E-A7B9-24C262AE046A}" type="pres">
      <dgm:prSet presAssocID="{973AA6BB-6C92-A94F-8C0A-D1ADFFEC33D9}" presName="levelTx" presStyleLbl="revTx" presStyleIdx="0" presStyleCnt="0">
        <dgm:presLayoutVars>
          <dgm:chMax val="1"/>
          <dgm:bulletEnabled val="1"/>
        </dgm:presLayoutVars>
      </dgm:prSet>
      <dgm:spPr/>
    </dgm:pt>
  </dgm:ptLst>
  <dgm:cxnLst>
    <dgm:cxn modelId="{A54E3504-A469-E84A-B5D3-82D43E52B203}" srcId="{E95A7B3E-C584-724B-BAE2-F9ACE4ED24D8}" destId="{94C0DE58-D66E-EB4D-8543-22D825049452}" srcOrd="3" destOrd="0" parTransId="{F269DB2E-331E-8847-8EE4-0B95BFAEBB86}" sibTransId="{8E7DDAAA-EEBE-1540-A096-3D3C40668765}"/>
    <dgm:cxn modelId="{E28F0A16-3BA4-D74D-887E-BD7672A3D784}" srcId="{E95A7B3E-C584-724B-BAE2-F9ACE4ED24D8}" destId="{0A37E903-75F2-D546-9984-66CDD9568C6B}" srcOrd="2" destOrd="0" parTransId="{4FADC003-6354-D94B-8E67-3142B5667CC8}" sibTransId="{B0F3564F-BCC4-8D45-AE70-4B881A2E3513}"/>
    <dgm:cxn modelId="{66501419-B553-B74F-96AB-1B3C0903BC7C}" srcId="{E95A7B3E-C584-724B-BAE2-F9ACE4ED24D8}" destId="{973AA6BB-6C92-A94F-8C0A-D1ADFFEC33D9}" srcOrd="4" destOrd="0" parTransId="{276BBC22-76A5-A14F-AF05-E1D3AE14CBB7}" sibTransId="{D72B196A-DF2C-5B47-AEFE-5D9E4D90BE29}"/>
    <dgm:cxn modelId="{3D37B723-B308-6443-B92D-F64E5211C69F}" type="presOf" srcId="{8137923C-78E0-E845-871F-5B298043368F}" destId="{94D498E7-59A0-8748-84EC-4398DB8464E2}" srcOrd="1" destOrd="0" presId="urn:microsoft.com/office/officeart/2005/8/layout/pyramid1"/>
    <dgm:cxn modelId="{9DD18E26-190D-9849-B259-A5EBD4259EDB}" type="presOf" srcId="{973AA6BB-6C92-A94F-8C0A-D1ADFFEC33D9}" destId="{38426560-4E26-904E-A7B9-24C262AE046A}" srcOrd="1" destOrd="0" presId="urn:microsoft.com/office/officeart/2005/8/layout/pyramid1"/>
    <dgm:cxn modelId="{543B4629-BF27-6E4E-8FF8-32005DDAB13C}" srcId="{E95A7B3E-C584-724B-BAE2-F9ACE4ED24D8}" destId="{50252963-4B3B-1442-BE5F-F3C22712FE2F}" srcOrd="0" destOrd="0" parTransId="{22681A9B-841C-F74C-9F5A-D223F72132A8}" sibTransId="{42578114-A6BE-3444-BD79-CE8085DB8954}"/>
    <dgm:cxn modelId="{8C8F502A-33DA-E047-B236-F7DCDD7EBF4B}" type="presOf" srcId="{0A37E903-75F2-D546-9984-66CDD9568C6B}" destId="{661CBA02-C342-9247-ACCA-24F764E31A91}" srcOrd="1" destOrd="0" presId="urn:microsoft.com/office/officeart/2005/8/layout/pyramid1"/>
    <dgm:cxn modelId="{E4801535-9EBC-4E44-B0C5-C49532C57053}" type="presOf" srcId="{8137923C-78E0-E845-871F-5B298043368F}" destId="{09389FC4-8434-804F-BF6A-FF879D8053FA}" srcOrd="0" destOrd="0" presId="urn:microsoft.com/office/officeart/2005/8/layout/pyramid1"/>
    <dgm:cxn modelId="{ACABC339-BCA9-244A-B5B8-14452ABB52EC}" type="presOf" srcId="{E95A7B3E-C584-724B-BAE2-F9ACE4ED24D8}" destId="{55684617-19AF-DD4D-AD26-A3B9CC13AEBE}" srcOrd="0" destOrd="0" presId="urn:microsoft.com/office/officeart/2005/8/layout/pyramid1"/>
    <dgm:cxn modelId="{29196A4C-4C21-8941-90D9-30C33D979F67}" type="presOf" srcId="{0A37E903-75F2-D546-9984-66CDD9568C6B}" destId="{9D581734-D6A9-454F-B257-6B41F695F88B}" srcOrd="0" destOrd="0" presId="urn:microsoft.com/office/officeart/2005/8/layout/pyramid1"/>
    <dgm:cxn modelId="{C7196A4C-A1E5-DA41-A5DC-D886F8575402}" type="presOf" srcId="{50252963-4B3B-1442-BE5F-F3C22712FE2F}" destId="{2105A7E5-B3A7-4649-96DA-B60C0DE93518}" srcOrd="1" destOrd="0" presId="urn:microsoft.com/office/officeart/2005/8/layout/pyramid1"/>
    <dgm:cxn modelId="{B6D3266D-A234-A248-9230-4751CFC909C1}" type="presOf" srcId="{50252963-4B3B-1442-BE5F-F3C22712FE2F}" destId="{04C66365-04D6-7D43-B35F-3B92BA13AE16}" srcOrd="0" destOrd="0" presId="urn:microsoft.com/office/officeart/2005/8/layout/pyramid1"/>
    <dgm:cxn modelId="{6F67FA88-A556-5E4B-9079-5C53500402DD}" type="presOf" srcId="{94C0DE58-D66E-EB4D-8543-22D825049452}" destId="{5BF293E9-3281-4740-B30F-1366939485A4}" srcOrd="0" destOrd="0" presId="urn:microsoft.com/office/officeart/2005/8/layout/pyramid1"/>
    <dgm:cxn modelId="{0E46FFA8-1358-4346-8E0B-61FFEF08456F}" type="presOf" srcId="{94C0DE58-D66E-EB4D-8543-22D825049452}" destId="{25C0A68F-6C94-9F43-8F0B-AFFEB8746AFF}" srcOrd="1" destOrd="0" presId="urn:microsoft.com/office/officeart/2005/8/layout/pyramid1"/>
    <dgm:cxn modelId="{F7C4B8DD-DFCE-4D49-A912-891C4AE1B26B}" type="presOf" srcId="{973AA6BB-6C92-A94F-8C0A-D1ADFFEC33D9}" destId="{0EBDCE33-7B18-0241-87AE-EED6C39D3476}" srcOrd="0" destOrd="0" presId="urn:microsoft.com/office/officeart/2005/8/layout/pyramid1"/>
    <dgm:cxn modelId="{602B7BDF-2B35-114A-9AE0-F67F636B3C5D}" srcId="{E95A7B3E-C584-724B-BAE2-F9ACE4ED24D8}" destId="{8137923C-78E0-E845-871F-5B298043368F}" srcOrd="1" destOrd="0" parTransId="{0525482E-24DB-C046-BEA2-64D41984B77C}" sibTransId="{F02EA0BC-79AB-2046-9569-5417767239B8}"/>
    <dgm:cxn modelId="{6260232F-0639-E04F-8B70-4D9CC636D4A5}" type="presParOf" srcId="{55684617-19AF-DD4D-AD26-A3B9CC13AEBE}" destId="{DAEA394E-A7DE-A14B-B9E4-94CB0E66B13C}" srcOrd="0" destOrd="0" presId="urn:microsoft.com/office/officeart/2005/8/layout/pyramid1"/>
    <dgm:cxn modelId="{C81C0568-FC35-084E-8994-7B1F14508643}" type="presParOf" srcId="{DAEA394E-A7DE-A14B-B9E4-94CB0E66B13C}" destId="{04C66365-04D6-7D43-B35F-3B92BA13AE16}" srcOrd="0" destOrd="0" presId="urn:microsoft.com/office/officeart/2005/8/layout/pyramid1"/>
    <dgm:cxn modelId="{001515DB-9BC4-8440-97B5-BA1CA77BD136}" type="presParOf" srcId="{DAEA394E-A7DE-A14B-B9E4-94CB0E66B13C}" destId="{2105A7E5-B3A7-4649-96DA-B60C0DE93518}" srcOrd="1" destOrd="0" presId="urn:microsoft.com/office/officeart/2005/8/layout/pyramid1"/>
    <dgm:cxn modelId="{12A7074E-B4F1-C249-AF2E-97485A89194A}" type="presParOf" srcId="{55684617-19AF-DD4D-AD26-A3B9CC13AEBE}" destId="{EF2176AA-4624-A841-9DF6-1047B7A891D1}" srcOrd="1" destOrd="0" presId="urn:microsoft.com/office/officeart/2005/8/layout/pyramid1"/>
    <dgm:cxn modelId="{FC7E2A8A-D307-9849-A086-A511F1BABE3C}" type="presParOf" srcId="{EF2176AA-4624-A841-9DF6-1047B7A891D1}" destId="{09389FC4-8434-804F-BF6A-FF879D8053FA}" srcOrd="0" destOrd="0" presId="urn:microsoft.com/office/officeart/2005/8/layout/pyramid1"/>
    <dgm:cxn modelId="{9347E82D-0C45-B74A-AA8E-2A3EB945EB7C}" type="presParOf" srcId="{EF2176AA-4624-A841-9DF6-1047B7A891D1}" destId="{94D498E7-59A0-8748-84EC-4398DB8464E2}" srcOrd="1" destOrd="0" presId="urn:microsoft.com/office/officeart/2005/8/layout/pyramid1"/>
    <dgm:cxn modelId="{0A71E07F-4D03-094A-99F4-AA8B8F101B57}" type="presParOf" srcId="{55684617-19AF-DD4D-AD26-A3B9CC13AEBE}" destId="{AE50DF87-F2C8-2F43-864B-4A2FD64CAD13}" srcOrd="2" destOrd="0" presId="urn:microsoft.com/office/officeart/2005/8/layout/pyramid1"/>
    <dgm:cxn modelId="{F31BF50F-0751-854F-9E8D-1F3CF5C34A37}" type="presParOf" srcId="{AE50DF87-F2C8-2F43-864B-4A2FD64CAD13}" destId="{9D581734-D6A9-454F-B257-6B41F695F88B}" srcOrd="0" destOrd="0" presId="urn:microsoft.com/office/officeart/2005/8/layout/pyramid1"/>
    <dgm:cxn modelId="{445753A9-5795-504B-A236-F006D403095E}" type="presParOf" srcId="{AE50DF87-F2C8-2F43-864B-4A2FD64CAD13}" destId="{661CBA02-C342-9247-ACCA-24F764E31A91}" srcOrd="1" destOrd="0" presId="urn:microsoft.com/office/officeart/2005/8/layout/pyramid1"/>
    <dgm:cxn modelId="{68094CDA-F748-8C45-B613-6FCBC0F268AB}" type="presParOf" srcId="{55684617-19AF-DD4D-AD26-A3B9CC13AEBE}" destId="{BF9F4994-BAB6-F541-8384-5BD3EC274035}" srcOrd="3" destOrd="0" presId="urn:microsoft.com/office/officeart/2005/8/layout/pyramid1"/>
    <dgm:cxn modelId="{6EF74D86-0297-854C-9853-6A95DEA5FEA5}" type="presParOf" srcId="{BF9F4994-BAB6-F541-8384-5BD3EC274035}" destId="{5BF293E9-3281-4740-B30F-1366939485A4}" srcOrd="0" destOrd="0" presId="urn:microsoft.com/office/officeart/2005/8/layout/pyramid1"/>
    <dgm:cxn modelId="{BABA857D-0347-4743-AE4C-70653B71CE64}" type="presParOf" srcId="{BF9F4994-BAB6-F541-8384-5BD3EC274035}" destId="{25C0A68F-6C94-9F43-8F0B-AFFEB8746AFF}" srcOrd="1" destOrd="0" presId="urn:microsoft.com/office/officeart/2005/8/layout/pyramid1"/>
    <dgm:cxn modelId="{330B3E4F-CE52-CB4E-9E93-368BBC56CE39}" type="presParOf" srcId="{55684617-19AF-DD4D-AD26-A3B9CC13AEBE}" destId="{75B38607-647F-F04B-9E09-4881800196FD}" srcOrd="4" destOrd="0" presId="urn:microsoft.com/office/officeart/2005/8/layout/pyramid1"/>
    <dgm:cxn modelId="{6D4F2598-55C9-C640-836D-84F1E920837F}" type="presParOf" srcId="{75B38607-647F-F04B-9E09-4881800196FD}" destId="{0EBDCE33-7B18-0241-87AE-EED6C39D3476}" srcOrd="0" destOrd="0" presId="urn:microsoft.com/office/officeart/2005/8/layout/pyramid1"/>
    <dgm:cxn modelId="{1BF5C65F-B419-2A4A-8562-0FC5D6F9DEDE}" type="presParOf" srcId="{75B38607-647F-F04B-9E09-4881800196FD}" destId="{38426560-4E26-904E-A7B9-24C262AE046A}" srcOrd="1" destOrd="0" presId="urn:microsoft.com/office/officeart/2005/8/layout/pyramid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65CC8-68C2-1349-9BE5-208A5DE96B20}">
      <dsp:nvSpPr>
        <dsp:cNvPr id="0" name=""/>
        <dsp:cNvSpPr/>
      </dsp:nvSpPr>
      <dsp:spPr>
        <a:xfrm rot="5409323">
          <a:off x="-1413150" y="1735469"/>
          <a:ext cx="3215406" cy="31469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4343B-BD70-FB40-8CE5-61E8C31959DB}">
      <dsp:nvSpPr>
        <dsp:cNvPr id="0" name=""/>
        <dsp:cNvSpPr/>
      </dsp:nvSpPr>
      <dsp:spPr>
        <a:xfrm>
          <a:off x="0" y="203689"/>
          <a:ext cx="2483839" cy="12278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What is History? Local study on Newcastle Keep</a:t>
          </a:r>
        </a:p>
      </dsp:txBody>
      <dsp:txXfrm>
        <a:off x="35962" y="239651"/>
        <a:ext cx="2411915" cy="1155921"/>
      </dsp:txXfrm>
    </dsp:sp>
    <dsp:sp modelId="{45424ABD-A75D-884D-A4DB-6CB3BA19A7DB}">
      <dsp:nvSpPr>
        <dsp:cNvPr id="0" name=""/>
        <dsp:cNvSpPr/>
      </dsp:nvSpPr>
      <dsp:spPr>
        <a:xfrm rot="128493">
          <a:off x="193352" y="3403620"/>
          <a:ext cx="3040713" cy="314697"/>
        </a:xfrm>
        <a:prstGeom prst="rect">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6080B-D2E2-7F4B-9EFE-6AE44A39545F}">
      <dsp:nvSpPr>
        <dsp:cNvPr id="0" name=""/>
        <dsp:cNvSpPr/>
      </dsp:nvSpPr>
      <dsp:spPr>
        <a:xfrm>
          <a:off x="3" y="3402278"/>
          <a:ext cx="2466391" cy="1275742"/>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Was Anglo-Saxon England a Golden age?</a:t>
          </a:r>
        </a:p>
      </dsp:txBody>
      <dsp:txXfrm>
        <a:off x="37368" y="3439643"/>
        <a:ext cx="2391661" cy="1201012"/>
      </dsp:txXfrm>
    </dsp:sp>
    <dsp:sp modelId="{DEB4C949-0DD8-8040-ACA8-AE452755E2C1}">
      <dsp:nvSpPr>
        <dsp:cNvPr id="0" name=""/>
        <dsp:cNvSpPr/>
      </dsp:nvSpPr>
      <dsp:spPr>
        <a:xfrm rot="16088970">
          <a:off x="2136485" y="2391197"/>
          <a:ext cx="2132635" cy="314697"/>
        </a:xfrm>
        <a:prstGeom prst="rect">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65B13-92DF-7F46-B04E-A389516A9827}">
      <dsp:nvSpPr>
        <dsp:cNvPr id="0" name=""/>
        <dsp:cNvSpPr/>
      </dsp:nvSpPr>
      <dsp:spPr>
        <a:xfrm>
          <a:off x="3043778" y="3544920"/>
          <a:ext cx="2472930" cy="121771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Why did the Normans win the Battle of Hastings?</a:t>
          </a:r>
        </a:p>
      </dsp:txBody>
      <dsp:txXfrm>
        <a:off x="3079444" y="3580586"/>
        <a:ext cx="2401598" cy="1146380"/>
      </dsp:txXfrm>
    </dsp:sp>
    <dsp:sp modelId="{485B1F9A-3BA1-3D45-A483-9F1A6769DD5C}">
      <dsp:nvSpPr>
        <dsp:cNvPr id="0" name=""/>
        <dsp:cNvSpPr/>
      </dsp:nvSpPr>
      <dsp:spPr>
        <a:xfrm rot="20434083">
          <a:off x="3075634" y="751263"/>
          <a:ext cx="3428357" cy="314697"/>
        </a:xfrm>
        <a:prstGeom prst="rect">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18DDD-99DE-F945-9106-6FF0C017C2D3}">
      <dsp:nvSpPr>
        <dsp:cNvPr id="0" name=""/>
        <dsp:cNvSpPr/>
      </dsp:nvSpPr>
      <dsp:spPr>
        <a:xfrm>
          <a:off x="2777666" y="1333433"/>
          <a:ext cx="2867421" cy="136291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How far did the power of the Monarchy change during the Medieval period?</a:t>
          </a:r>
        </a:p>
      </dsp:txBody>
      <dsp:txXfrm>
        <a:off x="2817584" y="1373351"/>
        <a:ext cx="2787585" cy="1283078"/>
      </dsp:txXfrm>
    </dsp:sp>
    <dsp:sp modelId="{F15B273C-A4F1-9245-8F47-BF210451845D}">
      <dsp:nvSpPr>
        <dsp:cNvPr id="0" name=""/>
        <dsp:cNvSpPr/>
      </dsp:nvSpPr>
      <dsp:spPr>
        <a:xfrm rot="3821449">
          <a:off x="5955897" y="920554"/>
          <a:ext cx="1650075" cy="314697"/>
        </a:xfrm>
        <a:prstGeom prst="rect">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53589C-4B59-3D41-BAAD-8924DE48164B}">
      <dsp:nvSpPr>
        <dsp:cNvPr id="0" name=""/>
        <dsp:cNvSpPr/>
      </dsp:nvSpPr>
      <dsp:spPr>
        <a:xfrm>
          <a:off x="6151227" y="143414"/>
          <a:ext cx="2605173" cy="146181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How far was the renaissance period a ‘rebirth’?</a:t>
          </a:r>
        </a:p>
      </dsp:txBody>
      <dsp:txXfrm>
        <a:off x="6194042" y="186229"/>
        <a:ext cx="2519543" cy="1376183"/>
      </dsp:txXfrm>
    </dsp:sp>
    <dsp:sp modelId="{17B96FA9-E245-A84C-8501-F1ED1E20808E}">
      <dsp:nvSpPr>
        <dsp:cNvPr id="0" name=""/>
        <dsp:cNvSpPr/>
      </dsp:nvSpPr>
      <dsp:spPr>
        <a:xfrm rot="3746281">
          <a:off x="6528147" y="2697525"/>
          <a:ext cx="2340397" cy="314697"/>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6E8CCF-F9D5-2E46-805F-13064B684684}">
      <dsp:nvSpPr>
        <dsp:cNvPr id="0" name=""/>
        <dsp:cNvSpPr/>
      </dsp:nvSpPr>
      <dsp:spPr>
        <a:xfrm>
          <a:off x="6693084" y="1853461"/>
          <a:ext cx="3003336" cy="1000025"/>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How did the church and monarchy change during the Tudor and Stuart period?</a:t>
          </a:r>
        </a:p>
      </dsp:txBody>
      <dsp:txXfrm>
        <a:off x="6722374" y="1882751"/>
        <a:ext cx="2944756" cy="941445"/>
      </dsp:txXfrm>
    </dsp:sp>
    <dsp:sp modelId="{3FCFDC85-B450-7C45-BF8D-5F3E8167C662}">
      <dsp:nvSpPr>
        <dsp:cNvPr id="0" name=""/>
        <dsp:cNvSpPr/>
      </dsp:nvSpPr>
      <dsp:spPr>
        <a:xfrm>
          <a:off x="8058439" y="3936861"/>
          <a:ext cx="2457160" cy="9828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How did the Enlightenment change the world?</a:t>
          </a:r>
        </a:p>
      </dsp:txBody>
      <dsp:txXfrm>
        <a:off x="8087224" y="3965646"/>
        <a:ext cx="2399590" cy="925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66365-04D6-7D43-B35F-3B92BA13AE16}">
      <dsp:nvSpPr>
        <dsp:cNvPr id="0" name=""/>
        <dsp:cNvSpPr/>
      </dsp:nvSpPr>
      <dsp:spPr>
        <a:xfrm>
          <a:off x="820674" y="0"/>
          <a:ext cx="410337" cy="537845"/>
        </a:xfrm>
        <a:prstGeom prst="trapezoid">
          <a:avLst>
            <a:gd name="adj" fmla="val 5000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King</a:t>
          </a:r>
        </a:p>
      </dsp:txBody>
      <dsp:txXfrm>
        <a:off x="820674" y="0"/>
        <a:ext cx="410337" cy="537845"/>
      </dsp:txXfrm>
    </dsp:sp>
    <dsp:sp modelId="{09389FC4-8434-804F-BF6A-FF879D8053FA}">
      <dsp:nvSpPr>
        <dsp:cNvPr id="0" name=""/>
        <dsp:cNvSpPr/>
      </dsp:nvSpPr>
      <dsp:spPr>
        <a:xfrm>
          <a:off x="615505" y="537845"/>
          <a:ext cx="820674" cy="537845"/>
        </a:xfrm>
        <a:prstGeom prst="trapezoid">
          <a:avLst>
            <a:gd name="adj" fmla="val 38146"/>
          </a:avLst>
        </a:prstGeom>
        <a:gradFill rotWithShape="0">
          <a:gsLst>
            <a:gs pos="0">
              <a:schemeClr val="accent3">
                <a:alpha val="90000"/>
                <a:hueOff val="0"/>
                <a:satOff val="0"/>
                <a:lumOff val="0"/>
                <a:alphaOff val="-10000"/>
                <a:satMod val="103000"/>
                <a:lumMod val="102000"/>
                <a:tint val="94000"/>
              </a:schemeClr>
            </a:gs>
            <a:gs pos="50000">
              <a:schemeClr val="accent3">
                <a:alpha val="90000"/>
                <a:hueOff val="0"/>
                <a:satOff val="0"/>
                <a:lumOff val="0"/>
                <a:alphaOff val="-10000"/>
                <a:satMod val="110000"/>
                <a:lumMod val="100000"/>
                <a:shade val="100000"/>
              </a:schemeClr>
            </a:gs>
            <a:gs pos="100000">
              <a:schemeClr val="accent3">
                <a:alpha val="90000"/>
                <a:hueOff val="0"/>
                <a:satOff val="0"/>
                <a:lumOff val="0"/>
                <a:alphaOff val="-1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Earl</a:t>
          </a:r>
        </a:p>
      </dsp:txBody>
      <dsp:txXfrm>
        <a:off x="759123" y="537845"/>
        <a:ext cx="533438" cy="537845"/>
      </dsp:txXfrm>
    </dsp:sp>
    <dsp:sp modelId="{9D581734-D6A9-454F-B257-6B41F695F88B}">
      <dsp:nvSpPr>
        <dsp:cNvPr id="0" name=""/>
        <dsp:cNvSpPr/>
      </dsp:nvSpPr>
      <dsp:spPr>
        <a:xfrm>
          <a:off x="410337" y="1075690"/>
          <a:ext cx="1231011" cy="537845"/>
        </a:xfrm>
        <a:prstGeom prst="trapezoid">
          <a:avLst>
            <a:gd name="adj" fmla="val 38146"/>
          </a:avLst>
        </a:prstGeom>
        <a:gradFill rotWithShape="0">
          <a:gsLst>
            <a:gs pos="0">
              <a:schemeClr val="accent3">
                <a:alpha val="90000"/>
                <a:hueOff val="0"/>
                <a:satOff val="0"/>
                <a:lumOff val="0"/>
                <a:alphaOff val="-20000"/>
                <a:satMod val="103000"/>
                <a:lumMod val="102000"/>
                <a:tint val="94000"/>
              </a:schemeClr>
            </a:gs>
            <a:gs pos="50000">
              <a:schemeClr val="accent3">
                <a:alpha val="90000"/>
                <a:hueOff val="0"/>
                <a:satOff val="0"/>
                <a:lumOff val="0"/>
                <a:alphaOff val="-20000"/>
                <a:satMod val="110000"/>
                <a:lumMod val="100000"/>
                <a:shade val="100000"/>
              </a:schemeClr>
            </a:gs>
            <a:gs pos="100000">
              <a:schemeClr val="accent3">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Thegn</a:t>
          </a:r>
        </a:p>
      </dsp:txBody>
      <dsp:txXfrm>
        <a:off x="625763" y="1075690"/>
        <a:ext cx="800157" cy="537845"/>
      </dsp:txXfrm>
    </dsp:sp>
    <dsp:sp modelId="{5BF293E9-3281-4740-B30F-1366939485A4}">
      <dsp:nvSpPr>
        <dsp:cNvPr id="0" name=""/>
        <dsp:cNvSpPr/>
      </dsp:nvSpPr>
      <dsp:spPr>
        <a:xfrm>
          <a:off x="205168" y="1613535"/>
          <a:ext cx="1641348" cy="537845"/>
        </a:xfrm>
        <a:prstGeom prst="trapezoid">
          <a:avLst>
            <a:gd name="adj" fmla="val 38146"/>
          </a:avLst>
        </a:prstGeom>
        <a:gradFill rotWithShape="0">
          <a:gsLst>
            <a:gs pos="0">
              <a:schemeClr val="accent3">
                <a:alpha val="90000"/>
                <a:hueOff val="0"/>
                <a:satOff val="0"/>
                <a:lumOff val="0"/>
                <a:alphaOff val="-30000"/>
                <a:satMod val="103000"/>
                <a:lumMod val="102000"/>
                <a:tint val="94000"/>
              </a:schemeClr>
            </a:gs>
            <a:gs pos="50000">
              <a:schemeClr val="accent3">
                <a:alpha val="90000"/>
                <a:hueOff val="0"/>
                <a:satOff val="0"/>
                <a:lumOff val="0"/>
                <a:alphaOff val="-30000"/>
                <a:satMod val="110000"/>
                <a:lumMod val="100000"/>
                <a:shade val="100000"/>
              </a:schemeClr>
            </a:gs>
            <a:gs pos="100000">
              <a:schemeClr val="accent3">
                <a:alpha val="90000"/>
                <a:hueOff val="0"/>
                <a:satOff val="0"/>
                <a:lumOff val="0"/>
                <a:alphaOff val="-3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Ceorl</a:t>
          </a:r>
        </a:p>
      </dsp:txBody>
      <dsp:txXfrm>
        <a:off x="492404" y="1613535"/>
        <a:ext cx="1066876" cy="537845"/>
      </dsp:txXfrm>
    </dsp:sp>
    <dsp:sp modelId="{0EBDCE33-7B18-0241-87AE-EED6C39D3476}">
      <dsp:nvSpPr>
        <dsp:cNvPr id="0" name=""/>
        <dsp:cNvSpPr/>
      </dsp:nvSpPr>
      <dsp:spPr>
        <a:xfrm>
          <a:off x="0" y="2151380"/>
          <a:ext cx="2051685" cy="537845"/>
        </a:xfrm>
        <a:prstGeom prst="trapezoid">
          <a:avLst>
            <a:gd name="adj" fmla="val 38146"/>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Thrall</a:t>
          </a:r>
        </a:p>
      </dsp:txBody>
      <dsp:txXfrm>
        <a:off x="359044" y="2151380"/>
        <a:ext cx="1333595" cy="53784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01603-7980-4A19-9BE1-F297F50F6343}" type="datetimeFigureOut">
              <a:rPr lang="en-GB" smtClean="0"/>
              <a:t>21/07/2022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B510E-228D-48AE-A6B0-AA067CB4A1C5}" type="slidenum">
              <a:rPr lang="en-GB" smtClean="0"/>
              <a:t>‹#›</a:t>
            </a:fld>
            <a:endParaRPr lang="en-GB"/>
          </a:p>
        </p:txBody>
      </p:sp>
    </p:spTree>
    <p:extLst>
      <p:ext uri="{BB962C8B-B14F-4D97-AF65-F5344CB8AC3E}">
        <p14:creationId xmlns:p14="http://schemas.microsoft.com/office/powerpoint/2010/main" val="14220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30D36C-6706-C748-8EDF-A1B01C06DBFC}" type="slidenum">
              <a:rPr lang="en-US" smtClean="0"/>
              <a:t>4</a:t>
            </a:fld>
            <a:endParaRPr lang="en-US"/>
          </a:p>
        </p:txBody>
      </p:sp>
    </p:spTree>
    <p:extLst>
      <p:ext uri="{BB962C8B-B14F-4D97-AF65-F5344CB8AC3E}">
        <p14:creationId xmlns:p14="http://schemas.microsoft.com/office/powerpoint/2010/main" val="162182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0F12-5C74-4563-8C99-A71664633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9E39DE-E1DE-4D89-BB09-27C3C60C3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90E80F-4BB9-4017-8AE0-A6883FA355A6}"/>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5" name="Footer Placeholder 4">
            <a:extLst>
              <a:ext uri="{FF2B5EF4-FFF2-40B4-BE49-F238E27FC236}">
                <a16:creationId xmlns:a16="http://schemas.microsoft.com/office/drawing/2014/main" id="{4AAF249E-6012-4D57-8332-39E060935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A6A94-8B25-4E55-8B09-FB37E8423291}"/>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171677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40E7-DA36-48D1-8066-BD4C9E1239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800A9-8127-4E93-BD0F-AA677313F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7C0BB-DDAF-4BB2-B2D0-A5B707B302F3}"/>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5" name="Footer Placeholder 4">
            <a:extLst>
              <a:ext uri="{FF2B5EF4-FFF2-40B4-BE49-F238E27FC236}">
                <a16:creationId xmlns:a16="http://schemas.microsoft.com/office/drawing/2014/main" id="{41416C2F-B300-4CAE-A65C-0BFFBC4F8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14EA4-E131-40BB-9102-297D501FE283}"/>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69725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CDB25-3C2D-4D69-B261-84CB2301E6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D3B2C1-ADF5-4A99-B56E-3FBADA8EE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AB98CE-845B-40ED-8718-D13295E06936}"/>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5" name="Footer Placeholder 4">
            <a:extLst>
              <a:ext uri="{FF2B5EF4-FFF2-40B4-BE49-F238E27FC236}">
                <a16:creationId xmlns:a16="http://schemas.microsoft.com/office/drawing/2014/main" id="{2C70587B-5845-4FB1-8527-B60005CBCA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A5C3-B096-492E-A1A4-A04EC1470AE4}"/>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409298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F4CA-E8C8-4F69-ADE2-B592963FD8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C7158-4367-4840-AB9F-E11B46E74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EC6404-DFD4-4285-BF84-96334B1D1710}"/>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5" name="Footer Placeholder 4">
            <a:extLst>
              <a:ext uri="{FF2B5EF4-FFF2-40B4-BE49-F238E27FC236}">
                <a16:creationId xmlns:a16="http://schemas.microsoft.com/office/drawing/2014/main" id="{E5874AFE-A79D-4F05-B6AA-00633BF99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5A3651-AD19-4B84-A227-0EC23ACE2ECC}"/>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319326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8A6B-6CA7-4FFB-A489-07667C758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E5E312-F6C8-43F8-961F-B02E55CBF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DAFC3-C572-4C3C-8DCF-EEF0E003A40D}"/>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5" name="Footer Placeholder 4">
            <a:extLst>
              <a:ext uri="{FF2B5EF4-FFF2-40B4-BE49-F238E27FC236}">
                <a16:creationId xmlns:a16="http://schemas.microsoft.com/office/drawing/2014/main" id="{7F6E20B7-4261-490B-887D-C45456B4E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FDD7FC-4A9A-4D43-9326-CCA624406B3D}"/>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316989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101B-9A77-4C8C-A7E2-4BD4137777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42DD9-EA51-4BD0-B0C9-77F9CD8B7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A3E4D2-0520-4019-8519-9D112A3B29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A7E5B9-E0A4-492C-887A-FD2BECB14EB7}"/>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6" name="Footer Placeholder 5">
            <a:extLst>
              <a:ext uri="{FF2B5EF4-FFF2-40B4-BE49-F238E27FC236}">
                <a16:creationId xmlns:a16="http://schemas.microsoft.com/office/drawing/2014/main" id="{9B60409F-4CB9-4455-A337-CE640D5DBF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9CA5ED-D721-4347-B34D-559AFA90DF15}"/>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126045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D23C-A280-4CA4-AC89-F3BC7B2DE8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882A3-FCDE-4B9B-9F64-03CFF635C7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2E493E-8C76-4BF5-8D24-ABD468EB3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732B28-7BED-45D7-B573-83BD24011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2D1D6-A300-4643-8C62-A35D5CC39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1DB3C2-1FB3-4D31-A96B-FB7A5EF6E4AF}"/>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8" name="Footer Placeholder 7">
            <a:extLst>
              <a:ext uri="{FF2B5EF4-FFF2-40B4-BE49-F238E27FC236}">
                <a16:creationId xmlns:a16="http://schemas.microsoft.com/office/drawing/2014/main" id="{D1605D7C-16D3-4260-B477-C41085647E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E827FE-F97F-4BB3-92B1-CE32292D5B01}"/>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41296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EF1B-C602-4296-B29F-1B495F06F1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C0734C-EFD2-424B-8DC8-1C52016CBD04}"/>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4" name="Footer Placeholder 3">
            <a:extLst>
              <a:ext uri="{FF2B5EF4-FFF2-40B4-BE49-F238E27FC236}">
                <a16:creationId xmlns:a16="http://schemas.microsoft.com/office/drawing/2014/main" id="{5E35A8E6-1850-4D79-AA00-063A69234A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3ACACC-E7EA-4DF3-9B61-F66657059BAB}"/>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70675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72797-0A30-41E9-9379-FBDF34BA453D}"/>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3" name="Footer Placeholder 2">
            <a:extLst>
              <a:ext uri="{FF2B5EF4-FFF2-40B4-BE49-F238E27FC236}">
                <a16:creationId xmlns:a16="http://schemas.microsoft.com/office/drawing/2014/main" id="{F8587E7E-84CF-4CDB-9F85-042E12D454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7C9F83-094A-4A72-899C-4C3B456CEDAF}"/>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137958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F017-9A38-477B-BBEB-B5C4B7E9E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B797E8-851D-428B-B84A-21A658569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12BA8C-7CC1-44B7-A011-3D6B87EB2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6AA15-9E84-4847-8A2F-9775C121BF33}"/>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6" name="Footer Placeholder 5">
            <a:extLst>
              <a:ext uri="{FF2B5EF4-FFF2-40B4-BE49-F238E27FC236}">
                <a16:creationId xmlns:a16="http://schemas.microsoft.com/office/drawing/2014/main" id="{70FD6777-BC8A-4682-AAE0-AC0AF2A534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0120F7-4ACB-447E-9128-A749A7E2F990}"/>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325325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360A-0446-452B-9225-69A4D11F1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AE5DF7-CCE8-43D0-969F-633ED6DF4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5F83C-9BCB-481B-A9EB-33CA3DC5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9E79C5-13CC-4404-8F4A-2E3F31A3E436}"/>
              </a:ext>
            </a:extLst>
          </p:cNvPr>
          <p:cNvSpPr>
            <a:spLocks noGrp="1"/>
          </p:cNvSpPr>
          <p:nvPr>
            <p:ph type="dt" sz="half" idx="10"/>
          </p:nvPr>
        </p:nvSpPr>
        <p:spPr/>
        <p:txBody>
          <a:bodyPr/>
          <a:lstStyle/>
          <a:p>
            <a:fld id="{87B03B5A-6EAB-4F9E-8D93-A9BBA1A46CA9}" type="datetimeFigureOut">
              <a:rPr lang="en-GB" smtClean="0"/>
              <a:t>21/07/2022</a:t>
            </a:fld>
            <a:endParaRPr lang="en-GB"/>
          </a:p>
        </p:txBody>
      </p:sp>
      <p:sp>
        <p:nvSpPr>
          <p:cNvPr id="6" name="Footer Placeholder 5">
            <a:extLst>
              <a:ext uri="{FF2B5EF4-FFF2-40B4-BE49-F238E27FC236}">
                <a16:creationId xmlns:a16="http://schemas.microsoft.com/office/drawing/2014/main" id="{A90E5DC9-7124-4038-A950-8AF27AA9D1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3A4AF-DA25-4C55-AC2F-4CC25886894B}"/>
              </a:ext>
            </a:extLst>
          </p:cNvPr>
          <p:cNvSpPr>
            <a:spLocks noGrp="1"/>
          </p:cNvSpPr>
          <p:nvPr>
            <p:ph type="sldNum" sz="quarter" idx="12"/>
          </p:nvPr>
        </p:nvSpPr>
        <p:spPr/>
        <p:txBody>
          <a:bodyPr/>
          <a:lstStyle/>
          <a:p>
            <a:fld id="{D28D9F95-1117-43AF-801A-80AD95D5866D}" type="slidenum">
              <a:rPr lang="en-GB" smtClean="0"/>
              <a:t>‹#›</a:t>
            </a:fld>
            <a:endParaRPr lang="en-GB"/>
          </a:p>
        </p:txBody>
      </p:sp>
    </p:spTree>
    <p:extLst>
      <p:ext uri="{BB962C8B-B14F-4D97-AF65-F5344CB8AC3E}">
        <p14:creationId xmlns:p14="http://schemas.microsoft.com/office/powerpoint/2010/main" val="282755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4F0A-777E-42B6-8888-FF5765F56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2307AF-9EC2-417D-A19F-1A3E88429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523B15-4C03-4E01-ADB0-75C97E1E6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3B5A-6EAB-4F9E-8D93-A9BBA1A46CA9}" type="datetimeFigureOut">
              <a:rPr lang="en-GB" smtClean="0"/>
              <a:t>21/07/2022</a:t>
            </a:fld>
            <a:endParaRPr lang="en-GB"/>
          </a:p>
        </p:txBody>
      </p:sp>
      <p:sp>
        <p:nvSpPr>
          <p:cNvPr id="5" name="Footer Placeholder 4">
            <a:extLst>
              <a:ext uri="{FF2B5EF4-FFF2-40B4-BE49-F238E27FC236}">
                <a16:creationId xmlns:a16="http://schemas.microsoft.com/office/drawing/2014/main" id="{4C1E8755-DF67-4547-9BC4-0D4EF0A78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A3AB4F-6901-44C8-B41B-693027E9A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D9F95-1117-43AF-801A-80AD95D5866D}" type="slidenum">
              <a:rPr lang="en-GB" smtClean="0"/>
              <a:t>‹#›</a:t>
            </a:fld>
            <a:endParaRPr lang="en-GB"/>
          </a:p>
        </p:txBody>
      </p:sp>
    </p:spTree>
    <p:extLst>
      <p:ext uri="{BB962C8B-B14F-4D97-AF65-F5344CB8AC3E}">
        <p14:creationId xmlns:p14="http://schemas.microsoft.com/office/powerpoint/2010/main" val="1128219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iki.kidzsearch.com/wiki/Thomas_Paine" TargetMode="External"/><Relationship Id="rId13" Type="http://schemas.openxmlformats.org/officeDocument/2006/relationships/hyperlink" Target="https://wiki.kidzsearch.com/wiki/Voltaire" TargetMode="External"/><Relationship Id="rId18" Type="http://schemas.openxmlformats.org/officeDocument/2006/relationships/hyperlink" Target="https://wiki.kidzsearch.com/wiki/Baron_de_Montesquieu" TargetMode="External"/><Relationship Id="rId26" Type="http://schemas.openxmlformats.org/officeDocument/2006/relationships/image" Target="../media/image35.jpeg"/><Relationship Id="rId3" Type="http://schemas.openxmlformats.org/officeDocument/2006/relationships/hyperlink" Target="https://wiki.kidzsearch.com/wiki/Rights" TargetMode="External"/><Relationship Id="rId21" Type="http://schemas.openxmlformats.org/officeDocument/2006/relationships/image" Target="../media/image30.jpeg"/><Relationship Id="rId7" Type="http://schemas.openxmlformats.org/officeDocument/2006/relationships/hyperlink" Target="https://wiki.kidzsearch.com/wiki/Liberalism" TargetMode="External"/><Relationship Id="rId12" Type="http://schemas.openxmlformats.org/officeDocument/2006/relationships/hyperlink" Target="https://wiki.kidzsearch.com/wiki/Thirteen_Colonies" TargetMode="External"/><Relationship Id="rId17" Type="http://schemas.openxmlformats.org/officeDocument/2006/relationships/hyperlink" Target="https://wiki.kidzsearch.com/w/index.php?title=Counter-Enlightenment&amp;action=edit&amp;redlink=1" TargetMode="External"/><Relationship Id="rId25" Type="http://schemas.openxmlformats.org/officeDocument/2006/relationships/image" Target="../media/image34.jpeg"/><Relationship Id="rId2" Type="http://schemas.openxmlformats.org/officeDocument/2006/relationships/hyperlink" Target="https://en.wikipedia.org/wiki/Philosophy" TargetMode="External"/><Relationship Id="rId16" Type="http://schemas.openxmlformats.org/officeDocument/2006/relationships/hyperlink" Target="https://wiki.kidzsearch.com/wiki/Switzerland" TargetMode="External"/><Relationship Id="rId20" Type="http://schemas.openxmlformats.org/officeDocument/2006/relationships/hyperlink" Target="https://wiki.kidzsearch.com/wiki/Separation_of_powers" TargetMode="External"/><Relationship Id="rId29" Type="http://schemas.openxmlformats.org/officeDocument/2006/relationships/hyperlink" Target="https://www.bing.com/search?q=Age+of+Enlightenment&amp;filters=sid%3a3c49d0b8-2848-2958-0cb5-52476cf5c73e&amp;form=ENTLNK" TargetMode="External"/><Relationship Id="rId1" Type="http://schemas.openxmlformats.org/officeDocument/2006/relationships/slideLayout" Target="../slideLayouts/slideLayout1.xml"/><Relationship Id="rId6" Type="http://schemas.openxmlformats.org/officeDocument/2006/relationships/hyperlink" Target="https://wiki.kidzsearch.com/wiki/United_Kingdom" TargetMode="External"/><Relationship Id="rId11" Type="http://schemas.openxmlformats.org/officeDocument/2006/relationships/hyperlink" Target="https://wiki.kidzsearch.com/wiki/Common_Sense_(pamphlet)" TargetMode="External"/><Relationship Id="rId24" Type="http://schemas.openxmlformats.org/officeDocument/2006/relationships/image" Target="../media/image33.jpeg"/><Relationship Id="rId5" Type="http://schemas.openxmlformats.org/officeDocument/2006/relationships/hyperlink" Target="https://wiki.kidzsearch.com/wiki/John_Locke" TargetMode="External"/><Relationship Id="rId15" Type="http://schemas.openxmlformats.org/officeDocument/2006/relationships/hyperlink" Target="https://wiki.kidzsearch.com/wiki/Jean-Jacques_Rousseau" TargetMode="External"/><Relationship Id="rId23" Type="http://schemas.openxmlformats.org/officeDocument/2006/relationships/image" Target="../media/image32.jpeg"/><Relationship Id="rId28" Type="http://schemas.openxmlformats.org/officeDocument/2006/relationships/image" Target="../media/image36.jpeg"/><Relationship Id="rId10" Type="http://schemas.openxmlformats.org/officeDocument/2006/relationships/hyperlink" Target="https://wiki.kidzsearch.com/wiki/Pamphlet" TargetMode="External"/><Relationship Id="rId19" Type="http://schemas.openxmlformats.org/officeDocument/2006/relationships/hyperlink" Target="https://wiki.kidzsearch.com/wiki/Politics" TargetMode="External"/><Relationship Id="rId4" Type="http://schemas.openxmlformats.org/officeDocument/2006/relationships/hyperlink" Target="https://wiki.kidzsearch.com/wiki/Nobility" TargetMode="External"/><Relationship Id="rId9" Type="http://schemas.openxmlformats.org/officeDocument/2006/relationships/hyperlink" Target="https://wiki.kidzsearch.com/wiki/Republicanism" TargetMode="External"/><Relationship Id="rId14" Type="http://schemas.openxmlformats.org/officeDocument/2006/relationships/hyperlink" Target="https://wiki.kidzsearch.com/wiki/Playwright" TargetMode="External"/><Relationship Id="rId22" Type="http://schemas.openxmlformats.org/officeDocument/2006/relationships/image" Target="../media/image31.jpeg"/><Relationship Id="rId27" Type="http://schemas.openxmlformats.org/officeDocument/2006/relationships/hyperlink" Target="https://en.wikipedia.org/wiki/File:Salon_de_Madame_Geoffrin.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tiff"/><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tiff"/><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5FE09-A349-4A66-BD38-AD1B91DA2EEA}"/>
              </a:ext>
            </a:extLst>
          </p:cNvPr>
          <p:cNvSpPr>
            <a:spLocks noGrp="1"/>
          </p:cNvSpPr>
          <p:nvPr>
            <p:ph type="ctrTitle"/>
          </p:nvPr>
        </p:nvSpPr>
        <p:spPr>
          <a:xfrm>
            <a:off x="674237" y="914400"/>
            <a:ext cx="3657600" cy="2887579"/>
          </a:xfrm>
        </p:spPr>
        <p:txBody>
          <a:bodyPr>
            <a:normAutofit/>
          </a:bodyPr>
          <a:lstStyle/>
          <a:p>
            <a:r>
              <a:rPr lang="en-US" sz="4800">
                <a:solidFill>
                  <a:srgbClr val="FFFFFF"/>
                </a:solidFill>
              </a:rPr>
              <a:t>Year 7 Revision Booklet</a:t>
            </a:r>
            <a:endParaRPr lang="en-GB" sz="4800">
              <a:solidFill>
                <a:srgbClr val="FFFFFF"/>
              </a:solidFill>
            </a:endParaRPr>
          </a:p>
        </p:txBody>
      </p:sp>
      <p:sp>
        <p:nvSpPr>
          <p:cNvPr id="3" name="Subtitle 2">
            <a:extLst>
              <a:ext uri="{FF2B5EF4-FFF2-40B4-BE49-F238E27FC236}">
                <a16:creationId xmlns:a16="http://schemas.microsoft.com/office/drawing/2014/main" id="{21FFB1BB-253C-45B2-98C5-5690804D2915}"/>
              </a:ext>
            </a:extLst>
          </p:cNvPr>
          <p:cNvSpPr>
            <a:spLocks noGrp="1"/>
          </p:cNvSpPr>
          <p:nvPr>
            <p:ph type="subTitle" idx="1"/>
          </p:nvPr>
        </p:nvSpPr>
        <p:spPr>
          <a:xfrm>
            <a:off x="674237" y="4170501"/>
            <a:ext cx="3657600" cy="1525597"/>
          </a:xfrm>
        </p:spPr>
        <p:txBody>
          <a:bodyPr>
            <a:normAutofit/>
          </a:bodyPr>
          <a:lstStyle/>
          <a:p>
            <a:r>
              <a:rPr lang="en-US" sz="2000">
                <a:solidFill>
                  <a:srgbClr val="FFFFFF"/>
                </a:solidFill>
              </a:rPr>
              <a:t>From Monarch to Democracy - The changing nature of political power in Britain.</a:t>
            </a:r>
            <a:endParaRPr lang="en-GB" sz="2000">
              <a:solidFill>
                <a:srgbClr val="FFFFFF"/>
              </a:solidFill>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44B399-FC6D-44C6-BE92-00175A2C66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3822" y="852513"/>
            <a:ext cx="6553545" cy="5160916"/>
          </a:xfrm>
          <a:prstGeom prst="rect">
            <a:avLst/>
          </a:prstGeom>
        </p:spPr>
      </p:pic>
    </p:spTree>
    <p:extLst>
      <p:ext uri="{BB962C8B-B14F-4D97-AF65-F5344CB8AC3E}">
        <p14:creationId xmlns:p14="http://schemas.microsoft.com/office/powerpoint/2010/main" val="92989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0F64-6346-4E8B-AE76-DC4C6AA99456}"/>
              </a:ext>
            </a:extLst>
          </p:cNvPr>
          <p:cNvSpPr>
            <a:spLocks noGrp="1"/>
          </p:cNvSpPr>
          <p:nvPr>
            <p:ph type="ctrTitle"/>
          </p:nvPr>
        </p:nvSpPr>
        <p:spPr>
          <a:xfrm>
            <a:off x="56145" y="65352"/>
            <a:ext cx="12079707" cy="287574"/>
          </a:xfrm>
        </p:spPr>
        <p:style>
          <a:lnRef idx="2">
            <a:schemeClr val="dk1"/>
          </a:lnRef>
          <a:fillRef idx="1">
            <a:schemeClr val="lt1"/>
          </a:fillRef>
          <a:effectRef idx="0">
            <a:schemeClr val="dk1"/>
          </a:effectRef>
          <a:fontRef idx="minor">
            <a:schemeClr val="dk1"/>
          </a:fontRef>
        </p:style>
        <p:txBody>
          <a:bodyPr>
            <a:normAutofit/>
          </a:bodyPr>
          <a:lstStyle/>
          <a:p>
            <a:r>
              <a:rPr lang="en-US" sz="1400" b="1">
                <a:latin typeface="Abadi Extra Light" panose="020B0204020104020204" pitchFamily="34" charset="0"/>
              </a:rPr>
              <a:t>Knowledge </a:t>
            </a:r>
            <a:r>
              <a:rPr lang="en-US" sz="1400" b="1" err="1">
                <a:latin typeface="Abadi Extra Light" panose="020B0204020104020204" pitchFamily="34" charset="0"/>
              </a:rPr>
              <a:t>Organiser</a:t>
            </a:r>
            <a:r>
              <a:rPr lang="en-US" sz="1400" b="1">
                <a:latin typeface="Abadi Extra Light" panose="020B0204020104020204" pitchFamily="34" charset="0"/>
              </a:rPr>
              <a:t>: The Age of Enlightenment</a:t>
            </a:r>
            <a:endParaRPr lang="en-GB" sz="1400" b="1">
              <a:latin typeface="Abadi Extra Light" panose="020B0204020104020204" pitchFamily="34" charset="0"/>
            </a:endParaRPr>
          </a:p>
        </p:txBody>
      </p:sp>
      <p:sp>
        <p:nvSpPr>
          <p:cNvPr id="5" name="TextBox 4">
            <a:extLst>
              <a:ext uri="{FF2B5EF4-FFF2-40B4-BE49-F238E27FC236}">
                <a16:creationId xmlns:a16="http://schemas.microsoft.com/office/drawing/2014/main" id="{16208892-EED5-4072-8A70-5FF97BF93E55}"/>
              </a:ext>
            </a:extLst>
          </p:cNvPr>
          <p:cNvSpPr txBox="1"/>
          <p:nvPr/>
        </p:nvSpPr>
        <p:spPr>
          <a:xfrm>
            <a:off x="56145" y="490699"/>
            <a:ext cx="3481138"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b="1" i="0" u="sng">
                <a:solidFill>
                  <a:srgbClr val="000000"/>
                </a:solidFill>
                <a:effectLst/>
                <a:latin typeface="Abadi Extra Light" panose="020B0204020104020204" pitchFamily="34" charset="0"/>
              </a:rPr>
              <a:t>Wha</a:t>
            </a:r>
            <a:r>
              <a:rPr lang="en-US" sz="1200" b="1" u="sng">
                <a:solidFill>
                  <a:srgbClr val="000000"/>
                </a:solidFill>
                <a:latin typeface="Abadi Extra Light" panose="020B0204020104020204" pitchFamily="34" charset="0"/>
              </a:rPr>
              <a:t>t was the Age of Enlightenment?</a:t>
            </a:r>
            <a:endParaRPr lang="en-US" sz="1200" b="1" i="0" u="sng">
              <a:solidFill>
                <a:srgbClr val="000000"/>
              </a:solidFill>
              <a:effectLst/>
              <a:latin typeface="Abadi Extra Light" panose="020B0204020104020204" pitchFamily="34" charset="0"/>
            </a:endParaRPr>
          </a:p>
          <a:p>
            <a:r>
              <a:rPr lang="en-US" sz="1200" b="0" i="0">
                <a:solidFill>
                  <a:schemeClr val="tx1"/>
                </a:solidFill>
                <a:effectLst/>
                <a:latin typeface="Abadi Extra Light" panose="020B0204020104020204" pitchFamily="34" charset="0"/>
              </a:rPr>
              <a:t>The Enlightenment, also known as the Age of Reason, was an intellectual and </a:t>
            </a:r>
            <a:r>
              <a:rPr lang="en-US" sz="1200" b="0" i="0" strike="noStrike">
                <a:solidFill>
                  <a:schemeClr val="tx1"/>
                </a:solidFill>
                <a:effectLst/>
                <a:latin typeface="Abadi Extra Light" panose="020B0204020104020204" pitchFamily="34" charset="0"/>
                <a:hlinkClick r:id="rId2">
                  <a:extLst>
                    <a:ext uri="{A12FA001-AC4F-418D-AE19-62706E023703}">
                      <ahyp:hlinkClr xmlns:ahyp="http://schemas.microsoft.com/office/drawing/2018/hyperlinkcolor" val="tx"/>
                    </a:ext>
                  </a:extLst>
                </a:hlinkClick>
              </a:rPr>
              <a:t>philosophical</a:t>
            </a:r>
            <a:r>
              <a:rPr lang="en-US" sz="1200" b="0" i="0">
                <a:solidFill>
                  <a:schemeClr val="tx1"/>
                </a:solidFill>
                <a:effectLst/>
                <a:latin typeface="Abadi Extra Light" panose="020B0204020104020204" pitchFamily="34" charset="0"/>
              </a:rPr>
              <a:t> movement that dominated the world of ideas in Europe during the 17th to 19th centuries. </a:t>
            </a:r>
            <a:r>
              <a:rPr lang="en-US" sz="1800" b="0" i="0">
                <a:solidFill>
                  <a:schemeClr val="tx1"/>
                </a:solidFill>
                <a:effectLst/>
                <a:latin typeface="Comic Sans MS" panose="030F0702030302020204" pitchFamily="66" charset="0"/>
              </a:rPr>
              <a:t> </a:t>
            </a:r>
            <a:endParaRPr lang="en-GB">
              <a:solidFill>
                <a:schemeClr val="tx1"/>
              </a:solidFill>
            </a:endParaRPr>
          </a:p>
        </p:txBody>
      </p:sp>
      <p:graphicFrame>
        <p:nvGraphicFramePr>
          <p:cNvPr id="6" name="Table 6">
            <a:extLst>
              <a:ext uri="{FF2B5EF4-FFF2-40B4-BE49-F238E27FC236}">
                <a16:creationId xmlns:a16="http://schemas.microsoft.com/office/drawing/2014/main" id="{FA93A336-14EA-4A38-8026-4119CF865F24}"/>
              </a:ext>
            </a:extLst>
          </p:cNvPr>
          <p:cNvGraphicFramePr>
            <a:graphicFrameLocks noGrp="1"/>
          </p:cNvGraphicFramePr>
          <p:nvPr/>
        </p:nvGraphicFramePr>
        <p:xfrm>
          <a:off x="56145" y="1715017"/>
          <a:ext cx="3481138" cy="3312273"/>
        </p:xfrm>
        <a:graphic>
          <a:graphicData uri="http://schemas.openxmlformats.org/drawingml/2006/table">
            <a:tbl>
              <a:tblPr firstRow="1" bandRow="1">
                <a:tableStyleId>{5940675A-B579-460E-94D1-54222C63F5DA}</a:tableStyleId>
              </a:tblPr>
              <a:tblGrid>
                <a:gridCol w="874296">
                  <a:extLst>
                    <a:ext uri="{9D8B030D-6E8A-4147-A177-3AD203B41FA5}">
                      <a16:colId xmlns:a16="http://schemas.microsoft.com/office/drawing/2014/main" val="306634593"/>
                    </a:ext>
                  </a:extLst>
                </a:gridCol>
                <a:gridCol w="2606842">
                  <a:extLst>
                    <a:ext uri="{9D8B030D-6E8A-4147-A177-3AD203B41FA5}">
                      <a16:colId xmlns:a16="http://schemas.microsoft.com/office/drawing/2014/main" val="4209420573"/>
                    </a:ext>
                  </a:extLst>
                </a:gridCol>
              </a:tblGrid>
              <a:tr h="307029">
                <a:tc>
                  <a:txBody>
                    <a:bodyPr/>
                    <a:lstStyle/>
                    <a:p>
                      <a:r>
                        <a:rPr lang="en-US" sz="1200" b="1" u="none">
                          <a:solidFill>
                            <a:schemeClr val="tx1"/>
                          </a:solidFill>
                          <a:latin typeface="Abadi Extra Light" panose="020B0204020104020204" pitchFamily="34" charset="0"/>
                        </a:rPr>
                        <a:t>Key idea </a:t>
                      </a:r>
                      <a:endParaRPr lang="en-GB" sz="1200" b="1" u="none">
                        <a:solidFill>
                          <a:schemeClr val="tx1"/>
                        </a:solidFill>
                        <a:latin typeface="Abadi Extra Light" panose="020B0204020104020204" pitchFamily="34" charset="0"/>
                      </a:endParaRPr>
                    </a:p>
                  </a:txBody>
                  <a:tcPr/>
                </a:tc>
                <a:tc>
                  <a:txBody>
                    <a:bodyPr/>
                    <a:lstStyle/>
                    <a:p>
                      <a:r>
                        <a:rPr lang="en-US" sz="1200" b="1" u="none">
                          <a:solidFill>
                            <a:schemeClr val="tx1"/>
                          </a:solidFill>
                          <a:latin typeface="Abadi Extra Light" panose="020B0204020104020204" pitchFamily="34" charset="0"/>
                        </a:rPr>
                        <a:t>Description </a:t>
                      </a:r>
                      <a:endParaRPr lang="en-GB" sz="1200" b="1" u="none">
                        <a:solidFill>
                          <a:schemeClr val="tx1"/>
                        </a:solidFill>
                        <a:latin typeface="Abadi Extra Light" panose="020B0204020104020204" pitchFamily="34" charset="0"/>
                      </a:endParaRPr>
                    </a:p>
                  </a:txBody>
                  <a:tcPr/>
                </a:tc>
                <a:extLst>
                  <a:ext uri="{0D108BD9-81ED-4DB2-BD59-A6C34878D82A}">
                    <a16:rowId xmlns:a16="http://schemas.microsoft.com/office/drawing/2014/main" val="1415652426"/>
                  </a:ext>
                </a:extLst>
              </a:tr>
              <a:tr h="810684">
                <a:tc>
                  <a:txBody>
                    <a:bodyPr/>
                    <a:lstStyle/>
                    <a:p>
                      <a:r>
                        <a:rPr lang="en-US" sz="1200" b="1" u="none">
                          <a:solidFill>
                            <a:schemeClr val="tx1"/>
                          </a:solidFill>
                          <a:latin typeface="Abadi Extra Light" panose="020B0204020104020204" pitchFamily="34" charset="0"/>
                        </a:rPr>
                        <a:t>Reason </a:t>
                      </a:r>
                      <a:endParaRPr lang="en-GB" sz="1200" b="1" u="none">
                        <a:solidFill>
                          <a:schemeClr val="tx1"/>
                        </a:solidFill>
                        <a:latin typeface="Abadi Extra Light" panose="020B0204020104020204" pitchFamily="34" charset="0"/>
                      </a:endParaRPr>
                    </a:p>
                  </a:txBody>
                  <a:tcPr/>
                </a:tc>
                <a:tc>
                  <a:txBody>
                    <a:bodyPr/>
                    <a:lstStyle/>
                    <a:p>
                      <a:r>
                        <a:rPr lang="en-US" sz="1200" b="0" u="none">
                          <a:solidFill>
                            <a:schemeClr val="tx1"/>
                          </a:solidFill>
                          <a:latin typeface="Abadi Extra Light" panose="020B0204020104020204" pitchFamily="34" charset="0"/>
                        </a:rPr>
                        <a:t>People were encouraged to think for themselves and not to automatically believe what an authority, such as the Church. </a:t>
                      </a:r>
                      <a:endParaRPr lang="en-GB" sz="1200" b="0" u="none">
                        <a:solidFill>
                          <a:schemeClr val="tx1"/>
                        </a:solidFill>
                        <a:latin typeface="Abadi Extra Light" panose="020B0204020104020204" pitchFamily="34" charset="0"/>
                      </a:endParaRPr>
                    </a:p>
                  </a:txBody>
                  <a:tcPr/>
                </a:tc>
                <a:extLst>
                  <a:ext uri="{0D108BD9-81ED-4DB2-BD59-A6C34878D82A}">
                    <a16:rowId xmlns:a16="http://schemas.microsoft.com/office/drawing/2014/main" val="3309092215"/>
                  </a:ext>
                </a:extLst>
              </a:tr>
              <a:tr h="810684">
                <a:tc>
                  <a:txBody>
                    <a:bodyPr/>
                    <a:lstStyle/>
                    <a:p>
                      <a:r>
                        <a:rPr lang="en-US" sz="1200" b="1" u="none">
                          <a:solidFill>
                            <a:schemeClr val="tx1"/>
                          </a:solidFill>
                          <a:latin typeface="Abadi Extra Light" panose="020B0204020104020204" pitchFamily="34" charset="0"/>
                        </a:rPr>
                        <a:t>Equality </a:t>
                      </a:r>
                      <a:endParaRPr lang="en-GB" sz="1200" b="1" u="none">
                        <a:solidFill>
                          <a:schemeClr val="tx1"/>
                        </a:solidFill>
                        <a:latin typeface="Abadi Extra Light" panose="020B0204020104020204" pitchFamily="34" charset="0"/>
                      </a:endParaRPr>
                    </a:p>
                  </a:txBody>
                  <a:tcPr/>
                </a:tc>
                <a:tc>
                  <a:txBody>
                    <a:bodyPr/>
                    <a:lstStyle/>
                    <a:p>
                      <a:r>
                        <a:rPr lang="en-US" sz="1200" b="0" u="none">
                          <a:solidFill>
                            <a:schemeClr val="tx1"/>
                          </a:solidFill>
                          <a:latin typeface="Abadi Extra Light" panose="020B0204020104020204" pitchFamily="34" charset="0"/>
                        </a:rPr>
                        <a:t>The idea that society is best when everyone works together. </a:t>
                      </a:r>
                      <a:r>
                        <a:rPr lang="en-US" sz="1200" b="0" i="0" u="none" kern="1200">
                          <a:solidFill>
                            <a:schemeClr val="tx1"/>
                          </a:solidFill>
                          <a:effectLst/>
                          <a:latin typeface="Abadi Extra Light" panose="020B0204020104020204" pitchFamily="34" charset="0"/>
                          <a:ea typeface="+mn-ea"/>
                          <a:cs typeface="+mn-cs"/>
                        </a:rPr>
                        <a:t>Even people with very little power or money should have the same </a:t>
                      </a:r>
                      <a:r>
                        <a:rPr lang="en-US" sz="1200" b="0" i="0" u="none" strike="noStrike" kern="1200">
                          <a:solidFill>
                            <a:schemeClr val="tx1"/>
                          </a:solidFill>
                          <a:effectLst/>
                          <a:latin typeface="Abadi Extra Light" panose="020B0204020104020204" pitchFamily="34" charset="0"/>
                          <a:ea typeface="+mn-ea"/>
                          <a:cs typeface="+mn-cs"/>
                          <a:hlinkClick r:id="rId3">
                            <a:extLst>
                              <a:ext uri="{A12FA001-AC4F-418D-AE19-62706E023703}">
                                <ahyp:hlinkClr xmlns:ahyp="http://schemas.microsoft.com/office/drawing/2018/hyperlinkcolor" val="tx"/>
                              </a:ext>
                            </a:extLst>
                          </a:hlinkClick>
                        </a:rPr>
                        <a:t>rights</a:t>
                      </a:r>
                      <a:r>
                        <a:rPr lang="en-US" sz="1200" b="0" i="0" u="none" kern="1200">
                          <a:solidFill>
                            <a:schemeClr val="tx1"/>
                          </a:solidFill>
                          <a:effectLst/>
                          <a:latin typeface="Abadi Extra Light" panose="020B0204020104020204" pitchFamily="34" charset="0"/>
                          <a:ea typeface="+mn-ea"/>
                          <a:cs typeface="+mn-cs"/>
                        </a:rPr>
                        <a:t> as the rich and powerful to help create the society they live in. The </a:t>
                      </a:r>
                      <a:r>
                        <a:rPr lang="en-US" sz="1200" b="0" i="0" u="none" strike="noStrike" kern="1200">
                          <a:solidFill>
                            <a:schemeClr val="tx1"/>
                          </a:solidFill>
                          <a:effectLst/>
                          <a:latin typeface="Abadi Extra Light" panose="020B0204020104020204" pitchFamily="34" charset="0"/>
                          <a:ea typeface="+mn-ea"/>
                          <a:cs typeface="+mn-cs"/>
                          <a:hlinkClick r:id="rId4">
                            <a:extLst>
                              <a:ext uri="{A12FA001-AC4F-418D-AE19-62706E023703}">
                                <ahyp:hlinkClr xmlns:ahyp="http://schemas.microsoft.com/office/drawing/2018/hyperlinkcolor" val="tx"/>
                              </a:ext>
                            </a:extLst>
                          </a:hlinkClick>
                        </a:rPr>
                        <a:t>nobility</a:t>
                      </a:r>
                      <a:r>
                        <a:rPr lang="en-US" sz="1200" b="0" i="0" u="none" kern="1200">
                          <a:solidFill>
                            <a:schemeClr val="tx1"/>
                          </a:solidFill>
                          <a:effectLst/>
                          <a:latin typeface="Abadi Extra Light" panose="020B0204020104020204" pitchFamily="34" charset="0"/>
                          <a:ea typeface="+mn-ea"/>
                          <a:cs typeface="+mn-cs"/>
                        </a:rPr>
                        <a:t> should not have special rights or privileges anymore.  </a:t>
                      </a:r>
                      <a:endParaRPr lang="en-GB" sz="1200" b="0" u="none">
                        <a:solidFill>
                          <a:schemeClr val="tx1"/>
                        </a:solidFill>
                        <a:latin typeface="Abadi Extra Light" panose="020B0204020104020204" pitchFamily="34" charset="0"/>
                      </a:endParaRPr>
                    </a:p>
                  </a:txBody>
                  <a:tcPr/>
                </a:tc>
                <a:extLst>
                  <a:ext uri="{0D108BD9-81ED-4DB2-BD59-A6C34878D82A}">
                    <a16:rowId xmlns:a16="http://schemas.microsoft.com/office/drawing/2014/main" val="4148647032"/>
                  </a:ext>
                </a:extLst>
              </a:tr>
              <a:tr h="810684">
                <a:tc>
                  <a:txBody>
                    <a:bodyPr/>
                    <a:lstStyle/>
                    <a:p>
                      <a:r>
                        <a:rPr lang="en-US" sz="1200" b="1" u="none">
                          <a:solidFill>
                            <a:schemeClr val="tx1"/>
                          </a:solidFill>
                          <a:latin typeface="Abadi Extra Light" panose="020B0204020104020204" pitchFamily="34" charset="0"/>
                        </a:rPr>
                        <a:t>Democracy</a:t>
                      </a:r>
                      <a:endParaRPr lang="en-GB" sz="1200" b="1" u="none">
                        <a:solidFill>
                          <a:schemeClr val="tx1"/>
                        </a:solidFill>
                        <a:latin typeface="Abadi Extra Light" panose="020B0204020104020204" pitchFamily="34" charset="0"/>
                      </a:endParaRPr>
                    </a:p>
                  </a:txBody>
                  <a:tcPr/>
                </a:tc>
                <a:tc>
                  <a:txBody>
                    <a:bodyPr/>
                    <a:lstStyle/>
                    <a:p>
                      <a:r>
                        <a:rPr lang="en-US" sz="1200" b="0" i="0" kern="1200">
                          <a:solidFill>
                            <a:schemeClr val="tx1"/>
                          </a:solidFill>
                          <a:effectLst/>
                          <a:latin typeface="Abadi Extra Light" panose="020B0204020104020204" pitchFamily="34" charset="0"/>
                          <a:ea typeface="+mn-ea"/>
                          <a:cs typeface="+mn-cs"/>
                        </a:rPr>
                        <a:t>A government that is ruled by the citizens of the society. </a:t>
                      </a:r>
                      <a:endParaRPr lang="en-GB" sz="1200" b="0" u="none">
                        <a:solidFill>
                          <a:schemeClr val="tx1"/>
                        </a:solidFill>
                        <a:latin typeface="Abadi Extra Light" panose="020B0204020104020204" pitchFamily="34" charset="0"/>
                      </a:endParaRPr>
                    </a:p>
                  </a:txBody>
                  <a:tcPr/>
                </a:tc>
                <a:extLst>
                  <a:ext uri="{0D108BD9-81ED-4DB2-BD59-A6C34878D82A}">
                    <a16:rowId xmlns:a16="http://schemas.microsoft.com/office/drawing/2014/main" val="3046492369"/>
                  </a:ext>
                </a:extLst>
              </a:tr>
            </a:tbl>
          </a:graphicData>
        </a:graphic>
      </p:graphicFrame>
      <p:sp>
        <p:nvSpPr>
          <p:cNvPr id="7" name="TextBox 6">
            <a:extLst>
              <a:ext uri="{FF2B5EF4-FFF2-40B4-BE49-F238E27FC236}">
                <a16:creationId xmlns:a16="http://schemas.microsoft.com/office/drawing/2014/main" id="{FE4127FD-8149-4E96-9630-23AF4E5B15FF}"/>
              </a:ext>
            </a:extLst>
          </p:cNvPr>
          <p:cNvSpPr txBox="1"/>
          <p:nvPr/>
        </p:nvSpPr>
        <p:spPr>
          <a:xfrm>
            <a:off x="3606962" y="490699"/>
            <a:ext cx="4545426"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u="sng">
                <a:latin typeface="Abadi Extra Light" panose="020B0204020104020204" pitchFamily="34" charset="0"/>
              </a:rPr>
              <a:t>Who were the key thinkers of the Enlightenment?</a:t>
            </a:r>
          </a:p>
          <a:p>
            <a:r>
              <a:rPr lang="en-GB" sz="1200" b="1" i="0" u="none" strike="noStrike">
                <a:effectLst/>
                <a:latin typeface="Abadi Extra Light" panose="020B0204020104020204" pitchFamily="34" charset="0"/>
                <a:hlinkClick r:id="rId5">
                  <a:extLst>
                    <a:ext uri="{A12FA001-AC4F-418D-AE19-62706E023703}">
                      <ahyp:hlinkClr xmlns:ahyp="http://schemas.microsoft.com/office/drawing/2018/hyperlinkcolor" val="tx"/>
                    </a:ext>
                  </a:extLst>
                </a:hlinkClick>
              </a:rPr>
              <a:t>John Locke</a:t>
            </a:r>
            <a:r>
              <a:rPr lang="en-US" sz="1200" b="1" u="sng">
                <a:latin typeface="Abadi Extra Light" panose="020B0204020104020204" pitchFamily="34" charset="0"/>
              </a:rPr>
              <a:t>: </a:t>
            </a:r>
            <a:r>
              <a:rPr lang="en-GB" sz="1200" b="0" i="0">
                <a:effectLst/>
                <a:latin typeface="Abadi Extra Light" panose="020B0204020104020204" pitchFamily="34" charset="0"/>
              </a:rPr>
              <a:t>An </a:t>
            </a:r>
            <a:r>
              <a:rPr lang="en-GB" sz="1200" b="0" i="0" u="none" strike="noStrike">
                <a:effectLst/>
                <a:latin typeface="Abadi Extra Light" panose="020B0204020104020204" pitchFamily="34" charset="0"/>
                <a:hlinkClick r:id="rId6">
                  <a:extLst>
                    <a:ext uri="{A12FA001-AC4F-418D-AE19-62706E023703}">
                      <ahyp:hlinkClr xmlns:ahyp="http://schemas.microsoft.com/office/drawing/2018/hyperlinkcolor" val="tx"/>
                    </a:ext>
                  </a:extLst>
                </a:hlinkClick>
              </a:rPr>
              <a:t>English</a:t>
            </a:r>
            <a:r>
              <a:rPr lang="en-GB" sz="1200" b="0" i="0">
                <a:effectLst/>
                <a:latin typeface="Abadi Extra Light" panose="020B0204020104020204" pitchFamily="34" charset="0"/>
              </a:rPr>
              <a:t> philosopher known as the Father of </a:t>
            </a:r>
            <a:r>
              <a:rPr lang="en-GB" sz="1200" b="0" i="0" u="none" strike="noStrike">
                <a:effectLst/>
                <a:latin typeface="Abadi Extra Light" panose="020B0204020104020204" pitchFamily="34" charset="0"/>
                <a:hlinkClick r:id="rId7">
                  <a:extLst>
                    <a:ext uri="{A12FA001-AC4F-418D-AE19-62706E023703}">
                      <ahyp:hlinkClr xmlns:ahyp="http://schemas.microsoft.com/office/drawing/2018/hyperlinkcolor" val="tx"/>
                    </a:ext>
                  </a:extLst>
                </a:hlinkClick>
              </a:rPr>
              <a:t>Liberalism</a:t>
            </a:r>
            <a:r>
              <a:rPr lang="en-GB" sz="1200" b="0" i="0">
                <a:effectLst/>
                <a:latin typeface="Abadi Extra Light" panose="020B0204020104020204" pitchFamily="34" charset="0"/>
              </a:rPr>
              <a:t>.</a:t>
            </a:r>
            <a:endParaRPr lang="en-US" sz="1200" b="1" u="sng">
              <a:latin typeface="Abadi Extra Light" panose="020B0204020104020204" pitchFamily="34" charset="0"/>
            </a:endParaRPr>
          </a:p>
          <a:p>
            <a:endParaRPr lang="en-US" sz="1200" b="1" u="sng">
              <a:latin typeface="Abadi Extra Light" panose="020B0204020104020204" pitchFamily="34" charset="0"/>
            </a:endParaRPr>
          </a:p>
          <a:p>
            <a:r>
              <a:rPr lang="en-GB" sz="1200" b="1" i="0" u="none" strike="noStrike">
                <a:effectLst/>
                <a:latin typeface="Abadi Extra Light" panose="020B0204020104020204" pitchFamily="34" charset="0"/>
                <a:hlinkClick r:id="rId8">
                  <a:extLst>
                    <a:ext uri="{A12FA001-AC4F-418D-AE19-62706E023703}">
                      <ahyp:hlinkClr xmlns:ahyp="http://schemas.microsoft.com/office/drawing/2018/hyperlinkcolor" val="tx"/>
                    </a:ext>
                  </a:extLst>
                </a:hlinkClick>
              </a:rPr>
              <a:t>Thomas Paine</a:t>
            </a:r>
            <a:endParaRPr lang="en-US" sz="1200" b="1" i="0" u="sng" strike="noStrike">
              <a:effectLst/>
              <a:latin typeface="Abadi Extra Light" panose="020B0204020104020204" pitchFamily="34" charset="0"/>
            </a:endParaRPr>
          </a:p>
          <a:p>
            <a:r>
              <a:rPr lang="en-GB" sz="1200" b="0" i="0">
                <a:effectLst/>
                <a:latin typeface="Abadi Extra Light" panose="020B0204020104020204" pitchFamily="34" charset="0"/>
              </a:rPr>
              <a:t>A writer and radical </a:t>
            </a:r>
            <a:r>
              <a:rPr lang="en-GB" sz="1200" b="0" i="0" u="none" strike="noStrike">
                <a:effectLst/>
                <a:latin typeface="Abadi Extra Light" panose="020B0204020104020204" pitchFamily="34" charset="0"/>
                <a:hlinkClick r:id="rId9">
                  <a:extLst>
                    <a:ext uri="{A12FA001-AC4F-418D-AE19-62706E023703}">
                      <ahyp:hlinkClr xmlns:ahyp="http://schemas.microsoft.com/office/drawing/2018/hyperlinkcolor" val="tx"/>
                    </a:ext>
                  </a:extLst>
                </a:hlinkClick>
              </a:rPr>
              <a:t>republican</a:t>
            </a:r>
            <a:r>
              <a:rPr lang="en-GB" sz="1200" b="0" i="0">
                <a:effectLst/>
                <a:latin typeface="Abadi Extra Light" panose="020B0204020104020204" pitchFamily="34" charset="0"/>
              </a:rPr>
              <a:t>. He is most famous for writing a </a:t>
            </a:r>
            <a:r>
              <a:rPr lang="en-GB" sz="1200" b="0" i="0" u="none" strike="noStrike">
                <a:effectLst/>
                <a:latin typeface="Abadi Extra Light" panose="020B0204020104020204" pitchFamily="34" charset="0"/>
                <a:hlinkClick r:id="rId10">
                  <a:extLst>
                    <a:ext uri="{A12FA001-AC4F-418D-AE19-62706E023703}">
                      <ahyp:hlinkClr xmlns:ahyp="http://schemas.microsoft.com/office/drawing/2018/hyperlinkcolor" val="tx"/>
                    </a:ext>
                  </a:extLst>
                </a:hlinkClick>
              </a:rPr>
              <a:t>pamphlet</a:t>
            </a:r>
            <a:r>
              <a:rPr lang="en-GB" sz="1200" b="0" i="0">
                <a:effectLst/>
                <a:latin typeface="Abadi Extra Light" panose="020B0204020104020204" pitchFamily="34" charset="0"/>
              </a:rPr>
              <a:t> called </a:t>
            </a:r>
            <a:r>
              <a:rPr lang="en-GB" sz="1200" b="0" i="1" u="none" strike="noStrike">
                <a:effectLst/>
                <a:latin typeface="Abadi Extra Light" panose="020B0204020104020204" pitchFamily="34" charset="0"/>
                <a:hlinkClick r:id="rId11">
                  <a:extLst>
                    <a:ext uri="{A12FA001-AC4F-418D-AE19-62706E023703}">
                      <ahyp:hlinkClr xmlns:ahyp="http://schemas.microsoft.com/office/drawing/2018/hyperlinkcolor" val="tx"/>
                    </a:ext>
                  </a:extLst>
                </a:hlinkClick>
              </a:rPr>
              <a:t>Common Sense</a:t>
            </a:r>
            <a:r>
              <a:rPr lang="en-GB" sz="1200" b="0" i="0">
                <a:effectLst/>
                <a:latin typeface="Abadi Extra Light" panose="020B0204020104020204" pitchFamily="34" charset="0"/>
              </a:rPr>
              <a:t>, which said that England should not be allowed to control the </a:t>
            </a:r>
            <a:r>
              <a:rPr lang="en-GB" sz="1200" b="0" i="0" u="none" strike="noStrike">
                <a:effectLst/>
                <a:latin typeface="Abadi Extra Light" panose="020B0204020104020204" pitchFamily="34" charset="0"/>
                <a:hlinkClick r:id="rId12">
                  <a:extLst>
                    <a:ext uri="{A12FA001-AC4F-418D-AE19-62706E023703}">
                      <ahyp:hlinkClr xmlns:ahyp="http://schemas.microsoft.com/office/drawing/2018/hyperlinkcolor" val="tx"/>
                    </a:ext>
                  </a:extLst>
                </a:hlinkClick>
              </a:rPr>
              <a:t>colonies in America</a:t>
            </a:r>
            <a:r>
              <a:rPr lang="en-GB" sz="1200" b="0" i="0">
                <a:effectLst/>
                <a:latin typeface="Abadi Extra Light" panose="020B0204020104020204" pitchFamily="34" charset="0"/>
              </a:rPr>
              <a:t>.</a:t>
            </a:r>
            <a:endParaRPr lang="en-US" sz="1200" b="1" u="sng">
              <a:latin typeface="Abadi Extra Light" panose="020B0204020104020204" pitchFamily="34" charset="0"/>
            </a:endParaRPr>
          </a:p>
          <a:p>
            <a:endParaRPr lang="en-US" sz="1200" b="1" u="sng">
              <a:latin typeface="Abadi Extra Light" panose="020B0204020104020204" pitchFamily="34" charset="0"/>
            </a:endParaRPr>
          </a:p>
          <a:p>
            <a:r>
              <a:rPr lang="en-GB" sz="1200" b="1" i="0" u="none" strike="noStrike">
                <a:effectLst/>
                <a:latin typeface="Abadi Extra Light" panose="020B0204020104020204" pitchFamily="34" charset="0"/>
                <a:hlinkClick r:id="rId13">
                  <a:extLst>
                    <a:ext uri="{A12FA001-AC4F-418D-AE19-62706E023703}">
                      <ahyp:hlinkClr xmlns:ahyp="http://schemas.microsoft.com/office/drawing/2018/hyperlinkcolor" val="tx"/>
                    </a:ext>
                  </a:extLst>
                </a:hlinkClick>
              </a:rPr>
              <a:t>Voltaire</a:t>
            </a:r>
            <a:endParaRPr lang="en-US" sz="1200" b="1" i="0" u="sng" strike="noStrike">
              <a:effectLst/>
              <a:latin typeface="Abadi Extra Light" panose="020B0204020104020204" pitchFamily="34" charset="0"/>
            </a:endParaRPr>
          </a:p>
          <a:p>
            <a:r>
              <a:rPr lang="en-GB" sz="1200" b="0" i="0">
                <a:effectLst/>
                <a:latin typeface="Abadi Extra Light" panose="020B0204020104020204" pitchFamily="34" charset="0"/>
              </a:rPr>
              <a:t>A philosopher, write and </a:t>
            </a:r>
            <a:r>
              <a:rPr lang="en-GB" sz="1200" b="0" i="0" u="none" strike="noStrike">
                <a:effectLst/>
                <a:latin typeface="Abadi Extra Light" panose="020B0204020104020204" pitchFamily="34" charset="0"/>
                <a:hlinkClick r:id="rId14">
                  <a:extLst>
                    <a:ext uri="{A12FA001-AC4F-418D-AE19-62706E023703}">
                      <ahyp:hlinkClr xmlns:ahyp="http://schemas.microsoft.com/office/drawing/2018/hyperlinkcolor" val="tx"/>
                    </a:ext>
                  </a:extLst>
                </a:hlinkClick>
              </a:rPr>
              <a:t>playwright</a:t>
            </a:r>
            <a:r>
              <a:rPr lang="en-GB" sz="1200" b="0" i="0" u="none" strike="noStrike">
                <a:effectLst/>
                <a:latin typeface="Abadi Extra Light" panose="020B0204020104020204" pitchFamily="34" charset="0"/>
              </a:rPr>
              <a:t>. </a:t>
            </a:r>
            <a:r>
              <a:rPr lang="en-GB" sz="1200" b="0" i="0">
                <a:effectLst/>
                <a:latin typeface="Abadi Extra Light" panose="020B0204020104020204" pitchFamily="34" charset="0"/>
              </a:rPr>
              <a:t>He argued with the Catholic Church and the French government.</a:t>
            </a:r>
          </a:p>
          <a:p>
            <a:endParaRPr lang="en-GB" sz="1200" u="sng">
              <a:latin typeface="Abadi Extra Light" panose="020B0204020104020204" pitchFamily="34" charset="0"/>
            </a:endParaRPr>
          </a:p>
          <a:p>
            <a:r>
              <a:rPr lang="en-GB" sz="1200" b="1" i="0" u="none" strike="noStrike">
                <a:effectLst/>
                <a:latin typeface="Abadi Extra Light" panose="020B0204020104020204" pitchFamily="34" charset="0"/>
                <a:hlinkClick r:id="rId15">
                  <a:extLst>
                    <a:ext uri="{A12FA001-AC4F-418D-AE19-62706E023703}">
                      <ahyp:hlinkClr xmlns:ahyp="http://schemas.microsoft.com/office/drawing/2018/hyperlinkcolor" val="tx"/>
                    </a:ext>
                  </a:extLst>
                </a:hlinkClick>
              </a:rPr>
              <a:t>Jean-Jacques Rousseau</a:t>
            </a:r>
            <a:endParaRPr lang="en-GB" sz="1200" b="1" i="0" u="sng" strike="noStrike">
              <a:effectLst/>
              <a:latin typeface="Abadi Extra Light" panose="020B0204020104020204" pitchFamily="34" charset="0"/>
            </a:endParaRPr>
          </a:p>
          <a:p>
            <a:r>
              <a:rPr lang="en-GB" sz="1200" b="0" i="0">
                <a:effectLst/>
                <a:latin typeface="Abadi Extra Light" panose="020B0204020104020204" pitchFamily="34" charset="0"/>
              </a:rPr>
              <a:t>A </a:t>
            </a:r>
            <a:r>
              <a:rPr lang="en-GB" sz="1200" b="0" i="0" strike="noStrike">
                <a:effectLst/>
                <a:latin typeface="Abadi Extra Light" panose="020B0204020104020204" pitchFamily="34" charset="0"/>
                <a:hlinkClick r:id="rId16">
                  <a:extLst>
                    <a:ext uri="{A12FA001-AC4F-418D-AE19-62706E023703}">
                      <ahyp:hlinkClr xmlns:ahyp="http://schemas.microsoft.com/office/drawing/2018/hyperlinkcolor" val="tx"/>
                    </a:ext>
                  </a:extLst>
                </a:hlinkClick>
              </a:rPr>
              <a:t>Swiss</a:t>
            </a:r>
            <a:r>
              <a:rPr lang="en-GB" sz="1200" b="0" i="0">
                <a:effectLst/>
                <a:latin typeface="Abadi Extra Light" panose="020B0204020104020204" pitchFamily="34" charset="0"/>
              </a:rPr>
              <a:t>-born French philosopher, writer, and teacher. He was a figure of the </a:t>
            </a:r>
            <a:r>
              <a:rPr lang="en-GB" sz="1200" b="0" i="0" u="none" strike="noStrike">
                <a:effectLst/>
                <a:latin typeface="Abadi Extra Light" panose="020B0204020104020204" pitchFamily="34" charset="0"/>
                <a:hlinkClick r:id="rId17">
                  <a:extLst>
                    <a:ext uri="{A12FA001-AC4F-418D-AE19-62706E023703}">
                      <ahyp:hlinkClr xmlns:ahyp="http://schemas.microsoft.com/office/drawing/2018/hyperlinkcolor" val="tx"/>
                    </a:ext>
                  </a:extLst>
                </a:hlinkClick>
              </a:rPr>
              <a:t>Counter-Enlightenment</a:t>
            </a:r>
            <a:r>
              <a:rPr lang="en-GB" sz="1200">
                <a:latin typeface="Abadi Extra Light" panose="020B0204020104020204" pitchFamily="34" charset="0"/>
              </a:rPr>
              <a:t> - </a:t>
            </a:r>
            <a:r>
              <a:rPr lang="en-GB" sz="1200" b="0" i="0" u="none" strike="noStrike">
                <a:effectLst/>
                <a:latin typeface="Abadi Extra Light" panose="020B0204020104020204" pitchFamily="34" charset="0"/>
              </a:rPr>
              <a:t>a movement which existed between the 18</a:t>
            </a:r>
            <a:r>
              <a:rPr lang="en-GB" sz="1200" b="0" i="0" u="none" strike="noStrike" baseline="30000">
                <a:effectLst/>
                <a:latin typeface="Abadi Extra Light" panose="020B0204020104020204" pitchFamily="34" charset="0"/>
              </a:rPr>
              <a:t>th</a:t>
            </a:r>
            <a:r>
              <a:rPr lang="en-GB" sz="1200" b="0" i="0" u="none" strike="noStrike">
                <a:effectLst/>
                <a:latin typeface="Abadi Extra Light" panose="020B0204020104020204" pitchFamily="34" charset="0"/>
              </a:rPr>
              <a:t> and 20</a:t>
            </a:r>
            <a:r>
              <a:rPr lang="en-GB" sz="1200" b="0" i="0" u="none" strike="noStrike" baseline="30000">
                <a:effectLst/>
                <a:latin typeface="Abadi Extra Light" panose="020B0204020104020204" pitchFamily="34" charset="0"/>
              </a:rPr>
              <a:t>th</a:t>
            </a:r>
            <a:r>
              <a:rPr lang="en-GB" sz="1200" b="0" i="0" u="none" strike="noStrike">
                <a:effectLst/>
                <a:latin typeface="Abadi Extra Light" panose="020B0204020104020204" pitchFamily="34" charset="0"/>
              </a:rPr>
              <a:t> centuries which aimed to reverse the political, social and religious changes brought by the Enlightenment. </a:t>
            </a:r>
          </a:p>
          <a:p>
            <a:endParaRPr lang="en-GB" sz="1200" b="0" i="0" u="none" strike="noStrike">
              <a:effectLst/>
              <a:latin typeface="Abadi Extra Light" panose="020B0204020104020204" pitchFamily="34" charset="0"/>
            </a:endParaRPr>
          </a:p>
          <a:p>
            <a:r>
              <a:rPr lang="en-GB" sz="1200" b="1" i="0" u="none" strike="noStrike">
                <a:effectLst/>
                <a:latin typeface="Abadi Extra Light" panose="020B0204020104020204" pitchFamily="34" charset="0"/>
                <a:hlinkClick r:id="rId18">
                  <a:extLst>
                    <a:ext uri="{A12FA001-AC4F-418D-AE19-62706E023703}">
                      <ahyp:hlinkClr xmlns:ahyp="http://schemas.microsoft.com/office/drawing/2018/hyperlinkcolor" val="tx"/>
                    </a:ext>
                  </a:extLst>
                </a:hlinkClick>
              </a:rPr>
              <a:t>Baron de Montesquieu</a:t>
            </a:r>
            <a:r>
              <a:rPr lang="en-GB" sz="1200" b="0" i="0">
                <a:effectLst/>
                <a:latin typeface="Abadi Extra Light" panose="020B0204020104020204" pitchFamily="34" charset="0"/>
              </a:rPr>
              <a:t> </a:t>
            </a:r>
          </a:p>
          <a:p>
            <a:r>
              <a:rPr lang="en-GB" sz="1200" b="0" i="0">
                <a:effectLst/>
                <a:latin typeface="Abadi Extra Light" panose="020B0204020104020204" pitchFamily="34" charset="0"/>
              </a:rPr>
              <a:t>A </a:t>
            </a:r>
            <a:r>
              <a:rPr lang="en-GB" sz="1200" b="0" i="0" u="none" strike="noStrike">
                <a:effectLst/>
                <a:latin typeface="Abadi Extra Light" panose="020B0204020104020204" pitchFamily="34" charset="0"/>
                <a:hlinkClick r:id="rId19">
                  <a:extLst>
                    <a:ext uri="{A12FA001-AC4F-418D-AE19-62706E023703}">
                      <ahyp:hlinkClr xmlns:ahyp="http://schemas.microsoft.com/office/drawing/2018/hyperlinkcolor" val="tx"/>
                    </a:ext>
                  </a:extLst>
                </a:hlinkClick>
              </a:rPr>
              <a:t>political</a:t>
            </a:r>
            <a:r>
              <a:rPr lang="en-GB" sz="1200" b="0" i="0">
                <a:effectLst/>
                <a:latin typeface="Abadi Extra Light" panose="020B0204020104020204" pitchFamily="34" charset="0"/>
              </a:rPr>
              <a:t> thinker. He is famous his writings about the </a:t>
            </a:r>
            <a:r>
              <a:rPr lang="en-GB" sz="1200" b="0" i="0" u="none" strike="noStrike">
                <a:effectLst/>
                <a:latin typeface="Abadi Extra Light" panose="020B0204020104020204" pitchFamily="34" charset="0"/>
                <a:hlinkClick r:id="rId20">
                  <a:extLst>
                    <a:ext uri="{A12FA001-AC4F-418D-AE19-62706E023703}">
                      <ahyp:hlinkClr xmlns:ahyp="http://schemas.microsoft.com/office/drawing/2018/hyperlinkcolor" val="tx"/>
                    </a:ext>
                  </a:extLst>
                </a:hlinkClick>
              </a:rPr>
              <a:t>separation of powers</a:t>
            </a:r>
            <a:r>
              <a:rPr lang="en-GB" sz="1200" b="0" i="0">
                <a:effectLst/>
                <a:latin typeface="Abadi Extra Light" panose="020B0204020104020204" pitchFamily="34" charset="0"/>
              </a:rPr>
              <a:t>. </a:t>
            </a:r>
          </a:p>
          <a:p>
            <a:endParaRPr lang="en-GB" sz="1200" b="1" i="0">
              <a:effectLst/>
              <a:latin typeface="Abadi Extra Light" panose="020B0204020104020204" pitchFamily="34" charset="0"/>
            </a:endParaRPr>
          </a:p>
          <a:p>
            <a:r>
              <a:rPr lang="en-GB" sz="1200" b="1" i="0">
                <a:effectLst/>
                <a:latin typeface="Abadi Extra Light" panose="020B0204020104020204" pitchFamily="34" charset="0"/>
              </a:rPr>
              <a:t>Thomas Hobbes</a:t>
            </a:r>
            <a:r>
              <a:rPr lang="en-GB" sz="1200" b="0" i="0">
                <a:effectLst/>
                <a:latin typeface="Abadi Extra Light" panose="020B0204020104020204" pitchFamily="34" charset="0"/>
              </a:rPr>
              <a:t> </a:t>
            </a:r>
          </a:p>
          <a:p>
            <a:r>
              <a:rPr lang="en-GB" sz="1200" b="0" i="0">
                <a:effectLst/>
                <a:latin typeface="Abadi Extra Light" panose="020B0204020104020204" pitchFamily="34" charset="0"/>
              </a:rPr>
              <a:t>He supported absolute monarchy</a:t>
            </a:r>
            <a:endParaRPr lang="en-GB" sz="1200" b="1" u="sng">
              <a:latin typeface="Abadi Extra Light" panose="020B0204020104020204" pitchFamily="34" charset="0"/>
            </a:endParaRPr>
          </a:p>
        </p:txBody>
      </p:sp>
      <p:pic>
        <p:nvPicPr>
          <p:cNvPr id="1026" name="Picture 2" descr="See the source image">
            <a:extLst>
              <a:ext uri="{FF2B5EF4-FFF2-40B4-BE49-F238E27FC236}">
                <a16:creationId xmlns:a16="http://schemas.microsoft.com/office/drawing/2014/main" id="{84491E6B-9421-4F73-BB00-2D9D4EFF9CCC}"/>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6147" y="5216485"/>
            <a:ext cx="1467853" cy="15761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e the source image">
            <a:extLst>
              <a:ext uri="{FF2B5EF4-FFF2-40B4-BE49-F238E27FC236}">
                <a16:creationId xmlns:a16="http://schemas.microsoft.com/office/drawing/2014/main" id="{5489F75F-2763-4007-8E12-E6D2794D14BA}"/>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661613" y="5216485"/>
            <a:ext cx="1467853" cy="1576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8E843A5C-18D8-4602-8E68-A7B5247DEE91}"/>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267079" y="5216485"/>
            <a:ext cx="1467853" cy="1576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e the source image">
            <a:extLst>
              <a:ext uri="{FF2B5EF4-FFF2-40B4-BE49-F238E27FC236}">
                <a16:creationId xmlns:a16="http://schemas.microsoft.com/office/drawing/2014/main" id="{D651F4AE-A8B2-448C-B428-ECF1F141BA0B}"/>
              </a:ext>
            </a:extLst>
          </p:cNvPr>
          <p:cNvPicPr/>
          <p:nvPr/>
        </p:nvPicPr>
        <p:blipFill>
          <a:blip r:embed="rId24" cstate="email">
            <a:extLst>
              <a:ext uri="{28A0092B-C50C-407E-A947-70E740481C1C}">
                <a14:useLocalDpi xmlns:a14="http://schemas.microsoft.com/office/drawing/2010/main"/>
              </a:ext>
            </a:extLst>
          </a:blip>
          <a:srcRect/>
          <a:stretch>
            <a:fillRect/>
          </a:stretch>
        </p:blipFill>
        <p:spPr bwMode="auto">
          <a:xfrm>
            <a:off x="7457068" y="5237343"/>
            <a:ext cx="1467853" cy="1576163"/>
          </a:xfrm>
          <a:prstGeom prst="rect">
            <a:avLst/>
          </a:prstGeom>
          <a:noFill/>
          <a:ln>
            <a:noFill/>
          </a:ln>
        </p:spPr>
      </p:pic>
      <p:pic>
        <p:nvPicPr>
          <p:cNvPr id="12" name="Picture 11" descr="See the source image">
            <a:extLst>
              <a:ext uri="{FF2B5EF4-FFF2-40B4-BE49-F238E27FC236}">
                <a16:creationId xmlns:a16="http://schemas.microsoft.com/office/drawing/2014/main" id="{3A15E12E-B4F1-4137-A82A-9DB3E78C6C94}"/>
              </a:ext>
            </a:extLst>
          </p:cNvPr>
          <p:cNvPicPr/>
          <p:nvPr/>
        </p:nvPicPr>
        <p:blipFill rotWithShape="1">
          <a:blip r:embed="rId25" cstate="email">
            <a:extLst>
              <a:ext uri="{28A0092B-C50C-407E-A947-70E740481C1C}">
                <a14:useLocalDpi xmlns:a14="http://schemas.microsoft.com/office/drawing/2010/main"/>
              </a:ext>
            </a:extLst>
          </a:blip>
          <a:srcRect/>
          <a:stretch/>
        </p:blipFill>
        <p:spPr bwMode="auto">
          <a:xfrm>
            <a:off x="9062534" y="5216483"/>
            <a:ext cx="1467853" cy="1576163"/>
          </a:xfrm>
          <a:prstGeom prst="rect">
            <a:avLst/>
          </a:prstGeom>
          <a:noFill/>
          <a:ln>
            <a:noFill/>
          </a:ln>
        </p:spPr>
      </p:pic>
      <p:pic>
        <p:nvPicPr>
          <p:cNvPr id="13" name="Picture 12" descr="See the source image">
            <a:extLst>
              <a:ext uri="{FF2B5EF4-FFF2-40B4-BE49-F238E27FC236}">
                <a16:creationId xmlns:a16="http://schemas.microsoft.com/office/drawing/2014/main" id="{35FC8675-EEB0-4872-A3A2-337BDF36B623}"/>
              </a:ext>
            </a:extLst>
          </p:cNvPr>
          <p:cNvPicPr/>
          <p:nvPr/>
        </p:nvPicPr>
        <p:blipFill>
          <a:blip r:embed="rId26" cstate="email">
            <a:extLst>
              <a:ext uri="{28A0092B-C50C-407E-A947-70E740481C1C}">
                <a14:useLocalDpi xmlns:a14="http://schemas.microsoft.com/office/drawing/2010/main"/>
              </a:ext>
            </a:extLst>
          </a:blip>
          <a:srcRect/>
          <a:stretch>
            <a:fillRect/>
          </a:stretch>
        </p:blipFill>
        <p:spPr bwMode="auto">
          <a:xfrm>
            <a:off x="10668000" y="5216484"/>
            <a:ext cx="1467853" cy="1576162"/>
          </a:xfrm>
          <a:prstGeom prst="rect">
            <a:avLst/>
          </a:prstGeom>
          <a:noFill/>
          <a:ln>
            <a:noFill/>
          </a:ln>
        </p:spPr>
      </p:pic>
      <p:pic>
        <p:nvPicPr>
          <p:cNvPr id="14" name="Picture 13">
            <a:hlinkClick r:id="rId27"/>
            <a:extLst>
              <a:ext uri="{FF2B5EF4-FFF2-40B4-BE49-F238E27FC236}">
                <a16:creationId xmlns:a16="http://schemas.microsoft.com/office/drawing/2014/main" id="{B6DEC5BF-BF53-42A1-90CA-CEE18876064B}"/>
              </a:ext>
            </a:extLst>
          </p:cNvPr>
          <p:cNvPicPr/>
          <p:nvPr/>
        </p:nvPicPr>
        <p:blipFill>
          <a:blip r:embed="rId28" cstate="email">
            <a:extLst>
              <a:ext uri="{28A0092B-C50C-407E-A947-70E740481C1C}">
                <a14:useLocalDpi xmlns:a14="http://schemas.microsoft.com/office/drawing/2010/main"/>
              </a:ext>
            </a:extLst>
          </a:blip>
          <a:srcRect/>
          <a:stretch>
            <a:fillRect/>
          </a:stretch>
        </p:blipFill>
        <p:spPr bwMode="auto">
          <a:xfrm>
            <a:off x="4872545" y="5216482"/>
            <a:ext cx="2446910" cy="1576164"/>
          </a:xfrm>
          <a:prstGeom prst="rect">
            <a:avLst/>
          </a:prstGeom>
          <a:noFill/>
          <a:ln>
            <a:noFill/>
          </a:ln>
        </p:spPr>
      </p:pic>
      <p:sp>
        <p:nvSpPr>
          <p:cNvPr id="16" name="TextBox 15">
            <a:extLst>
              <a:ext uri="{FF2B5EF4-FFF2-40B4-BE49-F238E27FC236}">
                <a16:creationId xmlns:a16="http://schemas.microsoft.com/office/drawing/2014/main" id="{C21AAF8F-28F3-4CA9-955A-0A0BA6855554}"/>
              </a:ext>
            </a:extLst>
          </p:cNvPr>
          <p:cNvSpPr txBox="1"/>
          <p:nvPr/>
        </p:nvSpPr>
        <p:spPr>
          <a:xfrm>
            <a:off x="8229600" y="490699"/>
            <a:ext cx="3882189" cy="18569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800"/>
              </a:spcAft>
              <a:tabLst>
                <a:tab pos="1132840" algn="l"/>
              </a:tabLst>
            </a:pPr>
            <a:r>
              <a:rPr lang="en-GB" sz="1200" b="1" u="sng">
                <a:solidFill>
                  <a:srgbClr val="111111"/>
                </a:solidFill>
                <a:effectLst/>
                <a:latin typeface="Abadi Extra Light" panose="020B0204020104020204" pitchFamily="34" charset="0"/>
                <a:ea typeface="Calibri" panose="020F0502020204030204" pitchFamily="34" charset="0"/>
                <a:cs typeface="Segoe UI" panose="020B0502040204020203" pitchFamily="34" charset="0"/>
              </a:rPr>
              <a:t>The Glorious Revolution</a:t>
            </a:r>
          </a:p>
          <a:p>
            <a:pPr>
              <a:spcAft>
                <a:spcPts val="800"/>
              </a:spcAft>
              <a:tabLst>
                <a:tab pos="1132840" algn="l"/>
              </a:tabLst>
            </a:pPr>
            <a:r>
              <a:rPr lang="en-GB" sz="1200" spc="60">
                <a:solidFill>
                  <a:srgbClr val="181818"/>
                </a:solidFill>
                <a:effectLst/>
                <a:latin typeface="Abadi Extra Light" panose="020B0204020104020204" pitchFamily="34" charset="0"/>
                <a:ea typeface="Calibri" panose="020F0502020204030204" pitchFamily="34" charset="0"/>
                <a:cs typeface="Arial" panose="020B0604020202020204" pitchFamily="34" charset="0"/>
              </a:rPr>
              <a:t>The Glorious Revolution took place from 1688 to 1689 in England. It involved the overthrow of the Catholic king James II, who was replaced by his Protestant daughter Mary and her Dutch husband, William of Orange. The event changed how England was governed, giving Parliament more power over the monarchy and planting seeds for the beginnings of a political democracy.</a:t>
            </a:r>
            <a:endParaRPr lang="en-GB" sz="1200">
              <a:effectLst/>
              <a:latin typeface="Abadi Extra Light" panose="020B0204020104020204" pitchFamily="34" charset="0"/>
              <a:ea typeface="Calibri" panose="020F0502020204030204" pitchFamily="34"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DEA70C95-7636-448A-9FFE-C5BFB220A618}"/>
              </a:ext>
            </a:extLst>
          </p:cNvPr>
          <p:cNvGraphicFramePr>
            <a:graphicFrameLocks noGrp="1"/>
          </p:cNvGraphicFramePr>
          <p:nvPr/>
        </p:nvGraphicFramePr>
        <p:xfrm>
          <a:off x="8229600" y="2413864"/>
          <a:ext cx="3882189" cy="640080"/>
        </p:xfrm>
        <a:graphic>
          <a:graphicData uri="http://schemas.openxmlformats.org/drawingml/2006/table">
            <a:tbl>
              <a:tblPr firstRow="1" bandRow="1">
                <a:tableStyleId>{5940675A-B579-460E-94D1-54222C63F5DA}</a:tableStyleId>
              </a:tblPr>
              <a:tblGrid>
                <a:gridCol w="1294063">
                  <a:extLst>
                    <a:ext uri="{9D8B030D-6E8A-4147-A177-3AD203B41FA5}">
                      <a16:colId xmlns:a16="http://schemas.microsoft.com/office/drawing/2014/main" val="554447018"/>
                    </a:ext>
                  </a:extLst>
                </a:gridCol>
                <a:gridCol w="1294063">
                  <a:extLst>
                    <a:ext uri="{9D8B030D-6E8A-4147-A177-3AD203B41FA5}">
                      <a16:colId xmlns:a16="http://schemas.microsoft.com/office/drawing/2014/main" val="1091787806"/>
                    </a:ext>
                  </a:extLst>
                </a:gridCol>
                <a:gridCol w="1294063">
                  <a:extLst>
                    <a:ext uri="{9D8B030D-6E8A-4147-A177-3AD203B41FA5}">
                      <a16:colId xmlns:a16="http://schemas.microsoft.com/office/drawing/2014/main" val="2150061467"/>
                    </a:ext>
                  </a:extLst>
                </a:gridCol>
              </a:tblGrid>
              <a:tr h="370840">
                <a:tc>
                  <a:txBody>
                    <a:bodyPr/>
                    <a:lstStyle/>
                    <a:p>
                      <a:pPr algn="ctr"/>
                      <a:r>
                        <a:rPr lang="en-US" sz="1200" b="1">
                          <a:latin typeface="Abadi Extra Light" panose="020B0204020104020204" pitchFamily="34" charset="0"/>
                        </a:rPr>
                        <a:t>The First Jacobite Rebellion 1715</a:t>
                      </a:r>
                      <a:endParaRPr lang="en-GB" sz="1200" b="1">
                        <a:latin typeface="Abadi Extra Light" panose="020B0204020104020204" pitchFamily="34" charset="0"/>
                      </a:endParaRPr>
                    </a:p>
                  </a:txBody>
                  <a:tcPr/>
                </a:tc>
                <a:tc>
                  <a:txBody>
                    <a:bodyPr/>
                    <a:lstStyle/>
                    <a:p>
                      <a:pPr algn="ctr"/>
                      <a:r>
                        <a:rPr lang="en-US" sz="1200" b="1">
                          <a:latin typeface="Abadi Extra Light" panose="020B0204020104020204" pitchFamily="34" charset="0"/>
                        </a:rPr>
                        <a:t>The Second Jacobite Rebellion 1745</a:t>
                      </a:r>
                      <a:endParaRPr lang="en-GB" sz="1200" b="1">
                        <a:latin typeface="Abadi Extra Light" panose="020B0204020104020204" pitchFamily="34" charset="0"/>
                      </a:endParaRPr>
                    </a:p>
                  </a:txBody>
                  <a:tcPr/>
                </a:tc>
                <a:tc>
                  <a:txBody>
                    <a:bodyPr/>
                    <a:lstStyle/>
                    <a:p>
                      <a:pPr algn="ctr"/>
                      <a:r>
                        <a:rPr lang="en-US" sz="1200" b="1">
                          <a:latin typeface="Abadi Extra Light" panose="020B0204020104020204" pitchFamily="34" charset="0"/>
                        </a:rPr>
                        <a:t>The Battle of Culloden 1747</a:t>
                      </a:r>
                      <a:endParaRPr lang="en-GB" sz="1200" b="1">
                        <a:latin typeface="Abadi Extra Light" panose="020B0204020104020204" pitchFamily="34" charset="0"/>
                      </a:endParaRPr>
                    </a:p>
                  </a:txBody>
                  <a:tcPr/>
                </a:tc>
                <a:extLst>
                  <a:ext uri="{0D108BD9-81ED-4DB2-BD59-A6C34878D82A}">
                    <a16:rowId xmlns:a16="http://schemas.microsoft.com/office/drawing/2014/main" val="1071305536"/>
                  </a:ext>
                </a:extLst>
              </a:tr>
            </a:tbl>
          </a:graphicData>
        </a:graphic>
      </p:graphicFrame>
      <p:sp>
        <p:nvSpPr>
          <p:cNvPr id="19" name="TextBox 18">
            <a:extLst>
              <a:ext uri="{FF2B5EF4-FFF2-40B4-BE49-F238E27FC236}">
                <a16:creationId xmlns:a16="http://schemas.microsoft.com/office/drawing/2014/main" id="{EAC0A649-7FFE-4E91-ADFB-21C0A7A4B071}"/>
              </a:ext>
            </a:extLst>
          </p:cNvPr>
          <p:cNvSpPr txBox="1"/>
          <p:nvPr/>
        </p:nvSpPr>
        <p:spPr>
          <a:xfrm>
            <a:off x="8190994" y="3027826"/>
            <a:ext cx="3882189" cy="1384995"/>
          </a:xfrm>
          <a:prstGeom prst="rect">
            <a:avLst/>
          </a:prstGeom>
          <a:noFill/>
        </p:spPr>
        <p:txBody>
          <a:bodyPr wrap="square">
            <a:spAutoFit/>
          </a:bodyPr>
          <a:lstStyle/>
          <a:p>
            <a:r>
              <a:rPr lang="en-GB" sz="1200" b="1" u="sng">
                <a:solidFill>
                  <a:srgbClr val="111111"/>
                </a:solidFill>
                <a:effectLst/>
                <a:latin typeface="Abadi Extra Light" panose="020B0204020104020204" pitchFamily="34" charset="0"/>
                <a:ea typeface="Calibri" panose="020F0502020204030204" pitchFamily="34" charset="0"/>
                <a:cs typeface="Segoe UI" panose="020B0502040204020203" pitchFamily="34" charset="0"/>
              </a:rPr>
              <a:t>The American Revolution</a:t>
            </a:r>
          </a:p>
          <a:p>
            <a:r>
              <a:rPr lang="en-GB" sz="1200">
                <a:solidFill>
                  <a:srgbClr val="212529"/>
                </a:solidFill>
                <a:effectLst/>
                <a:latin typeface="Abadi Extra Light" panose="020B0204020104020204" pitchFamily="34" charset="0"/>
                <a:ea typeface="Calibri" panose="020F0502020204030204" pitchFamily="34" charset="0"/>
                <a:cs typeface="Arial" panose="020B0604020202020204" pitchFamily="34" charset="0"/>
              </a:rPr>
              <a:t>The American Revolution was the time period where America tried to gain its independence from England. </a:t>
            </a:r>
          </a:p>
          <a:p>
            <a:r>
              <a:rPr lang="en-GB" sz="1200" b="1">
                <a:solidFill>
                  <a:srgbClr val="212529"/>
                </a:solidFill>
                <a:effectLst/>
                <a:latin typeface="Abadi Extra Light" panose="020B0204020104020204" pitchFamily="34" charset="0"/>
                <a:ea typeface="Calibri" panose="020F0502020204030204" pitchFamily="34" charset="0"/>
                <a:cs typeface="Arial" panose="020B0604020202020204" pitchFamily="34" charset="0"/>
              </a:rPr>
              <a:t>Federalists</a:t>
            </a:r>
            <a:r>
              <a:rPr lang="en-GB" sz="1200">
                <a:solidFill>
                  <a:srgbClr val="212529"/>
                </a:solidFill>
                <a:latin typeface="Abadi Extra Light" panose="020B0204020104020204" pitchFamily="34" charset="0"/>
                <a:ea typeface="Calibri" panose="020F0502020204030204" pitchFamily="34" charset="0"/>
                <a:cs typeface="Arial" panose="020B0604020202020204" pitchFamily="34" charset="0"/>
              </a:rPr>
              <a:t>: Rich businessmen who protected their own interests. </a:t>
            </a:r>
          </a:p>
          <a:p>
            <a:r>
              <a:rPr lang="en-GB" sz="1200" b="1">
                <a:solidFill>
                  <a:srgbClr val="212529"/>
                </a:solidFill>
                <a:effectLst/>
                <a:latin typeface="Abadi Extra Light" panose="020B0204020104020204" pitchFamily="34" charset="0"/>
                <a:ea typeface="Calibri" panose="020F0502020204030204" pitchFamily="34" charset="0"/>
                <a:cs typeface="Arial" panose="020B0604020202020204" pitchFamily="34" charset="0"/>
              </a:rPr>
              <a:t>Republicans</a:t>
            </a:r>
            <a:r>
              <a:rPr lang="en-GB" sz="1200">
                <a:solidFill>
                  <a:srgbClr val="212529"/>
                </a:solidFill>
                <a:effectLst/>
                <a:latin typeface="Abadi Extra Light" panose="020B0204020104020204" pitchFamily="34" charset="0"/>
                <a:ea typeface="Calibri" panose="020F0502020204030204" pitchFamily="34" charset="0"/>
                <a:cs typeface="Arial" panose="020B0604020202020204" pitchFamily="34" charset="0"/>
              </a:rPr>
              <a:t>:</a:t>
            </a:r>
            <a:r>
              <a:rPr lang="en-GB" sz="1200">
                <a:solidFill>
                  <a:srgbClr val="212529"/>
                </a:solidFill>
                <a:latin typeface="Abadi Extra Light" panose="020B0204020104020204" pitchFamily="34" charset="0"/>
                <a:ea typeface="Calibri" panose="020F0502020204030204" pitchFamily="34" charset="0"/>
                <a:cs typeface="Arial" panose="020B0604020202020204" pitchFamily="34" charset="0"/>
              </a:rPr>
              <a:t> Supporters of farmers who were against the federal government taking rights away. </a:t>
            </a:r>
            <a:endParaRPr lang="en-GB" sz="1200">
              <a:solidFill>
                <a:srgbClr val="212529"/>
              </a:solidFill>
              <a:effectLst/>
              <a:latin typeface="Abadi Extra Light" panose="020B0204020104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C96E6AD-ADBA-4677-94DD-06201C37C1CB}"/>
              </a:ext>
            </a:extLst>
          </p:cNvPr>
          <p:cNvSpPr txBox="1"/>
          <p:nvPr/>
        </p:nvSpPr>
        <p:spPr>
          <a:xfrm>
            <a:off x="8190994" y="4335430"/>
            <a:ext cx="4317837" cy="830997"/>
          </a:xfrm>
          <a:prstGeom prst="rect">
            <a:avLst/>
          </a:prstGeom>
          <a:noFill/>
        </p:spPr>
        <p:txBody>
          <a:bodyPr wrap="square">
            <a:spAutoFit/>
          </a:bodyPr>
          <a:lstStyle/>
          <a:p>
            <a:r>
              <a:rPr lang="en-GB" sz="1200" b="1" u="sng">
                <a:effectLst/>
                <a:latin typeface="Abadi Extra Light" panose="020B0204020104020204" pitchFamily="34" charset="0"/>
                <a:ea typeface="Calibri" panose="020F0502020204030204" pitchFamily="34" charset="0"/>
                <a:cs typeface="Arial" panose="020B0604020202020204" pitchFamily="34" charset="0"/>
              </a:rPr>
              <a:t>The French Revolution</a:t>
            </a:r>
          </a:p>
          <a:p>
            <a:r>
              <a:rPr lang="en-GB" sz="1200" strike="noStrike">
                <a:effectLst/>
                <a:latin typeface="Abadi Extra Light" panose="020B0204020104020204" pitchFamily="34" charset="0"/>
                <a:ea typeface="Calibri" panose="020F0502020204030204" pitchFamily="34" charset="0"/>
                <a:cs typeface="Times New Roman" panose="02020603050405020304" pitchFamily="18" charset="0"/>
                <a:hlinkClick r:id="rId29">
                  <a:extLst>
                    <a:ext uri="{A12FA001-AC4F-418D-AE19-62706E023703}">
                      <ahyp:hlinkClr xmlns:ahyp="http://schemas.microsoft.com/office/drawing/2018/hyperlinkcolor" val="tx"/>
                    </a:ext>
                  </a:extLst>
                </a:hlinkClick>
              </a:rPr>
              <a:t>The Enlightenment</a:t>
            </a:r>
            <a:r>
              <a:rPr lang="en-GB" sz="1200">
                <a:effectLst/>
                <a:latin typeface="Abadi Extra Light" panose="020B0204020104020204" pitchFamily="34" charset="0"/>
                <a:ea typeface="Calibri" panose="020F0502020204030204" pitchFamily="34" charset="0"/>
                <a:cs typeface="Segoe UI" panose="020B0502040204020203" pitchFamily="34" charset="0"/>
              </a:rPr>
              <a:t> inspired people and the French Revolution encouraged people all over the world to fight for freedom and equality.</a:t>
            </a:r>
            <a:endParaRPr lang="en-GB" sz="1200">
              <a:latin typeface="Abadi Extra Light" panose="020B0204020104020204" pitchFamily="34" charset="0"/>
            </a:endParaRPr>
          </a:p>
        </p:txBody>
      </p:sp>
    </p:spTree>
    <p:extLst>
      <p:ext uri="{BB962C8B-B14F-4D97-AF65-F5344CB8AC3E}">
        <p14:creationId xmlns:p14="http://schemas.microsoft.com/office/powerpoint/2010/main" val="238201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4FCC-7DB2-40F1-FB62-B15EAA5EDE16}"/>
              </a:ext>
            </a:extLst>
          </p:cNvPr>
          <p:cNvSpPr>
            <a:spLocks noGrp="1"/>
          </p:cNvSpPr>
          <p:nvPr>
            <p:ph type="title"/>
          </p:nvPr>
        </p:nvSpPr>
        <p:spPr/>
        <p:txBody>
          <a:bodyPr>
            <a:normAutofit/>
          </a:bodyPr>
          <a:lstStyle/>
          <a:p>
            <a:r>
              <a:rPr lang="en-GB" sz="2400" b="1" u="sng"/>
              <a:t>Year 7 - From Monarch to Democracy -The changing nature of political power in Britain.</a:t>
            </a:r>
          </a:p>
        </p:txBody>
      </p:sp>
      <p:graphicFrame>
        <p:nvGraphicFramePr>
          <p:cNvPr id="4" name="Content Placeholder 3">
            <a:extLst>
              <a:ext uri="{FF2B5EF4-FFF2-40B4-BE49-F238E27FC236}">
                <a16:creationId xmlns:a16="http://schemas.microsoft.com/office/drawing/2014/main" id="{4B4D78AC-B9E7-A2DD-D8C3-36E0170B1275}"/>
              </a:ext>
            </a:extLst>
          </p:cNvPr>
          <p:cNvGraphicFramePr>
            <a:graphicFrameLocks noGrp="1"/>
          </p:cNvGraphicFramePr>
          <p:nvPr>
            <p:ph idx="1"/>
            <p:extLst>
              <p:ext uri="{D42A27DB-BD31-4B8C-83A1-F6EECF244321}">
                <p14:modId xmlns:p14="http://schemas.microsoft.com/office/powerpoint/2010/main" val="1762795153"/>
              </p:ext>
            </p:extLst>
          </p:nvPr>
        </p:nvGraphicFramePr>
        <p:xfrm>
          <a:off x="838200" y="1257300"/>
          <a:ext cx="10515600" cy="491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6" descr="A picture containing drawing&#10;&#10;Description automatically generated">
            <a:extLst>
              <a:ext uri="{FF2B5EF4-FFF2-40B4-BE49-F238E27FC236}">
                <a16:creationId xmlns:a16="http://schemas.microsoft.com/office/drawing/2014/main" id="{3DF91DEA-27AF-306E-5A17-6DCA83B354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60000">
            <a:off x="1811169" y="3079432"/>
            <a:ext cx="860614" cy="860614"/>
          </a:xfrm>
          <a:prstGeom prst="rect">
            <a:avLst/>
          </a:prstGeom>
        </p:spPr>
      </p:pic>
      <p:pic>
        <p:nvPicPr>
          <p:cNvPr id="6" name="Picture 2" descr="A picture containing tower&#10;&#10;Description automatically generated">
            <a:extLst>
              <a:ext uri="{FF2B5EF4-FFF2-40B4-BE49-F238E27FC236}">
                <a16:creationId xmlns:a16="http://schemas.microsoft.com/office/drawing/2014/main" id="{627BC25E-2718-0411-EA3E-B695E48111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84862" y="1031589"/>
            <a:ext cx="1029159" cy="1268098"/>
          </a:xfrm>
          <a:prstGeom prst="rect">
            <a:avLst/>
          </a:prstGeom>
        </p:spPr>
      </p:pic>
      <p:pic>
        <p:nvPicPr>
          <p:cNvPr id="7" name="Picture 14" descr="A picture containing old, shirt&#10;&#10;Description automatically generated">
            <a:extLst>
              <a:ext uri="{FF2B5EF4-FFF2-40B4-BE49-F238E27FC236}">
                <a16:creationId xmlns:a16="http://schemas.microsoft.com/office/drawing/2014/main" id="{089AEC03-AB59-5A7B-3C46-25D99CCD5E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33792" y="5164046"/>
            <a:ext cx="1836035" cy="873307"/>
          </a:xfrm>
          <a:prstGeom prst="rect">
            <a:avLst/>
          </a:prstGeom>
        </p:spPr>
      </p:pic>
      <p:pic>
        <p:nvPicPr>
          <p:cNvPr id="8" name="Picture 19">
            <a:extLst>
              <a:ext uri="{FF2B5EF4-FFF2-40B4-BE49-F238E27FC236}">
                <a16:creationId xmlns:a16="http://schemas.microsoft.com/office/drawing/2014/main" id="{E28B4E00-0FA0-88CF-BA98-0832AA01CBA4}"/>
              </a:ext>
            </a:extLst>
          </p:cNvPr>
          <p:cNvPicPr>
            <a:picLocks noChangeAspect="1"/>
          </p:cNvPicPr>
          <p:nvPr/>
        </p:nvPicPr>
        <p:blipFill>
          <a:blip r:embed="rId10"/>
          <a:stretch>
            <a:fillRect/>
          </a:stretch>
        </p:blipFill>
        <p:spPr>
          <a:xfrm>
            <a:off x="10158682" y="1440149"/>
            <a:ext cx="1562100" cy="952500"/>
          </a:xfrm>
          <a:prstGeom prst="rect">
            <a:avLst/>
          </a:prstGeom>
        </p:spPr>
      </p:pic>
    </p:spTree>
    <p:extLst>
      <p:ext uri="{BB962C8B-B14F-4D97-AF65-F5344CB8AC3E}">
        <p14:creationId xmlns:p14="http://schemas.microsoft.com/office/powerpoint/2010/main" val="16932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FAD76-5E7F-8A45-9750-11001AF2BD85}"/>
              </a:ext>
            </a:extLst>
          </p:cNvPr>
          <p:cNvSpPr/>
          <p:nvPr/>
        </p:nvSpPr>
        <p:spPr>
          <a:xfrm>
            <a:off x="261732" y="73580"/>
            <a:ext cx="1754519" cy="369332"/>
          </a:xfrm>
          <a:prstGeom prst="rect">
            <a:avLst/>
          </a:prstGeom>
          <a:noFill/>
        </p:spPr>
        <p:txBody>
          <a:bodyPr wrap="none" lIns="91440" tIns="45720" rIns="91440" bIns="45720">
            <a:spAutoFit/>
          </a:bodyPr>
          <a:lstStyle/>
          <a:p>
            <a:pPr algn="ctr"/>
            <a:r>
              <a:rPr lang="en-GB" b="1" u="sng"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 is History?</a:t>
            </a:r>
          </a:p>
        </p:txBody>
      </p:sp>
      <p:graphicFrame>
        <p:nvGraphicFramePr>
          <p:cNvPr id="5" name="Table 4">
            <a:extLst>
              <a:ext uri="{FF2B5EF4-FFF2-40B4-BE49-F238E27FC236}">
                <a16:creationId xmlns:a16="http://schemas.microsoft.com/office/drawing/2014/main" id="{C1B62F43-EA4C-2749-8D27-6B22CBA13CEF}"/>
              </a:ext>
            </a:extLst>
          </p:cNvPr>
          <p:cNvGraphicFramePr>
            <a:graphicFrameLocks noGrp="1"/>
          </p:cNvGraphicFramePr>
          <p:nvPr/>
        </p:nvGraphicFramePr>
        <p:xfrm>
          <a:off x="261732" y="533309"/>
          <a:ext cx="7697788" cy="5881779"/>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1868488">
                  <a:extLst>
                    <a:ext uri="{9D8B030D-6E8A-4147-A177-3AD203B41FA5}">
                      <a16:colId xmlns:a16="http://schemas.microsoft.com/office/drawing/2014/main" val="4017009416"/>
                    </a:ext>
                  </a:extLst>
                </a:gridCol>
                <a:gridCol w="5829300">
                  <a:extLst>
                    <a:ext uri="{9D8B030D-6E8A-4147-A177-3AD203B41FA5}">
                      <a16:colId xmlns:a16="http://schemas.microsoft.com/office/drawing/2014/main" val="1861561039"/>
                    </a:ext>
                  </a:extLst>
                </a:gridCol>
              </a:tblGrid>
              <a:tr h="370840">
                <a:tc>
                  <a:txBody>
                    <a:bodyPr/>
                    <a:lstStyle/>
                    <a:p>
                      <a:r>
                        <a:rPr lang="en-US" sz="1400" b="1" u="sng"/>
                        <a:t>Key Term</a:t>
                      </a:r>
                    </a:p>
                  </a:txBody>
                  <a:tcPr anchor="ctr" anchorCtr="1">
                    <a:solidFill>
                      <a:schemeClr val="accent2">
                        <a:lumMod val="20000"/>
                        <a:lumOff val="80000"/>
                      </a:schemeClr>
                    </a:solidFill>
                  </a:tcPr>
                </a:tc>
                <a:tc>
                  <a:txBody>
                    <a:bodyPr/>
                    <a:lstStyle/>
                    <a:p>
                      <a:r>
                        <a:rPr lang="en-US" sz="1400" b="1" u="sng"/>
                        <a:t>Definition</a:t>
                      </a:r>
                    </a:p>
                  </a:txBody>
                  <a:tcPr anchor="ctr" anchorCtr="1">
                    <a:solidFill>
                      <a:schemeClr val="accent2">
                        <a:lumMod val="20000"/>
                        <a:lumOff val="80000"/>
                      </a:schemeClr>
                    </a:solidFill>
                  </a:tcPr>
                </a:tc>
                <a:extLst>
                  <a:ext uri="{0D108BD9-81ED-4DB2-BD59-A6C34878D82A}">
                    <a16:rowId xmlns:a16="http://schemas.microsoft.com/office/drawing/2014/main" val="3589123187"/>
                  </a:ext>
                </a:extLst>
              </a:tr>
              <a:tr h="552556">
                <a:tc>
                  <a:txBody>
                    <a:bodyPr/>
                    <a:lstStyle/>
                    <a:p>
                      <a:r>
                        <a:rPr lang="en-US" sz="1400"/>
                        <a:t>Chronology</a:t>
                      </a:r>
                    </a:p>
                  </a:txBody>
                  <a:tcPr anchor="ctr" anchorCtr="1"/>
                </a:tc>
                <a:tc>
                  <a:txBody>
                    <a:bodyPr/>
                    <a:lstStyle/>
                    <a:p>
                      <a:r>
                        <a:rPr lang="en-GB" sz="1200" b="0" i="0" u="none" strike="noStrike" kern="1200">
                          <a:solidFill>
                            <a:schemeClr val="tx1"/>
                          </a:solidFill>
                          <a:effectLst/>
                          <a:latin typeface="+mn-lt"/>
                          <a:ea typeface="+mn-ea"/>
                          <a:cs typeface="+mn-cs"/>
                        </a:rPr>
                        <a:t>The order in which past events happen.</a:t>
                      </a:r>
                      <a:endParaRPr lang="en-US" sz="1200"/>
                    </a:p>
                  </a:txBody>
                  <a:tcPr anchor="ctr" anchorCtr="1"/>
                </a:tc>
                <a:extLst>
                  <a:ext uri="{0D108BD9-81ED-4DB2-BD59-A6C34878D82A}">
                    <a16:rowId xmlns:a16="http://schemas.microsoft.com/office/drawing/2014/main" val="3865808467"/>
                  </a:ext>
                </a:extLst>
              </a:tr>
              <a:tr h="513715">
                <a:tc>
                  <a:txBody>
                    <a:bodyPr/>
                    <a:lstStyle/>
                    <a:p>
                      <a:r>
                        <a:rPr lang="en-US" sz="1400"/>
                        <a:t>Period</a:t>
                      </a:r>
                    </a:p>
                  </a:txBody>
                  <a:tcPr anchor="ctr" anchorCtr="1"/>
                </a:tc>
                <a:tc>
                  <a:txBody>
                    <a:bodyPr/>
                    <a:lstStyle/>
                    <a:p>
                      <a:r>
                        <a:rPr lang="en-GB" sz="1200" b="0" i="0" u="none" strike="noStrike" kern="1200">
                          <a:solidFill>
                            <a:schemeClr val="tx1"/>
                          </a:solidFill>
                          <a:effectLst/>
                          <a:latin typeface="+mn-lt"/>
                          <a:ea typeface="+mn-ea"/>
                          <a:cs typeface="+mn-cs"/>
                        </a:rPr>
                        <a:t>A rather large interval of time that is meaningful in the life of a person, in history, etc., because of its characteristics: Bronze age, iron age.</a:t>
                      </a:r>
                      <a:endParaRPr lang="en-US" sz="1200"/>
                    </a:p>
                  </a:txBody>
                  <a:tcPr anchor="ctr" anchorCtr="1"/>
                </a:tc>
                <a:extLst>
                  <a:ext uri="{0D108BD9-81ED-4DB2-BD59-A6C34878D82A}">
                    <a16:rowId xmlns:a16="http://schemas.microsoft.com/office/drawing/2014/main" val="3697132529"/>
                  </a:ext>
                </a:extLst>
              </a:tr>
              <a:tr h="557848">
                <a:tc>
                  <a:txBody>
                    <a:bodyPr/>
                    <a:lstStyle/>
                    <a:p>
                      <a:r>
                        <a:rPr lang="en-US" sz="1400"/>
                        <a:t>BCE</a:t>
                      </a:r>
                    </a:p>
                  </a:txBody>
                  <a:tcPr anchor="ctr" anchorCtr="1"/>
                </a:tc>
                <a:tc>
                  <a:txBody>
                    <a:bodyPr/>
                    <a:lstStyle/>
                    <a:p>
                      <a:r>
                        <a:rPr lang="en-US" sz="1200"/>
                        <a:t>Before the common Era – Common era is taken as the birth of Christ. This is often referred to as B.C.</a:t>
                      </a:r>
                    </a:p>
                  </a:txBody>
                  <a:tcPr anchor="ctr" anchorCtr="1"/>
                </a:tc>
                <a:extLst>
                  <a:ext uri="{0D108BD9-81ED-4DB2-BD59-A6C34878D82A}">
                    <a16:rowId xmlns:a16="http://schemas.microsoft.com/office/drawing/2014/main" val="1045236662"/>
                  </a:ext>
                </a:extLst>
              </a:tr>
              <a:tr h="514985">
                <a:tc>
                  <a:txBody>
                    <a:bodyPr/>
                    <a:lstStyle/>
                    <a:p>
                      <a:r>
                        <a:rPr lang="en-US" sz="1400"/>
                        <a:t>A.D.</a:t>
                      </a:r>
                    </a:p>
                  </a:txBody>
                  <a:tcPr anchor="ctr" anchorCtr="1"/>
                </a:tc>
                <a:tc>
                  <a:txBody>
                    <a:bodyPr/>
                    <a:lstStyle/>
                    <a:p>
                      <a:r>
                        <a:rPr lang="en-US" sz="1200"/>
                        <a:t>Anno Domini (in the year of our lord). After the birth of </a:t>
                      </a:r>
                      <a:r>
                        <a:rPr lang="en-US" sz="1200" err="1"/>
                        <a:t>christ</a:t>
                      </a:r>
                      <a:endParaRPr lang="en-US" sz="1200"/>
                    </a:p>
                  </a:txBody>
                  <a:tcPr anchor="ctr" anchorCtr="1"/>
                </a:tc>
                <a:extLst>
                  <a:ext uri="{0D108BD9-81ED-4DB2-BD59-A6C34878D82A}">
                    <a16:rowId xmlns:a16="http://schemas.microsoft.com/office/drawing/2014/main" val="837662447"/>
                  </a:ext>
                </a:extLst>
              </a:tr>
              <a:tr h="470217">
                <a:tc>
                  <a:txBody>
                    <a:bodyPr/>
                    <a:lstStyle/>
                    <a:p>
                      <a:r>
                        <a:rPr lang="en-US" sz="1400"/>
                        <a:t>Source</a:t>
                      </a:r>
                    </a:p>
                  </a:txBody>
                  <a:tcPr anchor="ctr" anchorCtr="1"/>
                </a:tc>
                <a:tc>
                  <a:txBody>
                    <a:bodyPr/>
                    <a:lstStyle/>
                    <a:p>
                      <a:r>
                        <a:rPr lang="en-US" sz="1200"/>
                        <a:t>A thing that we can get our information from e.g. Books, letters, buildings, coins, pictures etc.</a:t>
                      </a:r>
                    </a:p>
                  </a:txBody>
                  <a:tcPr anchor="ctr" anchorCtr="1"/>
                </a:tc>
                <a:extLst>
                  <a:ext uri="{0D108BD9-81ED-4DB2-BD59-A6C34878D82A}">
                    <a16:rowId xmlns:a16="http://schemas.microsoft.com/office/drawing/2014/main" val="4066621747"/>
                  </a:ext>
                </a:extLst>
              </a:tr>
              <a:tr h="514985">
                <a:tc>
                  <a:txBody>
                    <a:bodyPr/>
                    <a:lstStyle/>
                    <a:p>
                      <a:r>
                        <a:rPr lang="en-US" sz="1400"/>
                        <a:t>Interpretation</a:t>
                      </a:r>
                    </a:p>
                  </a:txBody>
                  <a:tcPr anchor="ctr" anchorCtr="1"/>
                </a:tc>
                <a:tc>
                  <a:txBody>
                    <a:bodyPr/>
                    <a:lstStyle/>
                    <a:p>
                      <a:r>
                        <a:rPr lang="en-US" sz="1200"/>
                        <a:t>This is someone view on something</a:t>
                      </a:r>
                    </a:p>
                  </a:txBody>
                  <a:tcPr anchor="ctr" anchorCtr="1"/>
                </a:tc>
                <a:extLst>
                  <a:ext uri="{0D108BD9-81ED-4DB2-BD59-A6C34878D82A}">
                    <a16:rowId xmlns:a16="http://schemas.microsoft.com/office/drawing/2014/main" val="4245566490"/>
                  </a:ext>
                </a:extLst>
              </a:tr>
              <a:tr h="457200">
                <a:tc>
                  <a:txBody>
                    <a:bodyPr/>
                    <a:lstStyle/>
                    <a:p>
                      <a:r>
                        <a:rPr lang="en-US" sz="1400"/>
                        <a:t>Reliability</a:t>
                      </a:r>
                    </a:p>
                  </a:txBody>
                  <a:tcPr anchor="ctr" anchorCtr="1"/>
                </a:tc>
                <a:tc>
                  <a:txBody>
                    <a:bodyPr/>
                    <a:lstStyle/>
                    <a:p>
                      <a:r>
                        <a:rPr lang="en-US" sz="1200"/>
                        <a:t>How honest/truthful something is</a:t>
                      </a:r>
                    </a:p>
                  </a:txBody>
                  <a:tcPr anchor="ctr" anchorCtr="1"/>
                </a:tc>
                <a:extLst>
                  <a:ext uri="{0D108BD9-81ED-4DB2-BD59-A6C34878D82A}">
                    <a16:rowId xmlns:a16="http://schemas.microsoft.com/office/drawing/2014/main" val="248006714"/>
                  </a:ext>
                </a:extLst>
              </a:tr>
              <a:tr h="370840">
                <a:tc>
                  <a:txBody>
                    <a:bodyPr/>
                    <a:lstStyle/>
                    <a:p>
                      <a:r>
                        <a:rPr lang="en-US" sz="1400"/>
                        <a:t>Cause and Consequence</a:t>
                      </a:r>
                    </a:p>
                  </a:txBody>
                  <a:tcPr anchor="ctr" anchorCtr="1"/>
                </a:tc>
                <a:tc>
                  <a:txBody>
                    <a:bodyPr/>
                    <a:lstStyle/>
                    <a:p>
                      <a:r>
                        <a:rPr lang="en-US" sz="1200"/>
                        <a:t>Why something happened and what are the effects of that event.</a:t>
                      </a:r>
                    </a:p>
                  </a:txBody>
                  <a:tcPr anchor="ctr" anchorCtr="1"/>
                </a:tc>
                <a:extLst>
                  <a:ext uri="{0D108BD9-81ED-4DB2-BD59-A6C34878D82A}">
                    <a16:rowId xmlns:a16="http://schemas.microsoft.com/office/drawing/2014/main" val="3542255517"/>
                  </a:ext>
                </a:extLst>
              </a:tr>
              <a:tr h="481965">
                <a:tc>
                  <a:txBody>
                    <a:bodyPr/>
                    <a:lstStyle/>
                    <a:p>
                      <a:r>
                        <a:rPr lang="en-US" sz="1400"/>
                        <a:t>Continuity and change</a:t>
                      </a:r>
                    </a:p>
                  </a:txBody>
                  <a:tcPr anchor="ctr" anchorCtr="1"/>
                </a:tc>
                <a:tc>
                  <a:txBody>
                    <a:bodyPr/>
                    <a:lstStyle/>
                    <a:p>
                      <a:r>
                        <a:rPr lang="en-US" sz="1200"/>
                        <a:t>The extent to which things stay the same or become different over time.</a:t>
                      </a:r>
                    </a:p>
                  </a:txBody>
                  <a:tcPr anchor="ctr" anchorCtr="1"/>
                </a:tc>
                <a:extLst>
                  <a:ext uri="{0D108BD9-81ED-4DB2-BD59-A6C34878D82A}">
                    <a16:rowId xmlns:a16="http://schemas.microsoft.com/office/drawing/2014/main" val="51021054"/>
                  </a:ext>
                </a:extLst>
              </a:tr>
              <a:tr h="494930">
                <a:tc>
                  <a:txBody>
                    <a:bodyPr/>
                    <a:lstStyle/>
                    <a:p>
                      <a:r>
                        <a:rPr lang="en-US" sz="1400"/>
                        <a:t>Significance</a:t>
                      </a:r>
                    </a:p>
                  </a:txBody>
                  <a:tcPr anchor="ctr" anchorCtr="1"/>
                </a:tc>
                <a:tc>
                  <a:txBody>
                    <a:bodyPr/>
                    <a:lstStyle/>
                    <a:p>
                      <a:r>
                        <a:rPr lang="en-US" sz="1200"/>
                        <a:t>The importance of something and it’s consequences.</a:t>
                      </a:r>
                    </a:p>
                  </a:txBody>
                  <a:tcPr anchor="ctr" anchorCtr="1"/>
                </a:tc>
                <a:extLst>
                  <a:ext uri="{0D108BD9-81ED-4DB2-BD59-A6C34878D82A}">
                    <a16:rowId xmlns:a16="http://schemas.microsoft.com/office/drawing/2014/main" val="1175973920"/>
                  </a:ext>
                </a:extLst>
              </a:tr>
              <a:tr h="434378">
                <a:tc>
                  <a:txBody>
                    <a:bodyPr/>
                    <a:lstStyle/>
                    <a:p>
                      <a:r>
                        <a:rPr lang="en-US" sz="1400"/>
                        <a:t>Archaeologist</a:t>
                      </a:r>
                    </a:p>
                  </a:txBody>
                  <a:tcPr anchor="ctr" anchorCtr="1"/>
                </a:tc>
                <a:tc>
                  <a:txBody>
                    <a:bodyPr/>
                    <a:lstStyle/>
                    <a:p>
                      <a:r>
                        <a:rPr lang="en-US" sz="1200"/>
                        <a:t>A specialist who dig up artefacts from the past</a:t>
                      </a:r>
                    </a:p>
                  </a:txBody>
                  <a:tcPr anchor="ctr" anchorCtr="1"/>
                </a:tc>
                <a:extLst>
                  <a:ext uri="{0D108BD9-81ED-4DB2-BD59-A6C34878D82A}">
                    <a16:rowId xmlns:a16="http://schemas.microsoft.com/office/drawing/2014/main" val="3717995046"/>
                  </a:ext>
                </a:extLst>
              </a:tr>
            </a:tbl>
          </a:graphicData>
        </a:graphic>
      </p:graphicFrame>
      <p:sp>
        <p:nvSpPr>
          <p:cNvPr id="6" name="TextBox 5">
            <a:extLst>
              <a:ext uri="{FF2B5EF4-FFF2-40B4-BE49-F238E27FC236}">
                <a16:creationId xmlns:a16="http://schemas.microsoft.com/office/drawing/2014/main" id="{7A5EE4B8-81D3-1E43-9205-261B9B691E4A}"/>
              </a:ext>
            </a:extLst>
          </p:cNvPr>
          <p:cNvSpPr txBox="1"/>
          <p:nvPr/>
        </p:nvSpPr>
        <p:spPr>
          <a:xfrm>
            <a:off x="8243888" y="533309"/>
            <a:ext cx="3671887" cy="3785652"/>
          </a:xfrm>
          <a:prstGeom prst="rect">
            <a:avLst/>
          </a:prstGeom>
          <a:noFill/>
          <a:ln>
            <a:solidFill>
              <a:schemeClr val="accent1"/>
            </a:solidFill>
          </a:ln>
          <a:effectLst>
            <a:outerShdw blurRad="63500" sx="102000" sy="102000" algn="c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1200"/>
              <a:t>History is the study of the past. It is not the past itself.</a:t>
            </a:r>
          </a:p>
          <a:p>
            <a:pPr marL="285750" indent="-285750">
              <a:buFont typeface="Arial" panose="020B0604020202020204" pitchFamily="34" charset="0"/>
              <a:buChar char="•"/>
            </a:pPr>
            <a:r>
              <a:rPr lang="en-US" sz="1200"/>
              <a:t>History changes all the time as new research is discovered and interpreted in different ways.</a:t>
            </a:r>
          </a:p>
          <a:p>
            <a:pPr marL="285750" indent="-285750">
              <a:buFont typeface="Arial" panose="020B0604020202020204" pitchFamily="34" charset="0"/>
              <a:buChar char="•"/>
            </a:pPr>
            <a:r>
              <a:rPr lang="en-US" sz="1200"/>
              <a:t>How history is seen depends on a lot of factors</a:t>
            </a:r>
          </a:p>
          <a:p>
            <a:r>
              <a:rPr lang="en-US" sz="1200"/>
              <a:t>These include:</a:t>
            </a:r>
          </a:p>
          <a:p>
            <a:pPr marL="285750" indent="-285750">
              <a:buFont typeface="Arial" panose="020B0604020202020204" pitchFamily="34" charset="0"/>
              <a:buChar char="•"/>
            </a:pPr>
            <a:r>
              <a:rPr lang="en-US" sz="1200"/>
              <a:t>	The time people are writing in.</a:t>
            </a:r>
          </a:p>
          <a:p>
            <a:pPr marL="285750" indent="-285750">
              <a:buFont typeface="Arial" panose="020B0604020202020204" pitchFamily="34" charset="0"/>
              <a:buChar char="•"/>
            </a:pPr>
            <a:r>
              <a:rPr lang="en-US" sz="1200"/>
              <a:t>	Where they are from.</a:t>
            </a:r>
          </a:p>
          <a:p>
            <a:r>
              <a:rPr lang="en-US" sz="1200"/>
              <a:t>	Experiences.</a:t>
            </a:r>
          </a:p>
          <a:p>
            <a:pPr marL="285750" indent="-285750">
              <a:buFont typeface="Arial" panose="020B0604020202020204" pitchFamily="34" charset="0"/>
              <a:buChar char="•"/>
            </a:pPr>
            <a:r>
              <a:rPr lang="en-US" sz="1200"/>
              <a:t>	What they are wanting to do with the 	history.</a:t>
            </a:r>
          </a:p>
          <a:p>
            <a:pPr marL="285750" indent="-285750">
              <a:buFont typeface="Arial" panose="020B0604020202020204" pitchFamily="34" charset="0"/>
              <a:buChar char="•"/>
            </a:pPr>
            <a:r>
              <a:rPr lang="en-US" sz="1200"/>
              <a:t>	What they have read or seen 	about 	events.</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An historian must work through all this information and consider all the above things when trying to find out about the past.</a:t>
            </a:r>
          </a:p>
          <a:p>
            <a:pPr marL="285750" indent="-285750">
              <a:buFont typeface="Arial" panose="020B0604020202020204" pitchFamily="34" charset="0"/>
              <a:buChar char="•"/>
            </a:pPr>
            <a:r>
              <a:rPr lang="en-US" sz="1200"/>
              <a:t>Therefore history is great in the fact that they are </a:t>
            </a:r>
            <a:r>
              <a:rPr lang="en-US" sz="1200" b="1" u="sng"/>
              <a:t>no right or wrong </a:t>
            </a:r>
            <a:r>
              <a:rPr lang="en-US" sz="1200"/>
              <a:t>answers just well-argued answers.</a:t>
            </a:r>
          </a:p>
        </p:txBody>
      </p:sp>
      <p:pic>
        <p:nvPicPr>
          <p:cNvPr id="7" name="Picture 6">
            <a:extLst>
              <a:ext uri="{FF2B5EF4-FFF2-40B4-BE49-F238E27FC236}">
                <a16:creationId xmlns:a16="http://schemas.microsoft.com/office/drawing/2014/main" id="{3B400008-25C0-5040-A0B6-688B31FA50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3888" y="4621770"/>
            <a:ext cx="3618707" cy="17029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6335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94A81-01BB-2749-8F22-0F942FFB02B1}"/>
              </a:ext>
            </a:extLst>
          </p:cNvPr>
          <p:cNvPicPr>
            <a:picLocks noChangeAspect="1"/>
          </p:cNvPicPr>
          <p:nvPr/>
        </p:nvPicPr>
        <p:blipFill>
          <a:blip r:embed="rId3">
            <a:alphaModFix amt="38000"/>
          </a:blip>
          <a:stretch>
            <a:fillRect/>
          </a:stretch>
        </p:blipFill>
        <p:spPr>
          <a:xfrm>
            <a:off x="1" y="166687"/>
            <a:ext cx="12068256" cy="6666779"/>
          </a:xfrm>
          <a:prstGeom prst="rect">
            <a:avLst/>
          </a:prstGeom>
          <a:noFill/>
        </p:spPr>
      </p:pic>
      <p:sp>
        <p:nvSpPr>
          <p:cNvPr id="2" name="Rectangle 1">
            <a:extLst>
              <a:ext uri="{FF2B5EF4-FFF2-40B4-BE49-F238E27FC236}">
                <a16:creationId xmlns:a16="http://schemas.microsoft.com/office/drawing/2014/main" id="{3C1DA18A-83E7-FE41-9BB8-D7A775AA28B9}"/>
              </a:ext>
            </a:extLst>
          </p:cNvPr>
          <p:cNvSpPr/>
          <p:nvPr/>
        </p:nvSpPr>
        <p:spPr>
          <a:xfrm>
            <a:off x="0" y="102155"/>
            <a:ext cx="2712474" cy="369332"/>
          </a:xfrm>
          <a:prstGeom prst="rect">
            <a:avLst/>
          </a:prstGeom>
          <a:noFill/>
        </p:spPr>
        <p:txBody>
          <a:bodyPr wrap="none" lIns="91440" tIns="45720" rIns="91440" bIns="45720">
            <a:spAutoFit/>
          </a:bodyPr>
          <a:lstStyle/>
          <a:p>
            <a:pPr algn="ctr"/>
            <a:r>
              <a:rPr lang="en-GB" b="1" u="sng"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Newcastle Keep and Garth</a:t>
            </a:r>
          </a:p>
        </p:txBody>
      </p:sp>
      <p:pic>
        <p:nvPicPr>
          <p:cNvPr id="3" name="Picture 2">
            <a:extLst>
              <a:ext uri="{FF2B5EF4-FFF2-40B4-BE49-F238E27FC236}">
                <a16:creationId xmlns:a16="http://schemas.microsoft.com/office/drawing/2014/main" id="{79C83BAF-DAA8-4743-A75C-B600DF223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7169" y="123359"/>
            <a:ext cx="2128679" cy="1596509"/>
          </a:xfrm>
          <a:prstGeom prst="roundRect">
            <a:avLst/>
          </a:prstGeom>
          <a:effectLst>
            <a:outerShdw blurRad="63500" sx="102000" sy="102000" algn="c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40E6B4BA-FA1F-AD44-A39D-97556116E981}"/>
              </a:ext>
            </a:extLst>
          </p:cNvPr>
          <p:cNvPicPr/>
          <p:nvPr/>
        </p:nvPicPr>
        <p:blipFill>
          <a:blip r:embed="rId5" cstate="email">
            <a:extLst>
              <a:ext uri="{28A0092B-C50C-407E-A947-70E740481C1C}">
                <a14:useLocalDpi xmlns:a14="http://schemas.microsoft.com/office/drawing/2010/main"/>
              </a:ext>
            </a:extLst>
          </a:blip>
          <a:stretch>
            <a:fillRect/>
          </a:stretch>
        </p:blipFill>
        <p:spPr>
          <a:xfrm>
            <a:off x="123743" y="5587046"/>
            <a:ext cx="2712474" cy="1104267"/>
          </a:xfrm>
          <a:prstGeom prst="roundRect">
            <a:avLst/>
          </a:prstGeom>
          <a:effectLst>
            <a:outerShdw blurRad="63500" sx="102000" sy="102000" algn="ctr" rotWithShape="0">
              <a:prstClr val="black">
                <a:alpha val="40000"/>
              </a:prstClr>
            </a:outerShdw>
          </a:effectLst>
        </p:spPr>
      </p:pic>
      <p:pic>
        <p:nvPicPr>
          <p:cNvPr id="5" name="Picture 4" descr="Reconstruction by Judith Dobie, with an early incarnation of St Nicholas Church (later Cathedral) to the north.">
            <a:extLst>
              <a:ext uri="{FF2B5EF4-FFF2-40B4-BE49-F238E27FC236}">
                <a16:creationId xmlns:a16="http://schemas.microsoft.com/office/drawing/2014/main" id="{00F2C5B8-E682-4D44-9A00-D138670DAD5B}"/>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8305947" y="4710176"/>
            <a:ext cx="1747838" cy="1901412"/>
          </a:xfrm>
          <a:prstGeom prst="roundRect">
            <a:avLst/>
          </a:prstGeom>
          <a:noFill/>
          <a:ln>
            <a:noFill/>
          </a:ln>
          <a:effectLst>
            <a:outerShdw blurRad="63500" sx="102000" sy="102000" algn="ctr" rotWithShape="0">
              <a:prstClr val="black">
                <a:alpha val="40000"/>
              </a:prstClr>
            </a:outerShdw>
          </a:effectLst>
        </p:spPr>
      </p:pic>
      <p:pic>
        <p:nvPicPr>
          <p:cNvPr id="6" name="Picture 5" descr="Castle Garth, Newcastle upon Tyne, Victorian period Stock Photo ...">
            <a:extLst>
              <a:ext uri="{FF2B5EF4-FFF2-40B4-BE49-F238E27FC236}">
                <a16:creationId xmlns:a16="http://schemas.microsoft.com/office/drawing/2014/main" id="{3225FB23-50F2-4245-8966-7B455D39361A}"/>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5225888" y="280213"/>
            <a:ext cx="1100137" cy="1596510"/>
          </a:xfrm>
          <a:prstGeom prst="roundRect">
            <a:avLst/>
          </a:prstGeom>
          <a:noFill/>
          <a:ln>
            <a:noFill/>
          </a:ln>
          <a:effectLst>
            <a:outerShdw blurRad="63500" sx="102000" sy="102000" algn="ctr" rotWithShape="0">
              <a:prstClr val="black">
                <a:alpha val="40000"/>
              </a:prstClr>
            </a:outerShdw>
          </a:effectLst>
        </p:spPr>
      </p:pic>
      <p:pic>
        <p:nvPicPr>
          <p:cNvPr id="8" name="Picture 7" descr="The Castle in the 1300s. Note the addition of the Black Gate, which was built half a century before.">
            <a:extLst>
              <a:ext uri="{FF2B5EF4-FFF2-40B4-BE49-F238E27FC236}">
                <a16:creationId xmlns:a16="http://schemas.microsoft.com/office/drawing/2014/main" id="{26CEB0BB-60A5-1245-955D-F1E5AA238509}"/>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7724582" y="2464169"/>
            <a:ext cx="2214996" cy="2020806"/>
          </a:xfrm>
          <a:prstGeom prst="roundRect">
            <a:avLst/>
          </a:prstGeom>
          <a:noFill/>
          <a:ln>
            <a:no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A9FE3C24-4F5B-FC4D-A5AF-2335DE5AA5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74521" y="2570913"/>
            <a:ext cx="959358" cy="1359873"/>
          </a:xfrm>
          <a:prstGeom prst="round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8EAB4A76-8FA0-324B-A17B-4E04B246AB30}"/>
              </a:ext>
            </a:extLst>
          </p:cNvPr>
          <p:cNvSpPr txBox="1"/>
          <p:nvPr/>
        </p:nvSpPr>
        <p:spPr>
          <a:xfrm>
            <a:off x="113101" y="4365053"/>
            <a:ext cx="2733757" cy="1200329"/>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C. 122AD </a:t>
            </a:r>
          </a:p>
          <a:p>
            <a:r>
              <a:rPr lang="en-US" sz="1200"/>
              <a:t>The Romans built Newcastle as a fort on Hadrian’s wall. It could watch over the river Tyne and was the first place you could cross the river. Its Roman name was Pons Aelius or Hadrian’s Bridge.</a:t>
            </a:r>
          </a:p>
        </p:txBody>
      </p:sp>
      <p:sp>
        <p:nvSpPr>
          <p:cNvPr id="11" name="TextBox 10">
            <a:extLst>
              <a:ext uri="{FF2B5EF4-FFF2-40B4-BE49-F238E27FC236}">
                <a16:creationId xmlns:a16="http://schemas.microsoft.com/office/drawing/2014/main" id="{D809A4FC-3D35-AE41-8528-56022BD5E504}"/>
              </a:ext>
            </a:extLst>
          </p:cNvPr>
          <p:cNvSpPr txBox="1"/>
          <p:nvPr/>
        </p:nvSpPr>
        <p:spPr>
          <a:xfrm>
            <a:off x="10053785" y="5158833"/>
            <a:ext cx="1395495" cy="1200329"/>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1080 </a:t>
            </a:r>
          </a:p>
          <a:p>
            <a:r>
              <a:rPr lang="en-US" sz="1200"/>
              <a:t>The Normans built a castle on the site to try and impose their rule on the English.</a:t>
            </a:r>
          </a:p>
        </p:txBody>
      </p:sp>
      <p:sp>
        <p:nvSpPr>
          <p:cNvPr id="12" name="TextBox 11">
            <a:extLst>
              <a:ext uri="{FF2B5EF4-FFF2-40B4-BE49-F238E27FC236}">
                <a16:creationId xmlns:a16="http://schemas.microsoft.com/office/drawing/2014/main" id="{AE82F403-3251-2847-8246-F8F3B34C99EE}"/>
              </a:ext>
            </a:extLst>
          </p:cNvPr>
          <p:cNvSpPr txBox="1"/>
          <p:nvPr/>
        </p:nvSpPr>
        <p:spPr>
          <a:xfrm>
            <a:off x="10053784" y="2576276"/>
            <a:ext cx="1695451" cy="1569660"/>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1068-78 </a:t>
            </a:r>
          </a:p>
          <a:p>
            <a:r>
              <a:rPr lang="en-US" sz="1200"/>
              <a:t>Henry II orders the building of the castle in stone. </a:t>
            </a:r>
            <a:r>
              <a:rPr lang="en-US" sz="1200" err="1"/>
              <a:t>Newcaslte</a:t>
            </a:r>
            <a:r>
              <a:rPr lang="en-US" sz="1200"/>
              <a:t> has been under the control of the Scottish and he wants to reaffirm control</a:t>
            </a:r>
          </a:p>
        </p:txBody>
      </p:sp>
      <p:sp>
        <p:nvSpPr>
          <p:cNvPr id="13" name="TextBox 12">
            <a:extLst>
              <a:ext uri="{FF2B5EF4-FFF2-40B4-BE49-F238E27FC236}">
                <a16:creationId xmlns:a16="http://schemas.microsoft.com/office/drawing/2014/main" id="{7CF5EAB8-CF74-0F45-8CC9-02376296D7B8}"/>
              </a:ext>
            </a:extLst>
          </p:cNvPr>
          <p:cNvSpPr txBox="1"/>
          <p:nvPr/>
        </p:nvSpPr>
        <p:spPr>
          <a:xfrm>
            <a:off x="5640225" y="3361106"/>
            <a:ext cx="1371600" cy="830997"/>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1207-16</a:t>
            </a:r>
          </a:p>
          <a:p>
            <a:r>
              <a:rPr lang="en-US" sz="1200"/>
              <a:t> The Great hall was added by King John</a:t>
            </a:r>
          </a:p>
        </p:txBody>
      </p:sp>
      <p:sp>
        <p:nvSpPr>
          <p:cNvPr id="14" name="TextBox 13">
            <a:extLst>
              <a:ext uri="{FF2B5EF4-FFF2-40B4-BE49-F238E27FC236}">
                <a16:creationId xmlns:a16="http://schemas.microsoft.com/office/drawing/2014/main" id="{F581E4A8-4464-374C-851A-7B12AD7212B7}"/>
              </a:ext>
            </a:extLst>
          </p:cNvPr>
          <p:cNvSpPr txBox="1"/>
          <p:nvPr/>
        </p:nvSpPr>
        <p:spPr>
          <a:xfrm>
            <a:off x="2905761" y="2760941"/>
            <a:ext cx="1111657"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1250’s</a:t>
            </a:r>
          </a:p>
          <a:p>
            <a:r>
              <a:rPr lang="en-US" sz="1200"/>
              <a:t>The Black Gate was added to the castle by King Henry III</a:t>
            </a:r>
            <a:r>
              <a:rPr lang="en-US" sz="1200" b="1" u="sng"/>
              <a:t> </a:t>
            </a:r>
          </a:p>
        </p:txBody>
      </p:sp>
      <p:sp>
        <p:nvSpPr>
          <p:cNvPr id="15" name="TextBox 14">
            <a:extLst>
              <a:ext uri="{FF2B5EF4-FFF2-40B4-BE49-F238E27FC236}">
                <a16:creationId xmlns:a16="http://schemas.microsoft.com/office/drawing/2014/main" id="{44EF0523-455E-064F-A643-0C62493B3207}"/>
              </a:ext>
            </a:extLst>
          </p:cNvPr>
          <p:cNvSpPr txBox="1"/>
          <p:nvPr/>
        </p:nvSpPr>
        <p:spPr>
          <a:xfrm>
            <a:off x="368323" y="1404191"/>
            <a:ext cx="1893781" cy="2123658"/>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1292</a:t>
            </a:r>
          </a:p>
          <a:p>
            <a:r>
              <a:rPr lang="en-US" sz="1200"/>
              <a:t>King Edward I hosts Scottish King John Balliol who swears an oath of allegiance. This is broken and Newcastle becomes a central base for launching attacks against the Scots during many Anglo-Scottish wars between 1300 and 1500.</a:t>
            </a:r>
            <a:endParaRPr lang="en-US" sz="1200" b="1" u="sng"/>
          </a:p>
        </p:txBody>
      </p:sp>
      <p:sp>
        <p:nvSpPr>
          <p:cNvPr id="16" name="TextBox 15">
            <a:extLst>
              <a:ext uri="{FF2B5EF4-FFF2-40B4-BE49-F238E27FC236}">
                <a16:creationId xmlns:a16="http://schemas.microsoft.com/office/drawing/2014/main" id="{F33E32C3-54CF-AC42-A81F-AB64D75E6475}"/>
              </a:ext>
            </a:extLst>
          </p:cNvPr>
          <p:cNvSpPr txBox="1"/>
          <p:nvPr/>
        </p:nvSpPr>
        <p:spPr>
          <a:xfrm>
            <a:off x="2826680" y="286821"/>
            <a:ext cx="2326737" cy="1754326"/>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1600’s</a:t>
            </a:r>
          </a:p>
          <a:p>
            <a:r>
              <a:rPr lang="en-US" sz="1200"/>
              <a:t>Newcastle is no longer needed as a castle except when it was garrisoned during the Civil war 1642-49. Houses are built in the Garth area and it becomes an area of slums with Scottish and Irish immigrants living and working there.</a:t>
            </a:r>
          </a:p>
        </p:txBody>
      </p:sp>
      <p:sp>
        <p:nvSpPr>
          <p:cNvPr id="17" name="TextBox 16">
            <a:extLst>
              <a:ext uri="{FF2B5EF4-FFF2-40B4-BE49-F238E27FC236}">
                <a16:creationId xmlns:a16="http://schemas.microsoft.com/office/drawing/2014/main" id="{1A32B96D-339E-0B4D-A3E7-B2FF949B29FE}"/>
              </a:ext>
            </a:extLst>
          </p:cNvPr>
          <p:cNvSpPr txBox="1"/>
          <p:nvPr/>
        </p:nvSpPr>
        <p:spPr>
          <a:xfrm>
            <a:off x="6596302" y="291106"/>
            <a:ext cx="3162509"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b="1" u="sng"/>
              <a:t>1800-now</a:t>
            </a:r>
          </a:p>
          <a:p>
            <a:r>
              <a:rPr lang="en-US" sz="1200"/>
              <a:t>The Industrial revolution sees most of the slums removed for the railway line. A battle between progress and preservation of history begins.</a:t>
            </a:r>
          </a:p>
          <a:p>
            <a:r>
              <a:rPr lang="en-US" sz="1200"/>
              <a:t>The Castle is now a museum.</a:t>
            </a:r>
          </a:p>
        </p:txBody>
      </p:sp>
    </p:spTree>
    <p:extLst>
      <p:ext uri="{BB962C8B-B14F-4D97-AF65-F5344CB8AC3E}">
        <p14:creationId xmlns:p14="http://schemas.microsoft.com/office/powerpoint/2010/main" val="340824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2AB7EB5-126F-2948-88A0-E9FE7EE690D9}"/>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15675" y="144892"/>
            <a:ext cx="727143" cy="961432"/>
          </a:xfrm>
          <a:prstGeom prst="ellipse">
            <a:avLst/>
          </a:prstGeom>
          <a:noFill/>
          <a:ln>
            <a:noFill/>
          </a:ln>
        </p:spPr>
      </p:pic>
      <p:sp>
        <p:nvSpPr>
          <p:cNvPr id="2" name="Rectangle 1">
            <a:extLst>
              <a:ext uri="{FF2B5EF4-FFF2-40B4-BE49-F238E27FC236}">
                <a16:creationId xmlns:a16="http://schemas.microsoft.com/office/drawing/2014/main" id="{29898086-36C6-3343-B23C-CFCA41431D42}"/>
              </a:ext>
            </a:extLst>
          </p:cNvPr>
          <p:cNvSpPr/>
          <p:nvPr/>
        </p:nvSpPr>
        <p:spPr>
          <a:xfrm>
            <a:off x="0" y="0"/>
            <a:ext cx="3625351" cy="369332"/>
          </a:xfrm>
          <a:prstGeom prst="rect">
            <a:avLst/>
          </a:prstGeom>
          <a:noFill/>
        </p:spPr>
        <p:txBody>
          <a:bodyPr wrap="none" lIns="91440" tIns="45720" rIns="91440" bIns="45720">
            <a:spAutoFit/>
          </a:bodyPr>
          <a:lstStyle/>
          <a:p>
            <a:pPr algn="ctr"/>
            <a:r>
              <a:rPr lang="en-GB" b="1" u="sng"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Anglo Saxon England: A golden age?</a:t>
            </a:r>
          </a:p>
        </p:txBody>
      </p:sp>
      <p:graphicFrame>
        <p:nvGraphicFramePr>
          <p:cNvPr id="6" name="Diagram 5">
            <a:extLst>
              <a:ext uri="{FF2B5EF4-FFF2-40B4-BE49-F238E27FC236}">
                <a16:creationId xmlns:a16="http://schemas.microsoft.com/office/drawing/2014/main" id="{EA4022D4-1C74-C04E-A5DD-882961DD7B2B}"/>
              </a:ext>
            </a:extLst>
          </p:cNvPr>
          <p:cNvGraphicFramePr/>
          <p:nvPr/>
        </p:nvGraphicFramePr>
        <p:xfrm>
          <a:off x="2225607" y="1084262"/>
          <a:ext cx="2051685" cy="268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2">
            <a:extLst>
              <a:ext uri="{FF2B5EF4-FFF2-40B4-BE49-F238E27FC236}">
                <a16:creationId xmlns:a16="http://schemas.microsoft.com/office/drawing/2014/main" id="{D99F578A-5E56-CB47-A59F-511ED89FD42A}"/>
              </a:ext>
            </a:extLst>
          </p:cNvPr>
          <p:cNvSpPr txBox="1"/>
          <p:nvPr/>
        </p:nvSpPr>
        <p:spPr>
          <a:xfrm>
            <a:off x="3625351" y="482656"/>
            <a:ext cx="1542732" cy="784605"/>
          </a:xfrm>
          <a:prstGeom prst="rect">
            <a:avLst/>
          </a:prstGeom>
          <a:noFill/>
          <a:ln>
            <a:solidFill>
              <a:schemeClr val="bg2"/>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pPr>
            <a:r>
              <a:rPr lang="en-GB" sz="1200">
                <a:effectLst/>
                <a:ea typeface="Calibri" panose="020F0502020204030204" pitchFamily="34" charset="0"/>
                <a:cs typeface="Times New Roman" panose="02020603050405020304" pitchFamily="18" charset="0"/>
              </a:rPr>
              <a:t>Edward the Confessor left most things to his advisers and focussed on the church. </a:t>
            </a:r>
          </a:p>
        </p:txBody>
      </p:sp>
      <p:sp>
        <p:nvSpPr>
          <p:cNvPr id="9" name="Text Box 3">
            <a:extLst>
              <a:ext uri="{FF2B5EF4-FFF2-40B4-BE49-F238E27FC236}">
                <a16:creationId xmlns:a16="http://schemas.microsoft.com/office/drawing/2014/main" id="{BEEE67AE-CD87-0048-BF79-8CEBAF7F8A61}"/>
              </a:ext>
            </a:extLst>
          </p:cNvPr>
          <p:cNvSpPr txBox="1"/>
          <p:nvPr/>
        </p:nvSpPr>
        <p:spPr>
          <a:xfrm>
            <a:off x="349182" y="1031278"/>
            <a:ext cx="1928813" cy="1150379"/>
          </a:xfrm>
          <a:prstGeom prst="rect">
            <a:avLst/>
          </a:prstGeom>
          <a:noFill/>
          <a:ln>
            <a:solidFill>
              <a:schemeClr val="bg2"/>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pPr>
            <a:r>
              <a:rPr lang="en-GB" sz="1200">
                <a:effectLst/>
                <a:ea typeface="Calibri" panose="020F0502020204030204" pitchFamily="34" charset="0"/>
                <a:cs typeface="Times New Roman" panose="02020603050405020304" pitchFamily="18" charset="0"/>
              </a:rPr>
              <a:t>Made up the Witan with bishops who advised the king and even had a say in who was king.</a:t>
            </a:r>
          </a:p>
          <a:p>
            <a:pPr lvl="0">
              <a:spcAft>
                <a:spcPts val="0"/>
              </a:spcAft>
            </a:pPr>
            <a:r>
              <a:rPr lang="en-GB" sz="1200">
                <a:effectLst/>
                <a:ea typeface="Calibri" panose="020F0502020204030204" pitchFamily="34" charset="0"/>
                <a:cs typeface="Times New Roman" panose="02020603050405020304" pitchFamily="18" charset="0"/>
              </a:rPr>
              <a:t>6 Earldoms from 3 families. Rivalries were fierce. </a:t>
            </a:r>
          </a:p>
        </p:txBody>
      </p:sp>
      <p:sp>
        <p:nvSpPr>
          <p:cNvPr id="10" name="Text Box 5">
            <a:extLst>
              <a:ext uri="{FF2B5EF4-FFF2-40B4-BE49-F238E27FC236}">
                <a16:creationId xmlns:a16="http://schemas.microsoft.com/office/drawing/2014/main" id="{C001FF60-8EE6-D742-8F6E-864250AB0761}"/>
              </a:ext>
            </a:extLst>
          </p:cNvPr>
          <p:cNvSpPr txBox="1"/>
          <p:nvPr/>
        </p:nvSpPr>
        <p:spPr>
          <a:xfrm>
            <a:off x="107349" y="2781616"/>
            <a:ext cx="1928813" cy="1706801"/>
          </a:xfrm>
          <a:prstGeom prst="rect">
            <a:avLst/>
          </a:prstGeom>
          <a:noFill/>
          <a:ln>
            <a:solidFill>
              <a:schemeClr val="bg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pPr>
            <a:r>
              <a:rPr lang="en-GB" sz="1200">
                <a:effectLst/>
                <a:ea typeface="Calibri" panose="020F0502020204030204" pitchFamily="34" charset="0"/>
                <a:cs typeface="Times New Roman" panose="02020603050405020304" pitchFamily="18" charset="0"/>
              </a:rPr>
              <a:t>Vast majority of the people who were free and worked the land. Most paid rent to the </a:t>
            </a:r>
            <a:r>
              <a:rPr lang="en-GB" sz="1200" err="1">
                <a:effectLst/>
                <a:ea typeface="Calibri" panose="020F0502020204030204" pitchFamily="34" charset="0"/>
                <a:cs typeface="Times New Roman" panose="02020603050405020304" pitchFamily="18" charset="0"/>
              </a:rPr>
              <a:t>Thegn</a:t>
            </a:r>
            <a:r>
              <a:rPr lang="en-GB" sz="1200">
                <a:effectLst/>
                <a:ea typeface="Calibri" panose="020F0502020204030204" pitchFamily="34" charset="0"/>
                <a:cs typeface="Times New Roman" panose="02020603050405020304" pitchFamily="18" charset="0"/>
              </a:rPr>
              <a:t>. They made up the </a:t>
            </a:r>
            <a:r>
              <a:rPr lang="en-GB" sz="1200" err="1">
                <a:effectLst/>
                <a:ea typeface="Calibri" panose="020F0502020204030204" pitchFamily="34" charset="0"/>
                <a:cs typeface="Times New Roman" panose="02020603050405020304" pitchFamily="18" charset="0"/>
              </a:rPr>
              <a:t>fyrd</a:t>
            </a:r>
            <a:r>
              <a:rPr lang="en-GB" sz="1200">
                <a:effectLst/>
                <a:ea typeface="Calibri" panose="020F0502020204030204" pitchFamily="34" charset="0"/>
                <a:cs typeface="Times New Roman" panose="02020603050405020304" pitchFamily="18" charset="0"/>
              </a:rPr>
              <a:t> in times of war and had a role in decisions during trials. They were becoming more tied to the </a:t>
            </a:r>
            <a:r>
              <a:rPr lang="en-GB" sz="1200" err="1">
                <a:effectLst/>
                <a:ea typeface="Calibri" panose="020F0502020204030204" pitchFamily="34" charset="0"/>
                <a:cs typeface="Times New Roman" panose="02020603050405020304" pitchFamily="18" charset="0"/>
              </a:rPr>
              <a:t>Thegn</a:t>
            </a:r>
            <a:r>
              <a:rPr lang="en-GB" sz="1200">
                <a:effectLst/>
                <a:ea typeface="Calibri" panose="020F0502020204030204" pitchFamily="34" charset="0"/>
                <a:cs typeface="Times New Roman" panose="02020603050405020304" pitchFamily="18" charset="0"/>
              </a:rPr>
              <a:t> by 1066.</a:t>
            </a:r>
          </a:p>
        </p:txBody>
      </p:sp>
      <p:sp>
        <p:nvSpPr>
          <p:cNvPr id="11" name="Text Box 6">
            <a:extLst>
              <a:ext uri="{FF2B5EF4-FFF2-40B4-BE49-F238E27FC236}">
                <a16:creationId xmlns:a16="http://schemas.microsoft.com/office/drawing/2014/main" id="{AF64974F-6ADE-4D43-B2C2-25A056E4DBE7}"/>
              </a:ext>
            </a:extLst>
          </p:cNvPr>
          <p:cNvSpPr txBox="1"/>
          <p:nvPr/>
        </p:nvSpPr>
        <p:spPr>
          <a:xfrm>
            <a:off x="3136266" y="4078882"/>
            <a:ext cx="1307147" cy="664568"/>
          </a:xfrm>
          <a:prstGeom prst="rect">
            <a:avLst/>
          </a:prstGeom>
          <a:noFill/>
          <a:ln>
            <a:solidFill>
              <a:schemeClr val="bg2"/>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pPr>
            <a:r>
              <a:rPr lang="en-GB" sz="1200">
                <a:effectLst/>
                <a:ea typeface="Calibri" panose="020F0502020204030204" pitchFamily="34" charset="0"/>
                <a:cs typeface="Times New Roman" panose="02020603050405020304" pitchFamily="18" charset="0"/>
              </a:rPr>
              <a:t>Slaves who made up 10% of the population.</a:t>
            </a:r>
          </a:p>
        </p:txBody>
      </p:sp>
      <p:sp>
        <p:nvSpPr>
          <p:cNvPr id="12" name="Text Box 4">
            <a:extLst>
              <a:ext uri="{FF2B5EF4-FFF2-40B4-BE49-F238E27FC236}">
                <a16:creationId xmlns:a16="http://schemas.microsoft.com/office/drawing/2014/main" id="{D62AB842-980B-154B-ACFE-099E0B292D92}"/>
              </a:ext>
            </a:extLst>
          </p:cNvPr>
          <p:cNvSpPr txBox="1"/>
          <p:nvPr/>
        </p:nvSpPr>
        <p:spPr>
          <a:xfrm>
            <a:off x="3984989" y="1817071"/>
            <a:ext cx="1451389" cy="914400"/>
          </a:xfrm>
          <a:prstGeom prst="rect">
            <a:avLst/>
          </a:prstGeom>
          <a:noFill/>
          <a:ln>
            <a:solidFill>
              <a:schemeClr val="bg2"/>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spcAft>
                <a:spcPts val="0"/>
              </a:spcAft>
            </a:pPr>
            <a:r>
              <a:rPr lang="en-GB" sz="1200">
                <a:effectLst/>
                <a:ea typeface="Calibri" panose="020F0502020204030204" pitchFamily="34" charset="0"/>
                <a:cs typeface="Times New Roman" panose="02020603050405020304" pitchFamily="18" charset="0"/>
              </a:rPr>
              <a:t>5000 of them. To be one you had to own 250 hectares of land.</a:t>
            </a:r>
          </a:p>
        </p:txBody>
      </p:sp>
      <p:cxnSp>
        <p:nvCxnSpPr>
          <p:cNvPr id="14" name="Straight Arrow Connector 13">
            <a:extLst>
              <a:ext uri="{FF2B5EF4-FFF2-40B4-BE49-F238E27FC236}">
                <a16:creationId xmlns:a16="http://schemas.microsoft.com/office/drawing/2014/main" id="{0D7665DD-785A-9645-A81C-F1E7970EFB16}"/>
              </a:ext>
            </a:extLst>
          </p:cNvPr>
          <p:cNvCxnSpPr>
            <a:cxnSpLocks/>
            <a:stCxn id="8" idx="1"/>
          </p:cNvCxnSpPr>
          <p:nvPr/>
        </p:nvCxnSpPr>
        <p:spPr>
          <a:xfrm flipH="1">
            <a:off x="3251449" y="874959"/>
            <a:ext cx="373902" cy="291634"/>
          </a:xfrm>
          <a:prstGeom prst="straightConnector1">
            <a:avLst/>
          </a:prstGeom>
          <a:ln>
            <a:tailEnd type="triangle"/>
          </a:ln>
          <a:effectLst>
            <a:outerShdw blurRad="63500" sx="102000" sy="102000" algn="ctr"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FCD5F509-DABF-EA40-8814-4D6832B9256D}"/>
              </a:ext>
            </a:extLst>
          </p:cNvPr>
          <p:cNvCxnSpPr/>
          <p:nvPr/>
        </p:nvCxnSpPr>
        <p:spPr>
          <a:xfrm flipH="1">
            <a:off x="3625351" y="2119669"/>
            <a:ext cx="318566" cy="309205"/>
          </a:xfrm>
          <a:prstGeom prst="straightConnector1">
            <a:avLst/>
          </a:prstGeom>
          <a:ln>
            <a:tailEnd type="triangle"/>
          </a:ln>
          <a:effectLst>
            <a:outerShdw blurRad="63500" sx="102000" sy="102000" algn="ctr"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A7261CC7-27E4-BA41-9EEC-63FA6FE7B10C}"/>
              </a:ext>
            </a:extLst>
          </p:cNvPr>
          <p:cNvCxnSpPr/>
          <p:nvPr/>
        </p:nvCxnSpPr>
        <p:spPr>
          <a:xfrm flipH="1" flipV="1">
            <a:off x="3630556" y="3643548"/>
            <a:ext cx="154078" cy="445810"/>
          </a:xfrm>
          <a:prstGeom prst="straightConnector1">
            <a:avLst/>
          </a:prstGeom>
          <a:ln>
            <a:tailEnd type="triangle"/>
          </a:ln>
          <a:effectLst>
            <a:outerShdw blurRad="63500" sx="102000" sy="102000" algn="ctr"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09C8A377-B6DE-E54B-A6DA-8F6963E53C54}"/>
              </a:ext>
            </a:extLst>
          </p:cNvPr>
          <p:cNvCxnSpPr>
            <a:cxnSpLocks/>
          </p:cNvCxnSpPr>
          <p:nvPr/>
        </p:nvCxnSpPr>
        <p:spPr>
          <a:xfrm flipV="1">
            <a:off x="2036162" y="2896592"/>
            <a:ext cx="651742" cy="1"/>
          </a:xfrm>
          <a:prstGeom prst="straightConnector1">
            <a:avLst/>
          </a:prstGeom>
          <a:ln>
            <a:tailEnd type="triangle"/>
          </a:ln>
          <a:effectLst>
            <a:outerShdw blurRad="63500" sx="102000" sy="102000" algn="ctr"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9C56912F-3607-A74F-A32C-CD78D5E95CCE}"/>
              </a:ext>
            </a:extLst>
          </p:cNvPr>
          <p:cNvCxnSpPr/>
          <p:nvPr/>
        </p:nvCxnSpPr>
        <p:spPr>
          <a:xfrm>
            <a:off x="2277995" y="1575473"/>
            <a:ext cx="722380" cy="296190"/>
          </a:xfrm>
          <a:prstGeom prst="straightConnector1">
            <a:avLst/>
          </a:prstGeom>
          <a:ln>
            <a:tailEnd type="triangle"/>
          </a:ln>
          <a:effectLst>
            <a:outerShdw blurRad="63500" sx="102000" sy="102000" algn="ctr"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26" name="Text Box 14">
            <a:extLst>
              <a:ext uri="{FF2B5EF4-FFF2-40B4-BE49-F238E27FC236}">
                <a16:creationId xmlns:a16="http://schemas.microsoft.com/office/drawing/2014/main" id="{93F63F96-27DA-8C4C-A701-FCEA4891E33D}"/>
              </a:ext>
            </a:extLst>
          </p:cNvPr>
          <p:cNvSpPr txBox="1"/>
          <p:nvPr/>
        </p:nvSpPr>
        <p:spPr>
          <a:xfrm>
            <a:off x="243523" y="4912004"/>
            <a:ext cx="5785485" cy="1829435"/>
          </a:xfrm>
          <a:prstGeom prst="rect">
            <a:avLst/>
          </a:prstGeom>
          <a:noFill/>
          <a:ln>
            <a:solidFill>
              <a:schemeClr val="bg2"/>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b="1" u="sng">
                <a:effectLst/>
                <a:ea typeface="Calibri" panose="020F0502020204030204" pitchFamily="34" charset="0"/>
                <a:cs typeface="Times New Roman" panose="02020603050405020304" pitchFamily="18" charset="0"/>
              </a:rPr>
              <a:t>England was one of the wealthiest and best governed countries in the country.</a:t>
            </a:r>
            <a:endParaRPr lang="en-GB" sz="1200">
              <a:effectLst/>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a:effectLst/>
                <a:ea typeface="Calibri" panose="020F0502020204030204" pitchFamily="34" charset="0"/>
                <a:cs typeface="Times New Roman" panose="02020603050405020304" pitchFamily="18" charset="0"/>
              </a:rPr>
              <a:t>Kings had strong central control over the realm. It was divided into shires which were easy to run.</a:t>
            </a:r>
          </a:p>
          <a:p>
            <a:pPr marL="342900" lvl="0" indent="-342900">
              <a:spcAft>
                <a:spcPts val="0"/>
              </a:spcAft>
              <a:buFont typeface="Symbol" pitchFamily="2" charset="2"/>
              <a:buChar char=""/>
            </a:pPr>
            <a:r>
              <a:rPr lang="en-GB" sz="1200">
                <a:effectLst/>
                <a:ea typeface="Calibri" panose="020F0502020204030204" pitchFamily="34" charset="0"/>
                <a:cs typeface="Times New Roman" panose="02020603050405020304" pitchFamily="18" charset="0"/>
              </a:rPr>
              <a:t>Most shires had a royal burh (walled town) which would hold a market and was a safe place. They became centres of trade.</a:t>
            </a:r>
          </a:p>
          <a:p>
            <a:pPr marL="342900" lvl="0" indent="-342900">
              <a:spcAft>
                <a:spcPts val="0"/>
              </a:spcAft>
              <a:buFont typeface="Symbol" pitchFamily="2" charset="2"/>
              <a:buChar char=""/>
            </a:pPr>
            <a:r>
              <a:rPr lang="en-GB" sz="1200">
                <a:effectLst/>
                <a:ea typeface="Calibri" panose="020F0502020204030204" pitchFamily="34" charset="0"/>
                <a:cs typeface="Times New Roman" panose="02020603050405020304" pitchFamily="18" charset="0"/>
              </a:rPr>
              <a:t>England made its wealth from the wool trade. The king set up a number of mints (machinery that produces money) which produced trusted and quality coins. This made trade and taxation easier.</a:t>
            </a:r>
          </a:p>
        </p:txBody>
      </p:sp>
      <p:sp>
        <p:nvSpPr>
          <p:cNvPr id="27" name="Text Box 16">
            <a:extLst>
              <a:ext uri="{FF2B5EF4-FFF2-40B4-BE49-F238E27FC236}">
                <a16:creationId xmlns:a16="http://schemas.microsoft.com/office/drawing/2014/main" id="{462DE1BD-42E1-824D-A08A-A583D1BA908A}"/>
              </a:ext>
            </a:extLst>
          </p:cNvPr>
          <p:cNvSpPr txBox="1"/>
          <p:nvPr/>
        </p:nvSpPr>
        <p:spPr>
          <a:xfrm>
            <a:off x="7985193" y="93361"/>
            <a:ext cx="3962400" cy="2347799"/>
          </a:xfrm>
          <a:prstGeom prst="rect">
            <a:avLst/>
          </a:prstGeom>
          <a:noFill/>
          <a:ln>
            <a:solidFill>
              <a:schemeClr val="bg2"/>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b="1" u="sng">
                <a:solidFill>
                  <a:srgbClr val="000000"/>
                </a:solidFill>
                <a:effectLst/>
                <a:ea typeface="Calibri" panose="020F0502020204030204" pitchFamily="34" charset="0"/>
                <a:cs typeface="Times New Roman" panose="02020603050405020304" pitchFamily="18" charset="0"/>
              </a:rPr>
              <a:t>Was it a Golden Age for Women?</a:t>
            </a:r>
            <a:endParaRPr lang="en-GB" sz="1200">
              <a:effectLst/>
              <a:ea typeface="Calibri" panose="020F0502020204030204" pitchFamily="34" charset="0"/>
              <a:cs typeface="Times New Roman" panose="02020603050405020304" pitchFamily="18" charset="0"/>
            </a:endParaRPr>
          </a:p>
          <a:p>
            <a:pPr>
              <a:spcAft>
                <a:spcPts val="0"/>
              </a:spcAft>
            </a:pPr>
            <a:endParaRPr lang="en-GB" sz="1200">
              <a:effectLst/>
              <a:ea typeface="Calibri" panose="020F0502020204030204" pitchFamily="34" charset="0"/>
              <a:cs typeface="Times New Roman" panose="02020603050405020304" pitchFamily="18" charset="0"/>
            </a:endParaRPr>
          </a:p>
          <a:p>
            <a:pPr>
              <a:spcAft>
                <a:spcPts val="0"/>
              </a:spcAft>
            </a:pPr>
            <a:r>
              <a:rPr lang="en-GB" sz="1400" b="1" u="sng">
                <a:solidFill>
                  <a:srgbClr val="000000"/>
                </a:solidFill>
                <a:effectLst/>
                <a:ea typeface="Calibri" panose="020F0502020204030204" pitchFamily="34" charset="0"/>
                <a:cs typeface="Times New Roman" panose="02020603050405020304" pitchFamily="18" charset="0"/>
              </a:rPr>
              <a:t>Positive</a:t>
            </a:r>
            <a:endParaRPr lang="en-GB" sz="1200">
              <a:effectLst/>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a:solidFill>
                  <a:srgbClr val="000000"/>
                </a:solidFill>
                <a:effectLst/>
                <a:ea typeface="Calibri" panose="020F0502020204030204" pitchFamily="34" charset="0"/>
                <a:cs typeface="Times New Roman" panose="02020603050405020304" pitchFamily="18" charset="0"/>
              </a:rPr>
              <a:t>Women had legal rights to own land</a:t>
            </a:r>
            <a:endParaRPr lang="en-GB" sz="1200">
              <a:effectLst/>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a:solidFill>
                  <a:srgbClr val="000000"/>
                </a:solidFill>
                <a:effectLst/>
                <a:ea typeface="Calibri" panose="020F0502020204030204" pitchFamily="34" charset="0"/>
                <a:cs typeface="Times New Roman"/>
              </a:rPr>
              <a:t>Women could leave their husbands who committed adultery</a:t>
            </a:r>
            <a:r>
              <a:rPr lang="en-GB" sz="1200">
                <a:solidFill>
                  <a:srgbClr val="000000"/>
                </a:solidFill>
                <a:ea typeface="Calibri" panose="020F0502020204030204" pitchFamily="34" charset="0"/>
                <a:cs typeface="Times New Roman"/>
              </a:rPr>
              <a:t> and there were fines</a:t>
            </a:r>
            <a:r>
              <a:rPr lang="en-GB" sz="1200">
                <a:solidFill>
                  <a:srgbClr val="000000"/>
                </a:solidFill>
                <a:effectLst/>
                <a:ea typeface="Calibri" panose="020F0502020204030204" pitchFamily="34" charset="0"/>
                <a:cs typeface="Times New Roman"/>
              </a:rPr>
              <a:t> for sexual harassment.</a:t>
            </a:r>
            <a:endParaRPr lang="en-GB" sz="1200">
              <a:effectLst/>
              <a:ea typeface="Calibri" panose="020F0502020204030204" pitchFamily="34" charset="0"/>
              <a:cs typeface="Times New Roman"/>
            </a:endParaRPr>
          </a:p>
          <a:p>
            <a:pPr>
              <a:spcAft>
                <a:spcPts val="0"/>
              </a:spcAft>
            </a:pPr>
            <a:endParaRPr lang="en-GB" sz="1200">
              <a:effectLst/>
              <a:ea typeface="Calibri" panose="020F0502020204030204" pitchFamily="34" charset="0"/>
              <a:cs typeface="Times New Roman" panose="02020603050405020304" pitchFamily="18" charset="0"/>
            </a:endParaRPr>
          </a:p>
          <a:p>
            <a:pPr>
              <a:spcAft>
                <a:spcPts val="0"/>
              </a:spcAft>
            </a:pPr>
            <a:r>
              <a:rPr lang="en-GB" sz="1400" b="1" u="sng">
                <a:solidFill>
                  <a:srgbClr val="000000"/>
                </a:solidFill>
                <a:effectLst/>
                <a:ea typeface="Calibri" panose="020F0502020204030204" pitchFamily="34" charset="0"/>
                <a:cs typeface="Times New Roman" panose="02020603050405020304" pitchFamily="18" charset="0"/>
              </a:rPr>
              <a:t>Negative</a:t>
            </a:r>
            <a:endParaRPr lang="en-GB" sz="1200">
              <a:effectLst/>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a:solidFill>
                  <a:srgbClr val="000000"/>
                </a:solidFill>
                <a:effectLst/>
                <a:ea typeface="Calibri" panose="020F0502020204030204" pitchFamily="34" charset="0"/>
                <a:cs typeface="Times New Roman" panose="02020603050405020304" pitchFamily="18" charset="0"/>
              </a:rPr>
              <a:t>Only 5% of land was controlled by women</a:t>
            </a:r>
            <a:endParaRPr lang="en-GB" sz="1200">
              <a:effectLst/>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1200">
                <a:solidFill>
                  <a:srgbClr val="000000"/>
                </a:solidFill>
                <a:effectLst/>
                <a:ea typeface="Calibri" panose="020F0502020204030204" pitchFamily="34" charset="0"/>
                <a:cs typeface="Times New Roman" panose="02020603050405020304" pitchFamily="18" charset="0"/>
              </a:rPr>
              <a:t>Poor women worked hard in the fields and at home most writing about women is about the wealthy.</a:t>
            </a:r>
            <a:endParaRPr lang="en-GB" sz="1200">
              <a:effectLst/>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A4EF2FFD-7114-A343-82C3-BA42D3801FBD}"/>
              </a:ext>
            </a:extLst>
          </p:cNvPr>
          <p:cNvPicPr>
            <a:picLocks noChangeAspect="1"/>
          </p:cNvPicPr>
          <p:nvPr/>
        </p:nvPicPr>
        <p:blipFill>
          <a:blip r:embed="rId8" cstate="email">
            <a:alphaModFix amt="23000"/>
            <a:extLst>
              <a:ext uri="{28A0092B-C50C-407E-A947-70E740481C1C}">
                <a14:useLocalDpi xmlns:a14="http://schemas.microsoft.com/office/drawing/2010/main"/>
              </a:ext>
            </a:extLst>
          </a:blip>
          <a:stretch>
            <a:fillRect/>
          </a:stretch>
        </p:blipFill>
        <p:spPr>
          <a:xfrm>
            <a:off x="7914710" y="2781616"/>
            <a:ext cx="1600267" cy="2468278"/>
          </a:xfrm>
          <a:prstGeom prst="roundRect">
            <a:avLst/>
          </a:prstGeom>
        </p:spPr>
      </p:pic>
      <p:pic>
        <p:nvPicPr>
          <p:cNvPr id="30" name="Picture 29">
            <a:extLst>
              <a:ext uri="{FF2B5EF4-FFF2-40B4-BE49-F238E27FC236}">
                <a16:creationId xmlns:a16="http://schemas.microsoft.com/office/drawing/2014/main" id="{355D3869-8CB6-624C-BCD6-25265BBAA464}"/>
              </a:ext>
            </a:extLst>
          </p:cNvPr>
          <p:cNvPicPr>
            <a:picLocks noChangeAspect="1"/>
          </p:cNvPicPr>
          <p:nvPr/>
        </p:nvPicPr>
        <p:blipFill>
          <a:blip r:embed="rId9" cstate="email">
            <a:alphaModFix amt="23000"/>
            <a:extLst>
              <a:ext uri="{28A0092B-C50C-407E-A947-70E740481C1C}">
                <a14:useLocalDpi xmlns:a14="http://schemas.microsoft.com/office/drawing/2010/main"/>
              </a:ext>
            </a:extLst>
          </a:blip>
          <a:stretch>
            <a:fillRect/>
          </a:stretch>
        </p:blipFill>
        <p:spPr>
          <a:xfrm>
            <a:off x="9791212" y="4378405"/>
            <a:ext cx="2156381" cy="1448316"/>
          </a:xfrm>
          <a:prstGeom prst="roundRect">
            <a:avLst/>
          </a:prstGeom>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BCCB23B3-B53E-C646-8AE3-B81602A7CB18}"/>
              </a:ext>
            </a:extLst>
          </p:cNvPr>
          <p:cNvPicPr>
            <a:picLocks noChangeAspect="1"/>
          </p:cNvPicPr>
          <p:nvPr/>
        </p:nvPicPr>
        <p:blipFill>
          <a:blip r:embed="rId10" cstate="email">
            <a:alphaModFix amt="20000"/>
            <a:extLst>
              <a:ext uri="{28A0092B-C50C-407E-A947-70E740481C1C}">
                <a14:useLocalDpi xmlns:a14="http://schemas.microsoft.com/office/drawing/2010/main"/>
              </a:ext>
            </a:extLst>
          </a:blip>
          <a:stretch>
            <a:fillRect/>
          </a:stretch>
        </p:blipFill>
        <p:spPr>
          <a:xfrm>
            <a:off x="10089518" y="2781616"/>
            <a:ext cx="1858075" cy="1393556"/>
          </a:xfrm>
          <a:prstGeom prst="roundRect">
            <a:avLst/>
          </a:prstGeom>
          <a:effectLst>
            <a:outerShdw blurRad="63500" sx="102000" sy="102000" algn="ctr" rotWithShape="0">
              <a:prstClr val="black">
                <a:alpha val="40000"/>
              </a:prstClr>
            </a:outerShdw>
          </a:effectLst>
        </p:spPr>
      </p:pic>
      <p:sp>
        <p:nvSpPr>
          <p:cNvPr id="32" name="TextBox 31">
            <a:extLst>
              <a:ext uri="{FF2B5EF4-FFF2-40B4-BE49-F238E27FC236}">
                <a16:creationId xmlns:a16="http://schemas.microsoft.com/office/drawing/2014/main" id="{53730BBF-4807-E542-8839-7ADA27BB51DD}"/>
              </a:ext>
            </a:extLst>
          </p:cNvPr>
          <p:cNvSpPr txBox="1"/>
          <p:nvPr/>
        </p:nvSpPr>
        <p:spPr>
          <a:xfrm>
            <a:off x="10201275" y="2907977"/>
            <a:ext cx="1641543" cy="1200329"/>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a:t>The Church was very wealthy and a great </a:t>
            </a:r>
            <a:r>
              <a:rPr lang="en-US" sz="1200" err="1"/>
              <a:t>centre</a:t>
            </a:r>
            <a:r>
              <a:rPr lang="en-US" sz="1200"/>
              <a:t> of learning. However it was very corrupt with people buying their positions</a:t>
            </a:r>
          </a:p>
        </p:txBody>
      </p:sp>
      <p:sp>
        <p:nvSpPr>
          <p:cNvPr id="35" name="TextBox 34">
            <a:extLst>
              <a:ext uri="{FF2B5EF4-FFF2-40B4-BE49-F238E27FC236}">
                <a16:creationId xmlns:a16="http://schemas.microsoft.com/office/drawing/2014/main" id="{208E0CBD-59E8-E04C-945F-E28D6DDDB1EB}"/>
              </a:ext>
            </a:extLst>
          </p:cNvPr>
          <p:cNvSpPr txBox="1"/>
          <p:nvPr/>
        </p:nvSpPr>
        <p:spPr>
          <a:xfrm>
            <a:off x="9986962" y="4687064"/>
            <a:ext cx="1764880" cy="830997"/>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a:t>They were well skilled and many of their jewels were traded around Europe</a:t>
            </a:r>
          </a:p>
        </p:txBody>
      </p:sp>
      <p:sp>
        <p:nvSpPr>
          <p:cNvPr id="36" name="TextBox 35">
            <a:extLst>
              <a:ext uri="{FF2B5EF4-FFF2-40B4-BE49-F238E27FC236}">
                <a16:creationId xmlns:a16="http://schemas.microsoft.com/office/drawing/2014/main" id="{6B8DDAB9-B098-9C46-990E-3EF511F4200E}"/>
              </a:ext>
            </a:extLst>
          </p:cNvPr>
          <p:cNvSpPr txBox="1"/>
          <p:nvPr/>
        </p:nvSpPr>
        <p:spPr>
          <a:xfrm>
            <a:off x="8136517" y="2953926"/>
            <a:ext cx="1156652" cy="2123658"/>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r>
              <a:rPr lang="en-US" sz="1200"/>
              <a:t>They told stories and wrote down their history. Beowulf is a tale about a hero slaying a beast and the Anglo-Saxon Chronicle told their history.</a:t>
            </a:r>
          </a:p>
        </p:txBody>
      </p:sp>
      <p:pic>
        <p:nvPicPr>
          <p:cNvPr id="37" name="Picture 36">
            <a:extLst>
              <a:ext uri="{FF2B5EF4-FFF2-40B4-BE49-F238E27FC236}">
                <a16:creationId xmlns:a16="http://schemas.microsoft.com/office/drawing/2014/main" id="{9FC93C0B-54B3-544C-BBBC-B1364793847E}"/>
              </a:ext>
            </a:extLst>
          </p:cNvPr>
          <p:cNvPicPr/>
          <p:nvPr/>
        </p:nvPicPr>
        <p:blipFill>
          <a:blip r:embed="rId11" cstate="email">
            <a:extLst>
              <a:ext uri="{28A0092B-C50C-407E-A947-70E740481C1C}">
                <a14:useLocalDpi xmlns:a14="http://schemas.microsoft.com/office/drawing/2010/main"/>
              </a:ext>
            </a:extLst>
          </a:blip>
          <a:stretch>
            <a:fillRect/>
          </a:stretch>
        </p:blipFill>
        <p:spPr>
          <a:xfrm>
            <a:off x="5511975" y="284020"/>
            <a:ext cx="2327138" cy="3824286"/>
          </a:xfrm>
          <a:prstGeom prst="rect">
            <a:avLst/>
          </a:prstGeom>
          <a:effectLst>
            <a:outerShdw blurRad="63500" sx="102000" sy="102000" algn="ctr" rotWithShape="0">
              <a:prstClr val="black">
                <a:alpha val="40000"/>
              </a:prstClr>
            </a:outerShdw>
          </a:effectLst>
        </p:spPr>
      </p:pic>
      <p:pic>
        <p:nvPicPr>
          <p:cNvPr id="39" name="Picture 38">
            <a:extLst>
              <a:ext uri="{FF2B5EF4-FFF2-40B4-BE49-F238E27FC236}">
                <a16:creationId xmlns:a16="http://schemas.microsoft.com/office/drawing/2014/main" id="{28829BA5-57BB-5E4C-9F0A-2D0AC0C9E0D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44433" y="4425828"/>
            <a:ext cx="1094042" cy="734685"/>
          </a:xfrm>
          <a:prstGeom prst="ellipse">
            <a:avLst/>
          </a:prstGeom>
        </p:spPr>
      </p:pic>
      <p:pic>
        <p:nvPicPr>
          <p:cNvPr id="40" name="Picture 39">
            <a:extLst>
              <a:ext uri="{FF2B5EF4-FFF2-40B4-BE49-F238E27FC236}">
                <a16:creationId xmlns:a16="http://schemas.microsoft.com/office/drawing/2014/main" id="{85BB2FF2-51A0-084F-81C9-EF0E9F2A6B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97169" y="5614756"/>
            <a:ext cx="1094043" cy="1091398"/>
          </a:xfrm>
          <a:prstGeom prst="ellipse">
            <a:avLst/>
          </a:prstGeom>
        </p:spPr>
      </p:pic>
      <p:sp>
        <p:nvSpPr>
          <p:cNvPr id="3" name="TextBox 2">
            <a:extLst>
              <a:ext uri="{FF2B5EF4-FFF2-40B4-BE49-F238E27FC236}">
                <a16:creationId xmlns:a16="http://schemas.microsoft.com/office/drawing/2014/main" id="{21AD8448-1019-4ACE-987C-FEDC687CD675}"/>
              </a:ext>
            </a:extLst>
          </p:cNvPr>
          <p:cNvSpPr txBox="1"/>
          <p:nvPr/>
        </p:nvSpPr>
        <p:spPr>
          <a:xfrm>
            <a:off x="6416056" y="5373651"/>
            <a:ext cx="1885423" cy="1200329"/>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a:t>Pre 1066 settlers</a:t>
            </a:r>
          </a:p>
          <a:p>
            <a:pPr algn="ctr"/>
            <a:endParaRPr lang="en-GB" sz="1200" b="1" u="sng"/>
          </a:p>
          <a:p>
            <a:pPr algn="ctr"/>
            <a:r>
              <a:rPr lang="en-GB" sz="1200"/>
              <a:t>C.500BC – Celts</a:t>
            </a:r>
          </a:p>
          <a:p>
            <a:pPr algn="ctr"/>
            <a:r>
              <a:rPr lang="en-GB" sz="1200"/>
              <a:t>43 – 410 – Romans</a:t>
            </a:r>
          </a:p>
          <a:p>
            <a:pPr algn="ctr"/>
            <a:r>
              <a:rPr lang="en-GB" sz="1200"/>
              <a:t>410 – 1066 – Anglo-Saxons</a:t>
            </a:r>
          </a:p>
          <a:p>
            <a:pPr algn="ctr"/>
            <a:r>
              <a:rPr lang="en-GB" sz="1200"/>
              <a:t>860 onwards - Vikings</a:t>
            </a:r>
          </a:p>
        </p:txBody>
      </p:sp>
    </p:spTree>
    <p:extLst>
      <p:ext uri="{BB962C8B-B14F-4D97-AF65-F5344CB8AC3E}">
        <p14:creationId xmlns:p14="http://schemas.microsoft.com/office/powerpoint/2010/main" val="253624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48B0C28-289C-4176-8AE7-E21EEE8CB144}"/>
              </a:ext>
            </a:extLst>
          </p:cNvPr>
          <p:cNvGraphicFramePr>
            <a:graphicFrameLocks noGrp="1"/>
          </p:cNvGraphicFramePr>
          <p:nvPr/>
        </p:nvGraphicFramePr>
        <p:xfrm>
          <a:off x="688756" y="801128"/>
          <a:ext cx="5431422" cy="3150210"/>
        </p:xfrm>
        <a:graphic>
          <a:graphicData uri="http://schemas.openxmlformats.org/drawingml/2006/table">
            <a:tbl>
              <a:tblPr firstRow="1">
                <a:tableStyleId>{1E171933-4619-4E11-9A3F-F7608DF75F80}</a:tableStyleId>
              </a:tblPr>
              <a:tblGrid>
                <a:gridCol w="935358">
                  <a:extLst>
                    <a:ext uri="{9D8B030D-6E8A-4147-A177-3AD203B41FA5}">
                      <a16:colId xmlns:a16="http://schemas.microsoft.com/office/drawing/2014/main" val="616679401"/>
                    </a:ext>
                  </a:extLst>
                </a:gridCol>
                <a:gridCol w="4496064">
                  <a:extLst>
                    <a:ext uri="{9D8B030D-6E8A-4147-A177-3AD203B41FA5}">
                      <a16:colId xmlns:a16="http://schemas.microsoft.com/office/drawing/2014/main" val="726195225"/>
                    </a:ext>
                  </a:extLst>
                </a:gridCol>
              </a:tblGrid>
              <a:tr h="308113">
                <a:tc gridSpan="2">
                  <a:txBody>
                    <a:bodyPr/>
                    <a:lstStyle/>
                    <a:p>
                      <a:pPr>
                        <a:lnSpc>
                          <a:spcPts val="1200"/>
                        </a:lnSpc>
                      </a:pPr>
                      <a:r>
                        <a:rPr lang="en-GB" sz="1200">
                          <a:effectLst/>
                          <a:latin typeface="Abadi Extra Light" panose="020B0204020104020204" pitchFamily="34" charset="0"/>
                        </a:rPr>
                        <a:t>Key events</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hMerge="1">
                  <a:txBody>
                    <a:bodyPr/>
                    <a:lstStyle/>
                    <a:p>
                      <a:endParaRPr lang="en-GB"/>
                    </a:p>
                  </a:txBody>
                  <a:tcPr/>
                </a:tc>
                <a:extLst>
                  <a:ext uri="{0D108BD9-81ED-4DB2-BD59-A6C34878D82A}">
                    <a16:rowId xmlns:a16="http://schemas.microsoft.com/office/drawing/2014/main" val="2462185936"/>
                  </a:ext>
                </a:extLst>
              </a:tr>
              <a:tr h="630042">
                <a:tc>
                  <a:txBody>
                    <a:bodyPr/>
                    <a:lstStyle/>
                    <a:p>
                      <a:pPr>
                        <a:lnSpc>
                          <a:spcPts val="1200"/>
                        </a:lnSpc>
                      </a:pPr>
                      <a:r>
                        <a:rPr lang="en-GB" sz="1200" b="1">
                          <a:effectLst/>
                          <a:latin typeface="Abadi Extra Light" panose="020B0204020104020204" pitchFamily="34" charset="0"/>
                        </a:rPr>
                        <a:t>25th December 1066</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William was crowned King of England in Westminster Abbey in London.</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3560440676"/>
                  </a:ext>
                </a:extLst>
              </a:tr>
              <a:tr h="791007">
                <a:tc>
                  <a:txBody>
                    <a:bodyPr/>
                    <a:lstStyle/>
                    <a:p>
                      <a:pPr>
                        <a:lnSpc>
                          <a:spcPts val="1200"/>
                        </a:lnSpc>
                      </a:pPr>
                      <a:r>
                        <a:rPr lang="en-GB" sz="1200" b="1">
                          <a:effectLst/>
                          <a:latin typeface="Abadi Extra Light" panose="020B0204020104020204" pitchFamily="34" charset="0"/>
                        </a:rPr>
                        <a:t>1069</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The most famous rebellion against William was led by Earls Edwin and </a:t>
                      </a:r>
                      <a:r>
                        <a:rPr lang="en-GB" sz="1200" err="1">
                          <a:effectLst/>
                          <a:latin typeface="Abadi Extra Light" panose="020B0204020104020204" pitchFamily="34" charset="0"/>
                        </a:rPr>
                        <a:t>Morcar</a:t>
                      </a:r>
                      <a:r>
                        <a:rPr lang="en-GB" sz="1200">
                          <a:effectLst/>
                          <a:latin typeface="Abadi Extra Light" panose="020B0204020104020204" pitchFamily="34" charset="0"/>
                        </a:rPr>
                        <a:t>, who wanted to put Edward the Confessor’s 18 year old nephew – Edgar </a:t>
                      </a:r>
                      <a:r>
                        <a:rPr lang="en-GB" sz="1200" err="1">
                          <a:effectLst/>
                          <a:latin typeface="Abadi Extra Light" panose="020B0204020104020204" pitchFamily="34" charset="0"/>
                        </a:rPr>
                        <a:t>Aetheling</a:t>
                      </a:r>
                      <a:r>
                        <a:rPr lang="en-GB" sz="1200">
                          <a:effectLst/>
                          <a:latin typeface="Abadi Extra Light" panose="020B0204020104020204" pitchFamily="34" charset="0"/>
                        </a:rPr>
                        <a:t> - on the throne. Their army was supported by the Scots and Vikings, but was brutally put down by William.</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613530023"/>
                  </a:ext>
                </a:extLst>
              </a:tr>
              <a:tr h="951971">
                <a:tc>
                  <a:txBody>
                    <a:bodyPr/>
                    <a:lstStyle/>
                    <a:p>
                      <a:pPr>
                        <a:lnSpc>
                          <a:spcPts val="1200"/>
                        </a:lnSpc>
                      </a:pPr>
                      <a:r>
                        <a:rPr lang="en-GB" sz="1200" b="1">
                          <a:effectLst/>
                          <a:latin typeface="Abadi Extra Light" panose="020B0204020104020204" pitchFamily="34" charset="0"/>
                        </a:rPr>
                        <a:t>Harrying of the North</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As a punishment for supporting Edgar Aetheling’s rebellion, William ordered villages and crops in the north of England to be burnt, people and animals killed and the land poisoned so people could not farm there afterwards. It is estimated that 75% of the population of the north was wiped out.</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4085472291"/>
                  </a:ext>
                </a:extLst>
              </a:tr>
              <a:tr h="469077">
                <a:tc>
                  <a:txBody>
                    <a:bodyPr/>
                    <a:lstStyle/>
                    <a:p>
                      <a:pPr>
                        <a:lnSpc>
                          <a:spcPts val="1200"/>
                        </a:lnSpc>
                      </a:pPr>
                      <a:r>
                        <a:rPr lang="en-GB" sz="1200" b="1">
                          <a:effectLst/>
                          <a:latin typeface="Abadi Extra Light" panose="020B0204020104020204" pitchFamily="34" charset="0"/>
                        </a:rPr>
                        <a:t>1085</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William ordered a huge survey of England. The Domesday book was begun. However, William did not live to see it completed.  </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3476347347"/>
                  </a:ext>
                </a:extLst>
              </a:tr>
            </a:tbl>
          </a:graphicData>
        </a:graphic>
      </p:graphicFrame>
      <p:graphicFrame>
        <p:nvGraphicFramePr>
          <p:cNvPr id="5" name="Table 4">
            <a:extLst>
              <a:ext uri="{FF2B5EF4-FFF2-40B4-BE49-F238E27FC236}">
                <a16:creationId xmlns:a16="http://schemas.microsoft.com/office/drawing/2014/main" id="{CF2E3089-CB3A-44BF-AD9A-A3E5785674B3}"/>
              </a:ext>
            </a:extLst>
          </p:cNvPr>
          <p:cNvGraphicFramePr>
            <a:graphicFrameLocks noGrp="1"/>
          </p:cNvGraphicFramePr>
          <p:nvPr/>
        </p:nvGraphicFramePr>
        <p:xfrm>
          <a:off x="688756" y="4271568"/>
          <a:ext cx="5431422" cy="1953008"/>
        </p:xfrm>
        <a:graphic>
          <a:graphicData uri="http://schemas.openxmlformats.org/drawingml/2006/table">
            <a:tbl>
              <a:tblPr firstRow="1">
                <a:tableStyleId>{1E171933-4619-4E11-9A3F-F7608DF75F80}</a:tableStyleId>
              </a:tblPr>
              <a:tblGrid>
                <a:gridCol w="813644">
                  <a:extLst>
                    <a:ext uri="{9D8B030D-6E8A-4147-A177-3AD203B41FA5}">
                      <a16:colId xmlns:a16="http://schemas.microsoft.com/office/drawing/2014/main" val="2376258438"/>
                    </a:ext>
                  </a:extLst>
                </a:gridCol>
                <a:gridCol w="4617778">
                  <a:extLst>
                    <a:ext uri="{9D8B030D-6E8A-4147-A177-3AD203B41FA5}">
                      <a16:colId xmlns:a16="http://schemas.microsoft.com/office/drawing/2014/main" val="537369400"/>
                    </a:ext>
                  </a:extLst>
                </a:gridCol>
              </a:tblGrid>
              <a:tr h="215900">
                <a:tc gridSpan="2">
                  <a:txBody>
                    <a:bodyPr/>
                    <a:lstStyle/>
                    <a:p>
                      <a:pPr>
                        <a:lnSpc>
                          <a:spcPct val="107000"/>
                        </a:lnSpc>
                        <a:spcAft>
                          <a:spcPts val="800"/>
                        </a:spcAft>
                      </a:pPr>
                      <a:r>
                        <a:rPr lang="en-US" sz="1200">
                          <a:effectLst/>
                          <a:latin typeface="Abadi Extra Light" panose="020B0204020104020204" pitchFamily="34" charset="0"/>
                        </a:rPr>
                        <a:t>Key concepts</a:t>
                      </a:r>
                      <a:endParaRPr lang="en-GB" sz="120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txBody>
                  <a:tcPr marL="68580" marR="68580" marT="68580" marB="68580"/>
                </a:tc>
                <a:tc hMerge="1">
                  <a:txBody>
                    <a:bodyPr/>
                    <a:lstStyle/>
                    <a:p>
                      <a:endParaRPr lang="en-GB"/>
                    </a:p>
                  </a:txBody>
                  <a:tcPr/>
                </a:tc>
                <a:extLst>
                  <a:ext uri="{0D108BD9-81ED-4DB2-BD59-A6C34878D82A}">
                    <a16:rowId xmlns:a16="http://schemas.microsoft.com/office/drawing/2014/main" val="2668126749"/>
                  </a:ext>
                </a:extLst>
              </a:tr>
              <a:tr h="278765">
                <a:tc>
                  <a:txBody>
                    <a:bodyPr/>
                    <a:lstStyle/>
                    <a:p>
                      <a:pPr>
                        <a:lnSpc>
                          <a:spcPts val="1200"/>
                        </a:lnSpc>
                      </a:pPr>
                      <a:r>
                        <a:rPr lang="en-GB" sz="1200" b="1">
                          <a:effectLst/>
                          <a:latin typeface="Abadi Extra Light" panose="020B0204020104020204" pitchFamily="34" charset="0"/>
                        </a:rPr>
                        <a:t>Conquest</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Taking control of an area by military force. William’s invasion and takeover of England in 1066 is known as the Norman Conquest.</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3327719081"/>
                  </a:ext>
                </a:extLst>
              </a:tr>
              <a:tr h="0">
                <a:tc>
                  <a:txBody>
                    <a:bodyPr/>
                    <a:lstStyle/>
                    <a:p>
                      <a:pPr>
                        <a:lnSpc>
                          <a:spcPts val="1200"/>
                        </a:lnSpc>
                      </a:pPr>
                      <a:r>
                        <a:rPr lang="en-GB" sz="1200" b="1">
                          <a:effectLst/>
                          <a:latin typeface="Abadi Extra Light" panose="020B0204020104020204" pitchFamily="34" charset="0"/>
                        </a:rPr>
                        <a:t>Rebellion</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An act of resistance against an established government or leader. There were many rebellions against William in the early years of his rule of England.</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3370345741"/>
                  </a:ext>
                </a:extLst>
              </a:tr>
              <a:tr h="429260">
                <a:tc>
                  <a:txBody>
                    <a:bodyPr/>
                    <a:lstStyle/>
                    <a:p>
                      <a:pPr>
                        <a:lnSpc>
                          <a:spcPts val="1200"/>
                        </a:lnSpc>
                      </a:pPr>
                      <a:r>
                        <a:rPr lang="en-GB" sz="1200" b="1">
                          <a:effectLst/>
                          <a:latin typeface="Abadi Extra Light" panose="020B0204020104020204" pitchFamily="34" charset="0"/>
                        </a:rPr>
                        <a:t>Tax</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tc>
                  <a:txBody>
                    <a:bodyPr/>
                    <a:lstStyle/>
                    <a:p>
                      <a:pPr>
                        <a:lnSpc>
                          <a:spcPts val="1200"/>
                        </a:lnSpc>
                      </a:pPr>
                      <a:r>
                        <a:rPr lang="en-GB" sz="1200">
                          <a:effectLst/>
                          <a:latin typeface="Abadi Extra Light" panose="020B0204020104020204" pitchFamily="34" charset="0"/>
                        </a:rPr>
                        <a:t>A compulsory fee charged by a government. Taxes contribute to the running of the country. In the Medieval period, a tax could be paid in the form of money or goods.</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68580" marR="68580" marT="68580" marB="68580"/>
                </a:tc>
                <a:extLst>
                  <a:ext uri="{0D108BD9-81ED-4DB2-BD59-A6C34878D82A}">
                    <a16:rowId xmlns:a16="http://schemas.microsoft.com/office/drawing/2014/main" val="1457595799"/>
                  </a:ext>
                </a:extLst>
              </a:tr>
            </a:tbl>
          </a:graphicData>
        </a:graphic>
      </p:graphicFrame>
      <p:graphicFrame>
        <p:nvGraphicFramePr>
          <p:cNvPr id="6" name="Table 5">
            <a:extLst>
              <a:ext uri="{FF2B5EF4-FFF2-40B4-BE49-F238E27FC236}">
                <a16:creationId xmlns:a16="http://schemas.microsoft.com/office/drawing/2014/main" id="{B84D1775-1B66-4D7C-93DE-FA7CDF4B2B20}"/>
              </a:ext>
            </a:extLst>
          </p:cNvPr>
          <p:cNvGraphicFramePr>
            <a:graphicFrameLocks noGrp="1"/>
          </p:cNvGraphicFramePr>
          <p:nvPr/>
        </p:nvGraphicFramePr>
        <p:xfrm>
          <a:off x="6669537" y="801128"/>
          <a:ext cx="4989063" cy="5837919"/>
        </p:xfrm>
        <a:graphic>
          <a:graphicData uri="http://schemas.openxmlformats.org/drawingml/2006/table">
            <a:tbl>
              <a:tblPr firstRow="1">
                <a:tableStyleId>{1E171933-4619-4E11-9A3F-F7608DF75F80}</a:tableStyleId>
              </a:tblPr>
              <a:tblGrid>
                <a:gridCol w="1287836">
                  <a:extLst>
                    <a:ext uri="{9D8B030D-6E8A-4147-A177-3AD203B41FA5}">
                      <a16:colId xmlns:a16="http://schemas.microsoft.com/office/drawing/2014/main" val="2396191667"/>
                    </a:ext>
                  </a:extLst>
                </a:gridCol>
                <a:gridCol w="3701227">
                  <a:extLst>
                    <a:ext uri="{9D8B030D-6E8A-4147-A177-3AD203B41FA5}">
                      <a16:colId xmlns:a16="http://schemas.microsoft.com/office/drawing/2014/main" val="2244369621"/>
                    </a:ext>
                  </a:extLst>
                </a:gridCol>
              </a:tblGrid>
              <a:tr h="315087">
                <a:tc gridSpan="2">
                  <a:txBody>
                    <a:bodyPr/>
                    <a:lstStyle/>
                    <a:p>
                      <a:r>
                        <a:rPr lang="en-GB" sz="1200">
                          <a:effectLst/>
                          <a:latin typeface="Abadi Extra Light" panose="020B0204020104020204" pitchFamily="34" charset="0"/>
                        </a:rPr>
                        <a:t>Key words / terms</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hMerge="1">
                  <a:txBody>
                    <a:bodyPr/>
                    <a:lstStyle/>
                    <a:p>
                      <a:endParaRPr lang="en-GB"/>
                    </a:p>
                  </a:txBody>
                  <a:tcPr/>
                </a:tc>
                <a:extLst>
                  <a:ext uri="{0D108BD9-81ED-4DB2-BD59-A6C34878D82A}">
                    <a16:rowId xmlns:a16="http://schemas.microsoft.com/office/drawing/2014/main" val="2429149002"/>
                  </a:ext>
                </a:extLst>
              </a:tr>
              <a:tr h="639638">
                <a:tc>
                  <a:txBody>
                    <a:bodyPr/>
                    <a:lstStyle/>
                    <a:p>
                      <a:r>
                        <a:rPr lang="en-GB" sz="1200" b="1">
                          <a:effectLst/>
                          <a:latin typeface="Abadi Extra Light" panose="020B0204020104020204" pitchFamily="34" charset="0"/>
                        </a:rPr>
                        <a:t>Motte</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William built castles as part of his conquest of England. The first ones were made of wood, and were built on a motte. A motte is a mound of earth.</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213595199"/>
                  </a:ext>
                </a:extLst>
              </a:tr>
              <a:tr h="477363">
                <a:tc>
                  <a:txBody>
                    <a:bodyPr/>
                    <a:lstStyle/>
                    <a:p>
                      <a:r>
                        <a:rPr lang="en-GB" sz="1200" b="1">
                          <a:effectLst/>
                          <a:latin typeface="Abadi Extra Light" panose="020B0204020104020204" pitchFamily="34" charset="0"/>
                        </a:rPr>
                        <a:t>Bailey</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This was the area around a castle, which was enclosed by a wooden fence and a ditch to protect it.</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186187146"/>
                  </a:ext>
                </a:extLst>
              </a:tr>
              <a:tr h="1126468">
                <a:tc>
                  <a:txBody>
                    <a:bodyPr/>
                    <a:lstStyle/>
                    <a:p>
                      <a:r>
                        <a:rPr lang="en-GB" sz="1200" b="1">
                          <a:effectLst/>
                          <a:latin typeface="Abadi Extra Light" panose="020B0204020104020204" pitchFamily="34" charset="0"/>
                        </a:rPr>
                        <a:t>Domesday Book</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William ordered a survey of England which became known as the Domesday Book. It was full of information about how many people there were in each area, and how much property they owned. This was so William knew how many people he could call up to his army if he needed them, and how much he could tax people.</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679228899"/>
                  </a:ext>
                </a:extLst>
              </a:tr>
              <a:tr h="639638">
                <a:tc>
                  <a:txBody>
                    <a:bodyPr/>
                    <a:lstStyle/>
                    <a:p>
                      <a:r>
                        <a:rPr lang="en-GB" sz="1200" b="1">
                          <a:effectLst/>
                          <a:latin typeface="Abadi Extra Light" panose="020B0204020104020204" pitchFamily="34" charset="0"/>
                        </a:rPr>
                        <a:t>Feudal system</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A system developed by King William where each group of people owed loyalty to the group above, starting with villeins, knights, barons and ending with the king.</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4104542449"/>
                  </a:ext>
                </a:extLst>
              </a:tr>
              <a:tr h="639638">
                <a:tc>
                  <a:txBody>
                    <a:bodyPr/>
                    <a:lstStyle/>
                    <a:p>
                      <a:r>
                        <a:rPr lang="en-GB" sz="1200" b="1">
                          <a:effectLst/>
                          <a:latin typeface="Abadi Extra Light" panose="020B0204020104020204" pitchFamily="34" charset="0"/>
                        </a:rPr>
                        <a:t>Baron</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In return for their loyalty, William gave his supporters big chunks of land in England to rule. These powerful landowners were known as barons.</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2667262316"/>
                  </a:ext>
                </a:extLst>
              </a:tr>
              <a:tr h="639638">
                <a:tc>
                  <a:txBody>
                    <a:bodyPr/>
                    <a:lstStyle/>
                    <a:p>
                      <a:r>
                        <a:rPr lang="en-GB" sz="1200" b="1">
                          <a:effectLst/>
                          <a:latin typeface="Abadi Extra Light" panose="020B0204020104020204" pitchFamily="34" charset="0"/>
                        </a:rPr>
                        <a:t>Knight</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Smaller landowners who would get land from the barons. They ranked below the barons in the feudal system, but were much higher ranking than the peasants.</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72496679"/>
                  </a:ext>
                </a:extLst>
              </a:tr>
              <a:tr h="639638">
                <a:tc>
                  <a:txBody>
                    <a:bodyPr/>
                    <a:lstStyle/>
                    <a:p>
                      <a:r>
                        <a:rPr lang="en-GB" sz="1200" b="1">
                          <a:effectLst/>
                          <a:latin typeface="Abadi Extra Light" panose="020B0204020104020204" pitchFamily="34" charset="0"/>
                        </a:rPr>
                        <a:t>Villein</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Peasants who farmed the land. They were part of the property of the baron or knight who owned the land they lived and worked on.</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3287546875"/>
                  </a:ext>
                </a:extLst>
              </a:tr>
              <a:tr h="477363">
                <a:tc>
                  <a:txBody>
                    <a:bodyPr/>
                    <a:lstStyle/>
                    <a:p>
                      <a:r>
                        <a:rPr lang="en-GB" sz="1200" b="1">
                          <a:effectLst/>
                          <a:latin typeface="Abadi Extra Light" panose="020B0204020104020204" pitchFamily="34" charset="0"/>
                        </a:rPr>
                        <a:t>Murdrum fines</a:t>
                      </a:r>
                      <a:endParaRPr lang="en-GB" sz="1200" b="1">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tc>
                  <a:txBody>
                    <a:bodyPr/>
                    <a:lstStyle/>
                    <a:p>
                      <a:r>
                        <a:rPr lang="en-GB" sz="1200">
                          <a:effectLst/>
                          <a:latin typeface="Abadi Extra Light" panose="020B0204020104020204" pitchFamily="34" charset="0"/>
                        </a:rPr>
                        <a:t>If a Norman was killed, the English people living in the area where the crime happened would be taxed heavily.</a:t>
                      </a:r>
                      <a:endParaRPr lang="en-GB" sz="1200">
                        <a:effectLst/>
                        <a:latin typeface="Abadi Extra Light" panose="020B0204020104020204" pitchFamily="34" charset="0"/>
                        <a:ea typeface="Times New Roman" panose="02020603050405020304" pitchFamily="18" charset="0"/>
                        <a:cs typeface="Times New Roman" panose="02020603050405020304" pitchFamily="18" charset="0"/>
                      </a:endParaRPr>
                    </a:p>
                  </a:txBody>
                  <a:tcPr marL="59427" marR="59427" marT="59427" marB="59427"/>
                </a:tc>
                <a:extLst>
                  <a:ext uri="{0D108BD9-81ED-4DB2-BD59-A6C34878D82A}">
                    <a16:rowId xmlns:a16="http://schemas.microsoft.com/office/drawing/2014/main" val="489557436"/>
                  </a:ext>
                </a:extLst>
              </a:tr>
            </a:tbl>
          </a:graphicData>
        </a:graphic>
      </p:graphicFrame>
      <p:sp>
        <p:nvSpPr>
          <p:cNvPr id="7" name="Text Box 4">
            <a:extLst>
              <a:ext uri="{FF2B5EF4-FFF2-40B4-BE49-F238E27FC236}">
                <a16:creationId xmlns:a16="http://schemas.microsoft.com/office/drawing/2014/main" id="{79E8F86E-9431-4F12-8F9A-652AD871050A}"/>
              </a:ext>
            </a:extLst>
          </p:cNvPr>
          <p:cNvSpPr txBox="1">
            <a:spLocks noChangeArrowheads="1"/>
          </p:cNvSpPr>
          <p:nvPr/>
        </p:nvSpPr>
        <p:spPr bwMode="auto">
          <a:xfrm>
            <a:off x="3487738" y="8807450"/>
            <a:ext cx="31146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a:ln>
                <a:noFill/>
              </a:ln>
              <a:solidFill>
                <a:srgbClr val="0D0D0D"/>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Arial" panose="020B0604020202020204" pitchFamily="34" charset="0"/>
              </a:rPr>
              <a:t>©</a:t>
            </a:r>
            <a:r>
              <a:rPr kumimoji="0" lang="en-GB" altLang="en-US" sz="700" b="0" i="0" u="none" strike="noStrike" cap="none" normalizeH="0" baseline="0">
                <a:ln>
                  <a:noFill/>
                </a:ln>
                <a:solidFill>
                  <a:srgbClr val="0D0D0D"/>
                </a:solidFill>
                <a:effectLst/>
                <a:latin typeface="Arial" panose="020B0604020202020204" pitchFamily="34" charset="0"/>
                <a:ea typeface="Times New Roman" panose="02020603050405020304" pitchFamily="18" charset="0"/>
                <a:cs typeface="Arial" panose="020B0604020202020204" pitchFamily="34" charset="0"/>
              </a:rPr>
              <a:t> Oxford University Press 2019</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rgbClr val="0D0D0D"/>
                </a:solidFill>
                <a:effectLst/>
                <a:latin typeface="Arial" panose="020B0604020202020204" pitchFamily="34" charset="0"/>
                <a:ea typeface="Times New Roman" panose="02020603050405020304" pitchFamily="18" charset="0"/>
                <a:cs typeface="Arial" panose="020B0604020202020204" pitchFamily="34" charset="0"/>
              </a:rPr>
              <a:t>www.oxfordsecondary.co.uk/acknowledgements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3EC485B2-5124-4879-806C-712F1A47F743}"/>
              </a:ext>
            </a:extLst>
          </p:cNvPr>
          <p:cNvSpPr txBox="1">
            <a:spLocks noChangeArrowheads="1"/>
          </p:cNvSpPr>
          <p:nvPr/>
        </p:nvSpPr>
        <p:spPr bwMode="auto">
          <a:xfrm>
            <a:off x="10415588" y="9321800"/>
            <a:ext cx="3114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a:ln>
                <a:noFill/>
              </a:ln>
              <a:solidFill>
                <a:srgbClr val="0D0D0D"/>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rgbClr val="0D0D0D"/>
                </a:solidFill>
                <a:effectLst/>
                <a:latin typeface="Arial" panose="020B0604020202020204" pitchFamily="34" charset="0"/>
                <a:ea typeface="Times New Roman" panose="02020603050405020304" pitchFamily="18" charset="0"/>
                <a:cs typeface="Arial" panose="020B0604020202020204" pitchFamily="34" charset="0"/>
              </a:rPr>
              <a:t>Invasion, Plague and Murder: Britain 1066</a:t>
            </a:r>
            <a:r>
              <a:rPr kumimoji="0" lang="en-GB" altLang="en-US" sz="700" b="0" i="0" u="none" strike="noStrike" cap="none" normalizeH="0" baseline="0">
                <a:ln>
                  <a:noFill/>
                </a:ln>
                <a:solidFill>
                  <a:srgbClr val="0D0D0D"/>
                </a:solidFill>
                <a:effectLst/>
                <a:latin typeface="Calibri" panose="020F0502020204030204" pitchFamily="34" charset="0"/>
                <a:ea typeface="Times New Roman" panose="02020603050405020304" pitchFamily="18" charset="0"/>
                <a:cs typeface="Arial" panose="020B0604020202020204" pitchFamily="34" charset="0"/>
              </a:rPr>
              <a:t>–</a:t>
            </a:r>
            <a:r>
              <a:rPr kumimoji="0" lang="en-GB" altLang="en-US" sz="700" b="0" i="0" u="none" strike="noStrike" cap="none" normalizeH="0" baseline="0">
                <a:ln>
                  <a:noFill/>
                </a:ln>
                <a:solidFill>
                  <a:srgbClr val="0D0D0D"/>
                </a:solidFill>
                <a:effectLst/>
                <a:latin typeface="Arial" panose="020B0604020202020204" pitchFamily="34" charset="0"/>
                <a:ea typeface="Times New Roman" panose="02020603050405020304" pitchFamily="18" charset="0"/>
                <a:cs typeface="Arial" panose="020B0604020202020204" pitchFamily="34" charset="0"/>
              </a:rPr>
              <a:t>1558</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02C45E6F-7C24-4371-A501-6865232541F1}"/>
              </a:ext>
            </a:extLst>
          </p:cNvPr>
          <p:cNvSpPr>
            <a:spLocks noChangeArrowheads="1"/>
          </p:cNvSpPr>
          <p:nvPr/>
        </p:nvSpPr>
        <p:spPr bwMode="auto">
          <a:xfrm>
            <a:off x="40846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6">
            <a:extLst>
              <a:ext uri="{FF2B5EF4-FFF2-40B4-BE49-F238E27FC236}">
                <a16:creationId xmlns:a16="http://schemas.microsoft.com/office/drawing/2014/main" id="{FCFBBF9C-17C8-4ECD-8424-CFC1BD79FB47}"/>
              </a:ext>
            </a:extLst>
          </p:cNvPr>
          <p:cNvSpPr>
            <a:spLocks noChangeArrowheads="1"/>
          </p:cNvSpPr>
          <p:nvPr/>
        </p:nvSpPr>
        <p:spPr bwMode="auto">
          <a:xfrm>
            <a:off x="4084638" y="2282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17">
            <a:extLst>
              <a:ext uri="{FF2B5EF4-FFF2-40B4-BE49-F238E27FC236}">
                <a16:creationId xmlns:a16="http://schemas.microsoft.com/office/drawing/2014/main" id="{40992273-A2DF-4020-9378-FA8BCECBDF13}"/>
              </a:ext>
            </a:extLst>
          </p:cNvPr>
          <p:cNvSpPr>
            <a:spLocks noChangeArrowheads="1"/>
          </p:cNvSpPr>
          <p:nvPr/>
        </p:nvSpPr>
        <p:spPr bwMode="auto">
          <a:xfrm>
            <a:off x="4084638" y="9798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Text Box 8">
            <a:extLst>
              <a:ext uri="{FF2B5EF4-FFF2-40B4-BE49-F238E27FC236}">
                <a16:creationId xmlns:a16="http://schemas.microsoft.com/office/drawing/2014/main" id="{DC183556-FFD0-4412-B4CE-70458331A2E8}"/>
              </a:ext>
            </a:extLst>
          </p:cNvPr>
          <p:cNvSpPr txBox="1">
            <a:spLocks noChangeArrowheads="1"/>
          </p:cNvSpPr>
          <p:nvPr/>
        </p:nvSpPr>
        <p:spPr bwMode="auto">
          <a:xfrm>
            <a:off x="688756" y="192088"/>
            <a:ext cx="11284169" cy="3492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Knowledge </a:t>
            </a:r>
            <a:r>
              <a:rPr kumimoji="0" lang="en-GB" altLang="en-US" sz="2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Organiser:</a:t>
            </a:r>
            <a:r>
              <a:rPr kumimoji="0" lang="en-US" altLang="en-US" sz="2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Norman Conquest of England </a:t>
            </a:r>
            <a:endParaRPr kumimoji="0" lang="en-GB" altLang="en-US"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219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6D943-E4F1-4F24-B263-4B3C7219B5D1}"/>
              </a:ext>
            </a:extLst>
          </p:cNvPr>
          <p:cNvSpPr txBox="1"/>
          <p:nvPr/>
        </p:nvSpPr>
        <p:spPr>
          <a:xfrm>
            <a:off x="4261313" y="60960"/>
            <a:ext cx="3617421"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u="sng">
                <a:latin typeface="Comic Sans MS"/>
              </a:rPr>
              <a:t>Knowledge Organiser: Medieval Realms</a:t>
            </a:r>
            <a:endParaRPr lang="en-US" sz="1400" b="1" u="sng">
              <a:cs typeface="Calibri"/>
            </a:endParaRPr>
          </a:p>
        </p:txBody>
      </p:sp>
      <p:sp>
        <p:nvSpPr>
          <p:cNvPr id="5" name="TextBox 4">
            <a:extLst>
              <a:ext uri="{FF2B5EF4-FFF2-40B4-BE49-F238E27FC236}">
                <a16:creationId xmlns:a16="http://schemas.microsoft.com/office/drawing/2014/main" id="{8F6E1721-9D30-4574-B409-749952D7B660}"/>
              </a:ext>
            </a:extLst>
          </p:cNvPr>
          <p:cNvSpPr txBox="1"/>
          <p:nvPr/>
        </p:nvSpPr>
        <p:spPr>
          <a:xfrm>
            <a:off x="120361" y="430357"/>
            <a:ext cx="3368040" cy="249299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a:latin typeface="Comic Sans MS"/>
              </a:rPr>
              <a:t>The power of the Church over society in the Middle Ages</a:t>
            </a:r>
            <a:endParaRPr lang="en-US"/>
          </a:p>
          <a:p>
            <a:pPr marL="171450" indent="-171450" algn="just">
              <a:buFont typeface="Arial"/>
              <a:buChar char="•"/>
            </a:pPr>
            <a:r>
              <a:rPr lang="en-GB" sz="1200">
                <a:latin typeface="Comic Sans MS"/>
                <a:ea typeface="+mn-lt"/>
                <a:cs typeface="+mn-lt"/>
              </a:rPr>
              <a:t>In the Middle Ages, the Catholic Church dominated the lives of people.</a:t>
            </a:r>
            <a:endParaRPr lang="en-GB">
              <a:latin typeface="Comic Sans MS"/>
              <a:ea typeface="+mn-lt"/>
              <a:cs typeface="+mn-lt"/>
            </a:endParaRPr>
          </a:p>
          <a:p>
            <a:pPr marL="171450" indent="-171450" algn="just">
              <a:buFont typeface="Arial"/>
              <a:buChar char="•"/>
            </a:pPr>
            <a:r>
              <a:rPr lang="en-GB" sz="1200">
                <a:latin typeface="Comic Sans MS"/>
                <a:ea typeface="+mn-lt"/>
                <a:cs typeface="+mn-lt"/>
              </a:rPr>
              <a:t>People believed that if they did not support the Church or believe in God, they would go to hell. </a:t>
            </a:r>
          </a:p>
          <a:p>
            <a:pPr marL="171450" indent="-171450" algn="just">
              <a:buFont typeface="Arial"/>
              <a:buChar char="•"/>
            </a:pPr>
            <a:r>
              <a:rPr lang="en-GB" sz="1200">
                <a:latin typeface="Comic Sans MS"/>
                <a:ea typeface="+mn-lt"/>
                <a:cs typeface="+mn-lt"/>
              </a:rPr>
              <a:t>Everyone paid 10% of what they earned to the Church. This tax was called a </a:t>
            </a:r>
            <a:r>
              <a:rPr lang="en-GB" sz="1200" b="1" u="sng">
                <a:latin typeface="Comic Sans MS"/>
                <a:ea typeface="+mn-lt"/>
                <a:cs typeface="+mn-lt"/>
              </a:rPr>
              <a:t>tithe</a:t>
            </a:r>
            <a:r>
              <a:rPr lang="en-GB" sz="1200">
                <a:latin typeface="Comic Sans MS"/>
                <a:ea typeface="+mn-lt"/>
                <a:cs typeface="+mn-lt"/>
              </a:rPr>
              <a:t>. </a:t>
            </a:r>
          </a:p>
          <a:p>
            <a:pPr marL="171450" indent="-171450" algn="just">
              <a:buFont typeface="Arial"/>
              <a:buChar char="•"/>
            </a:pPr>
            <a:r>
              <a:rPr lang="en-GB" sz="1200">
                <a:latin typeface="Comic Sans MS"/>
                <a:ea typeface="+mn-lt"/>
                <a:cs typeface="+mn-lt"/>
              </a:rPr>
              <a:t>If a </a:t>
            </a:r>
            <a:r>
              <a:rPr lang="en-GB" sz="1200" b="1" u="sng">
                <a:latin typeface="Comic Sans MS"/>
                <a:ea typeface="+mn-lt"/>
                <a:cs typeface="+mn-lt"/>
              </a:rPr>
              <a:t>cleric</a:t>
            </a:r>
            <a:r>
              <a:rPr lang="en-GB" sz="1200">
                <a:latin typeface="Comic Sans MS"/>
                <a:ea typeface="+mn-lt"/>
                <a:cs typeface="+mn-lt"/>
              </a:rPr>
              <a:t> was accused of a crime, he was not tried in the king's court. Instead, he was tried in a Church court where the punishments were not so strict.</a:t>
            </a:r>
          </a:p>
        </p:txBody>
      </p:sp>
      <p:sp>
        <p:nvSpPr>
          <p:cNvPr id="6" name="TextBox 5">
            <a:extLst>
              <a:ext uri="{FF2B5EF4-FFF2-40B4-BE49-F238E27FC236}">
                <a16:creationId xmlns:a16="http://schemas.microsoft.com/office/drawing/2014/main" id="{937D3532-F775-4922-8062-8FC116C75080}"/>
              </a:ext>
            </a:extLst>
          </p:cNvPr>
          <p:cNvSpPr txBox="1"/>
          <p:nvPr/>
        </p:nvSpPr>
        <p:spPr>
          <a:xfrm>
            <a:off x="158462" y="3351933"/>
            <a:ext cx="2233700" cy="304698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a:latin typeface="Comic Sans MS"/>
              </a:rPr>
              <a:t>The power of the Church over the Monarch</a:t>
            </a:r>
          </a:p>
          <a:p>
            <a:pPr marL="171450" indent="-171450" algn="just">
              <a:buFont typeface="Arial"/>
              <a:buChar char="•"/>
            </a:pPr>
            <a:r>
              <a:rPr lang="en-GB" sz="1200">
                <a:latin typeface="Comic Sans MS"/>
                <a:ea typeface="+mn-lt"/>
                <a:cs typeface="+mn-lt"/>
              </a:rPr>
              <a:t>The king was not the Head of the Church, the Pope was. </a:t>
            </a:r>
          </a:p>
          <a:p>
            <a:pPr marL="171450" indent="-171450" algn="just">
              <a:buFont typeface="Arial"/>
              <a:buChar char="•"/>
            </a:pPr>
            <a:r>
              <a:rPr lang="en-GB" sz="1200">
                <a:latin typeface="Comic Sans MS"/>
                <a:ea typeface="+mn-lt"/>
                <a:cs typeface="+mn-lt"/>
              </a:rPr>
              <a:t>The Pope claimed authority over all kings and bishops. The bishops were powerful landowners who acted as the king's advisers.</a:t>
            </a:r>
          </a:p>
          <a:p>
            <a:pPr marL="171450" indent="-171450" algn="just">
              <a:buFont typeface="Arial"/>
              <a:buChar char="•"/>
            </a:pPr>
            <a:r>
              <a:rPr lang="en-GB" sz="1200">
                <a:latin typeface="Comic Sans MS"/>
                <a:cs typeface="Calibri"/>
              </a:rPr>
              <a:t>The king could make decisions, such as selecting an Archbishop, but the Pope had to approve. </a:t>
            </a:r>
          </a:p>
        </p:txBody>
      </p:sp>
      <p:pic>
        <p:nvPicPr>
          <p:cNvPr id="2" name="Picture 2" descr="A picture containing tower&#10;&#10;Description automatically generated">
            <a:extLst>
              <a:ext uri="{FF2B5EF4-FFF2-40B4-BE49-F238E27FC236}">
                <a16:creationId xmlns:a16="http://schemas.microsoft.com/office/drawing/2014/main" id="{68316236-25BA-4D9B-9007-6733A1511F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7675" y="58423"/>
            <a:ext cx="1029159" cy="1268098"/>
          </a:xfrm>
          <a:prstGeom prst="rect">
            <a:avLst/>
          </a:prstGeom>
        </p:spPr>
      </p:pic>
      <p:pic>
        <p:nvPicPr>
          <p:cNvPr id="3" name="Picture 6" descr="A picture containing drawing&#10;&#10;Description automatically generated">
            <a:extLst>
              <a:ext uri="{FF2B5EF4-FFF2-40B4-BE49-F238E27FC236}">
                <a16:creationId xmlns:a16="http://schemas.microsoft.com/office/drawing/2014/main" id="{37A7955D-59D0-4167-B7D1-EE2730384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60000">
            <a:off x="2668419" y="3182301"/>
            <a:ext cx="860614" cy="860614"/>
          </a:xfrm>
          <a:prstGeom prst="rect">
            <a:avLst/>
          </a:prstGeom>
        </p:spPr>
      </p:pic>
      <p:sp>
        <p:nvSpPr>
          <p:cNvPr id="7" name="TextBox 6">
            <a:extLst>
              <a:ext uri="{FF2B5EF4-FFF2-40B4-BE49-F238E27FC236}">
                <a16:creationId xmlns:a16="http://schemas.microsoft.com/office/drawing/2014/main" id="{6F5E968E-CA90-43AC-A4FC-23BB607D4B9B}"/>
              </a:ext>
            </a:extLst>
          </p:cNvPr>
          <p:cNvSpPr txBox="1"/>
          <p:nvPr/>
        </p:nvSpPr>
        <p:spPr>
          <a:xfrm>
            <a:off x="3627292" y="1677267"/>
            <a:ext cx="3116926" cy="304698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a:latin typeface="Comic Sans MS"/>
              </a:rPr>
              <a:t>Henry II and Thomas Beckett</a:t>
            </a:r>
          </a:p>
          <a:p>
            <a:pPr marL="171450" indent="-171450" algn="just">
              <a:buFont typeface="Arial"/>
              <a:buChar char="•"/>
            </a:pPr>
            <a:r>
              <a:rPr lang="en-GB" sz="1200">
                <a:latin typeface="Comic Sans MS"/>
                <a:ea typeface="+mn-lt"/>
                <a:cs typeface="+mn-lt"/>
              </a:rPr>
              <a:t>Henry II became the King of England in 1154 after Stephen I’s death. </a:t>
            </a:r>
          </a:p>
          <a:p>
            <a:pPr marL="171450" indent="-171450" algn="just">
              <a:buFont typeface="Arial"/>
              <a:buChar char="•"/>
            </a:pPr>
            <a:r>
              <a:rPr lang="en-US" sz="1200">
                <a:latin typeface="Comic Sans MS"/>
                <a:ea typeface="+mn-lt"/>
                <a:cs typeface="+mn-lt"/>
              </a:rPr>
              <a:t>Henry II made Thomas Becket the Archbishop of Canterbury to help him control the Church. After Becket became the Archbishop, he started to live a very religious life. </a:t>
            </a:r>
          </a:p>
          <a:p>
            <a:pPr marL="171450" indent="-171450" algn="just">
              <a:buFont typeface="Arial"/>
              <a:buChar char="•"/>
            </a:pPr>
            <a:r>
              <a:rPr lang="en-US" sz="1200">
                <a:latin typeface="Comic Sans MS"/>
                <a:ea typeface="+mn-lt"/>
                <a:cs typeface="+mn-lt"/>
              </a:rPr>
              <a:t>Becket and the Henry argued because the king said he should obey him and not the pope.</a:t>
            </a:r>
          </a:p>
          <a:p>
            <a:pPr marL="171450" indent="-171450">
              <a:buFont typeface="Arial"/>
              <a:buChar char="•"/>
            </a:pPr>
            <a:r>
              <a:rPr lang="en-US" sz="1200">
                <a:latin typeface="Comic Sans MS"/>
                <a:ea typeface="+mn-lt"/>
                <a:cs typeface="+mn-lt"/>
              </a:rPr>
              <a:t>In rage, Henry shouted “will no one rid me of this turbulent priest?”</a:t>
            </a:r>
          </a:p>
          <a:p>
            <a:pPr marL="171450" indent="-171450">
              <a:buFont typeface="Arial"/>
              <a:buChar char="•"/>
            </a:pPr>
            <a:r>
              <a:rPr lang="en-US" sz="1200">
                <a:latin typeface="Comic Sans MS"/>
                <a:ea typeface="+mn-lt"/>
                <a:cs typeface="+mn-lt"/>
              </a:rPr>
              <a:t>Four knights heard this and rode to Canterbury and murdered Thomas Becket in December 1170. </a:t>
            </a:r>
          </a:p>
        </p:txBody>
      </p:sp>
      <p:sp>
        <p:nvSpPr>
          <p:cNvPr id="8" name="TextBox 7">
            <a:extLst>
              <a:ext uri="{FF2B5EF4-FFF2-40B4-BE49-F238E27FC236}">
                <a16:creationId xmlns:a16="http://schemas.microsoft.com/office/drawing/2014/main" id="{F8F9FBFB-9F72-40DB-B9F5-88A132ECB1DE}"/>
              </a:ext>
            </a:extLst>
          </p:cNvPr>
          <p:cNvSpPr txBox="1"/>
          <p:nvPr/>
        </p:nvSpPr>
        <p:spPr>
          <a:xfrm>
            <a:off x="2574348" y="4815320"/>
            <a:ext cx="4909359" cy="193899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u="sng">
                <a:latin typeface="Comic Sans MS"/>
              </a:rPr>
              <a:t>Henry II vs. The Church</a:t>
            </a:r>
          </a:p>
          <a:p>
            <a:pPr marL="171450" indent="-171450" algn="just">
              <a:buFont typeface="Arial"/>
              <a:buChar char="•"/>
            </a:pPr>
            <a:r>
              <a:rPr lang="en-GB" sz="1200">
                <a:latin typeface="Comic Sans MS"/>
                <a:ea typeface="+mn-lt"/>
                <a:cs typeface="+mn-lt"/>
              </a:rPr>
              <a:t>In 1173, the Pope made Beckett a saint. </a:t>
            </a:r>
          </a:p>
          <a:p>
            <a:pPr marL="171450" indent="-171450" algn="just">
              <a:buFont typeface="Arial"/>
              <a:buChar char="•"/>
            </a:pPr>
            <a:r>
              <a:rPr lang="en-GB" sz="1200">
                <a:latin typeface="Comic Sans MS"/>
                <a:ea typeface="+mn-lt"/>
                <a:cs typeface="+mn-lt"/>
              </a:rPr>
              <a:t>The Pope excommunicated the knights who killed him. They had to go Crusade for 14 years. </a:t>
            </a:r>
          </a:p>
          <a:p>
            <a:pPr marL="171450" indent="-171450" algn="just">
              <a:buFont typeface="Arial"/>
              <a:buChar char="•"/>
            </a:pPr>
            <a:r>
              <a:rPr lang="en-GB" sz="1200">
                <a:latin typeface="Comic Sans MS"/>
                <a:ea typeface="+mn-lt"/>
                <a:cs typeface="+mn-lt"/>
              </a:rPr>
              <a:t>In 1174, Henry walked barefoot to Canterbury Cathedral and allowed the monks to whip him as punishment for his sins. </a:t>
            </a:r>
          </a:p>
          <a:p>
            <a:pPr marL="171450" indent="-171450" algn="just">
              <a:buFont typeface="Arial"/>
              <a:buChar char="•"/>
            </a:pPr>
            <a:r>
              <a:rPr lang="en-GB" sz="1200">
                <a:latin typeface="Comic Sans MS"/>
                <a:ea typeface="+mn-lt"/>
                <a:cs typeface="+mn-lt"/>
              </a:rPr>
              <a:t>Henry had to give up on the Constitutions of Clarendon (a set of rules which attempted to restrict the power of the Church courts and papal authority in England).</a:t>
            </a:r>
          </a:p>
          <a:p>
            <a:pPr marL="171450" indent="-171450" algn="just">
              <a:buFont typeface="Arial"/>
              <a:buChar char="•"/>
            </a:pPr>
            <a:r>
              <a:rPr lang="en-GB" sz="1200">
                <a:latin typeface="Comic Sans MS"/>
                <a:ea typeface="+mn-lt"/>
                <a:cs typeface="+mn-lt"/>
              </a:rPr>
              <a:t>He had failed to reduce the power of the Church.</a:t>
            </a:r>
          </a:p>
        </p:txBody>
      </p:sp>
      <p:pic>
        <p:nvPicPr>
          <p:cNvPr id="9" name="Picture 9" descr="Icon&#10;&#10;Description automatically generated">
            <a:extLst>
              <a:ext uri="{FF2B5EF4-FFF2-40B4-BE49-F238E27FC236}">
                <a16:creationId xmlns:a16="http://schemas.microsoft.com/office/drawing/2014/main" id="{D9BC6283-72F9-48BB-8627-52039BF893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7599" y="433331"/>
            <a:ext cx="1582372" cy="1168224"/>
          </a:xfrm>
          <a:prstGeom prst="rect">
            <a:avLst/>
          </a:prstGeom>
        </p:spPr>
      </p:pic>
      <p:sp>
        <p:nvSpPr>
          <p:cNvPr id="10" name="TextBox 9">
            <a:extLst>
              <a:ext uri="{FF2B5EF4-FFF2-40B4-BE49-F238E27FC236}">
                <a16:creationId xmlns:a16="http://schemas.microsoft.com/office/drawing/2014/main" id="{4B8FE1F7-73B2-4732-A89A-63F5CA788C12}"/>
              </a:ext>
            </a:extLst>
          </p:cNvPr>
          <p:cNvSpPr txBox="1"/>
          <p:nvPr/>
        </p:nvSpPr>
        <p:spPr>
          <a:xfrm>
            <a:off x="7607877" y="4637809"/>
            <a:ext cx="4449040" cy="212365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a:latin typeface="Comic Sans MS"/>
              </a:rPr>
              <a:t>Henry III and the First Parliament</a:t>
            </a:r>
          </a:p>
          <a:p>
            <a:pPr marL="171450" indent="-171450">
              <a:buFont typeface="Arial"/>
              <a:buChar char="•"/>
            </a:pPr>
            <a:r>
              <a:rPr lang="en-US" sz="1200">
                <a:latin typeface="Comic Sans MS"/>
              </a:rPr>
              <a:t>Henry III was crowned king in 1216.</a:t>
            </a:r>
          </a:p>
          <a:p>
            <a:pPr marL="171450" indent="-171450">
              <a:buFont typeface="Arial"/>
              <a:buChar char="•"/>
            </a:pPr>
            <a:r>
              <a:rPr lang="en-US" sz="1200">
                <a:latin typeface="Comic Sans MS"/>
              </a:rPr>
              <a:t>Magna Carta was re-issued, but Henry ordered higher taxes. </a:t>
            </a:r>
          </a:p>
          <a:p>
            <a:pPr marL="171450" indent="-171450">
              <a:buFont typeface="Arial"/>
              <a:buChar char="•"/>
            </a:pPr>
            <a:r>
              <a:rPr lang="en-US" sz="1200">
                <a:latin typeface="Comic Sans MS"/>
              </a:rPr>
              <a:t>Simon de Montfort led the baron's in a rebellion against the king. </a:t>
            </a:r>
          </a:p>
          <a:p>
            <a:pPr marL="171450" indent="-171450">
              <a:buFont typeface="Arial"/>
              <a:buChar char="•"/>
            </a:pPr>
            <a:r>
              <a:rPr lang="en-US" sz="1200">
                <a:latin typeface="Comic Sans MS"/>
              </a:rPr>
              <a:t>The Provisions of Oxford was created in 1258. This created a privy council of 15 members who were chosen by the barons. </a:t>
            </a:r>
          </a:p>
          <a:p>
            <a:pPr marL="171450" indent="-171450">
              <a:buFont typeface="Arial"/>
              <a:buChar char="•"/>
            </a:pPr>
            <a:r>
              <a:rPr lang="en-US" sz="1200">
                <a:latin typeface="Comic Sans MS"/>
              </a:rPr>
              <a:t>This became known as Parliament which met 3 times a year. </a:t>
            </a:r>
          </a:p>
        </p:txBody>
      </p:sp>
      <p:sp>
        <p:nvSpPr>
          <p:cNvPr id="12" name="TextBox 11">
            <a:extLst>
              <a:ext uri="{FF2B5EF4-FFF2-40B4-BE49-F238E27FC236}">
                <a16:creationId xmlns:a16="http://schemas.microsoft.com/office/drawing/2014/main" id="{C5799916-153D-4A72-9ADE-C697C2A5373E}"/>
              </a:ext>
            </a:extLst>
          </p:cNvPr>
          <p:cNvSpPr txBox="1"/>
          <p:nvPr/>
        </p:nvSpPr>
        <p:spPr>
          <a:xfrm>
            <a:off x="6911585" y="937321"/>
            <a:ext cx="5141765" cy="193899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a:latin typeface="Comic Sans MS"/>
              </a:rPr>
              <a:t>King John and the Magna Carta</a:t>
            </a:r>
          </a:p>
          <a:p>
            <a:pPr marL="171450" indent="-171450">
              <a:buFont typeface="Arial"/>
              <a:buChar char="•"/>
            </a:pPr>
            <a:r>
              <a:rPr lang="en-US" sz="1200">
                <a:latin typeface="Comic Sans MS"/>
                <a:ea typeface="+mn-lt"/>
                <a:cs typeface="+mn-lt"/>
              </a:rPr>
              <a:t>John was King of England from 1199 until his death in 1216.</a:t>
            </a:r>
            <a:endParaRPr lang="en-US" sz="1200">
              <a:latin typeface="Comic Sans MS"/>
              <a:cs typeface="Calibri"/>
            </a:endParaRPr>
          </a:p>
          <a:p>
            <a:pPr marL="171450" indent="-171450">
              <a:buFont typeface="Arial"/>
              <a:buChar char="•"/>
            </a:pPr>
            <a:r>
              <a:rPr lang="en-US" sz="1200">
                <a:latin typeface="Comic Sans MS"/>
                <a:cs typeface="Calibri"/>
              </a:rPr>
              <a:t>King John was unpopular because he collected taxes and did not treat the people fairly. </a:t>
            </a:r>
          </a:p>
          <a:p>
            <a:pPr marL="171450" indent="-171450">
              <a:buFont typeface="Arial"/>
              <a:buChar char="•"/>
            </a:pPr>
            <a:r>
              <a:rPr lang="en-US" sz="1200">
                <a:latin typeface="Comic Sans MS"/>
                <a:cs typeface="Calibri"/>
              </a:rPr>
              <a:t>The barons rebelled against King John and set out to limit his power. </a:t>
            </a:r>
          </a:p>
          <a:p>
            <a:pPr marL="171450" indent="-171450">
              <a:buFont typeface="Arial"/>
              <a:buChar char="•"/>
            </a:pPr>
            <a:r>
              <a:rPr lang="en-US" sz="1200">
                <a:latin typeface="Comic Sans MS"/>
                <a:cs typeface="Calibri"/>
              </a:rPr>
              <a:t>The Magna Carta was created in 1215 which contained 63 promises about what the king could and could not do. </a:t>
            </a:r>
          </a:p>
          <a:p>
            <a:pPr marL="171450" indent="-171450">
              <a:buFont typeface="Arial"/>
              <a:buChar char="•"/>
            </a:pPr>
            <a:r>
              <a:rPr lang="en-US" sz="1200">
                <a:latin typeface="Comic Sans MS"/>
                <a:cs typeface="Calibri"/>
              </a:rPr>
              <a:t>A council of 25 barons was set up to make sure King John kept his word. </a:t>
            </a:r>
          </a:p>
        </p:txBody>
      </p:sp>
      <p:pic>
        <p:nvPicPr>
          <p:cNvPr id="14" name="Picture 14" descr="A picture containing old, shirt&#10;&#10;Description automatically generated">
            <a:extLst>
              <a:ext uri="{FF2B5EF4-FFF2-40B4-BE49-F238E27FC236}">
                <a16:creationId xmlns:a16="http://schemas.microsoft.com/office/drawing/2014/main" id="{C16298EB-E500-443B-8540-FB4993FCEF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8329" y="58444"/>
            <a:ext cx="1836035" cy="873307"/>
          </a:xfrm>
          <a:prstGeom prst="rect">
            <a:avLst/>
          </a:prstGeom>
        </p:spPr>
      </p:pic>
      <p:pic>
        <p:nvPicPr>
          <p:cNvPr id="11" name="Picture 12" descr="A painting on the wall&#10;&#10;Description automatically generated">
            <a:extLst>
              <a:ext uri="{FF2B5EF4-FFF2-40B4-BE49-F238E27FC236}">
                <a16:creationId xmlns:a16="http://schemas.microsoft.com/office/drawing/2014/main" id="{A63C6ECC-5FD4-4550-AD2F-9132623386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2997" y="4166592"/>
            <a:ext cx="1175395" cy="1021687"/>
          </a:xfrm>
          <a:prstGeom prst="rect">
            <a:avLst/>
          </a:prstGeom>
        </p:spPr>
      </p:pic>
      <p:sp>
        <p:nvSpPr>
          <p:cNvPr id="15" name="TextBox 14">
            <a:extLst>
              <a:ext uri="{FF2B5EF4-FFF2-40B4-BE49-F238E27FC236}">
                <a16:creationId xmlns:a16="http://schemas.microsoft.com/office/drawing/2014/main" id="{B026EE3C-571B-4F3D-8567-10270AA42865}"/>
              </a:ext>
            </a:extLst>
          </p:cNvPr>
          <p:cNvSpPr txBox="1"/>
          <p:nvPr/>
        </p:nvSpPr>
        <p:spPr>
          <a:xfrm>
            <a:off x="7875291" y="3077644"/>
            <a:ext cx="4178058" cy="138499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a:latin typeface="Comic Sans MS"/>
              </a:rPr>
              <a:t>The Peasant's Revolt</a:t>
            </a:r>
          </a:p>
          <a:p>
            <a:pPr marL="171450" indent="-171450">
              <a:buFont typeface="Arial"/>
              <a:buChar char="•"/>
            </a:pPr>
            <a:r>
              <a:rPr lang="en-US" sz="1200">
                <a:latin typeface="Comic Sans MS"/>
                <a:cs typeface="Calibri"/>
              </a:rPr>
              <a:t>Started in 1381</a:t>
            </a:r>
          </a:p>
          <a:p>
            <a:pPr marL="171450" indent="-171450">
              <a:buFont typeface="Arial"/>
              <a:buChar char="•"/>
            </a:pPr>
            <a:r>
              <a:rPr lang="en-US" sz="1200">
                <a:latin typeface="Comic Sans MS"/>
                <a:cs typeface="Calibri"/>
              </a:rPr>
              <a:t>Parliament passed Statute of </a:t>
            </a:r>
            <a:r>
              <a:rPr lang="en-US" sz="1200" err="1">
                <a:latin typeface="Comic Sans MS"/>
                <a:cs typeface="Calibri"/>
              </a:rPr>
              <a:t>Labourers</a:t>
            </a:r>
            <a:r>
              <a:rPr lang="en-US" sz="1200">
                <a:latin typeface="Comic Sans MS"/>
                <a:cs typeface="Calibri"/>
              </a:rPr>
              <a:t> which reduced wages. </a:t>
            </a:r>
          </a:p>
          <a:p>
            <a:pPr marL="171450" indent="-171450">
              <a:buFont typeface="Arial"/>
              <a:buChar char="•"/>
            </a:pPr>
            <a:r>
              <a:rPr lang="en-US" sz="1200">
                <a:latin typeface="Comic Sans MS"/>
                <a:cs typeface="Calibri"/>
              </a:rPr>
              <a:t>King Richard II introduced new Poll Tax </a:t>
            </a:r>
          </a:p>
          <a:p>
            <a:pPr marL="171450" indent="-171450">
              <a:buFont typeface="Arial"/>
              <a:buChar char="•"/>
            </a:pPr>
            <a:r>
              <a:rPr lang="en-US" sz="1200">
                <a:latin typeface="Comic Sans MS"/>
                <a:cs typeface="Calibri"/>
              </a:rPr>
              <a:t>Peasants attacked tax collectors </a:t>
            </a:r>
          </a:p>
          <a:p>
            <a:pPr marL="171450" indent="-171450">
              <a:buFont typeface="Arial"/>
              <a:buChar char="•"/>
            </a:pPr>
            <a:r>
              <a:rPr lang="en-US" sz="1200">
                <a:latin typeface="Comic Sans MS"/>
                <a:cs typeface="Calibri"/>
              </a:rPr>
              <a:t>Wat Tyler led the revolt </a:t>
            </a:r>
          </a:p>
        </p:txBody>
      </p:sp>
    </p:spTree>
    <p:extLst>
      <p:ext uri="{BB962C8B-B14F-4D97-AF65-F5344CB8AC3E}">
        <p14:creationId xmlns:p14="http://schemas.microsoft.com/office/powerpoint/2010/main" val="1098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C1DDD5-C065-4EED-9764-ADAA9661DBD1}"/>
              </a:ext>
            </a:extLst>
          </p:cNvPr>
          <p:cNvSpPr txBox="1"/>
          <p:nvPr/>
        </p:nvSpPr>
        <p:spPr>
          <a:xfrm>
            <a:off x="201545" y="82605"/>
            <a:ext cx="11789432" cy="38370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latin typeface="Abadi Extra Light"/>
                <a:cs typeface="Calibri"/>
              </a:rPr>
              <a:t>Knowledge </a:t>
            </a:r>
            <a:r>
              <a:rPr lang="en-US" b="1" u="sng" err="1">
                <a:latin typeface="Abadi Extra Light"/>
                <a:cs typeface="Calibri"/>
              </a:rPr>
              <a:t>Organiser</a:t>
            </a:r>
            <a:r>
              <a:rPr lang="en-US" b="1" u="sng">
                <a:latin typeface="Abadi Extra Light"/>
                <a:cs typeface="Calibri"/>
              </a:rPr>
              <a:t>: The Renaissance</a:t>
            </a:r>
            <a:endParaRPr lang="en-US" b="1">
              <a:cs typeface="Calibri" panose="020F0502020204030204"/>
            </a:endParaRPr>
          </a:p>
        </p:txBody>
      </p:sp>
      <p:graphicFrame>
        <p:nvGraphicFramePr>
          <p:cNvPr id="5" name="Table 5">
            <a:extLst>
              <a:ext uri="{FF2B5EF4-FFF2-40B4-BE49-F238E27FC236}">
                <a16:creationId xmlns:a16="http://schemas.microsoft.com/office/drawing/2014/main" id="{8BB01D62-9879-4535-B730-C2FCFE9246AE}"/>
              </a:ext>
            </a:extLst>
          </p:cNvPr>
          <p:cNvGraphicFramePr>
            <a:graphicFrameLocks noGrp="1"/>
          </p:cNvGraphicFramePr>
          <p:nvPr/>
        </p:nvGraphicFramePr>
        <p:xfrm>
          <a:off x="5843969" y="4675513"/>
          <a:ext cx="6320968" cy="2148839"/>
        </p:xfrm>
        <a:graphic>
          <a:graphicData uri="http://schemas.openxmlformats.org/drawingml/2006/table">
            <a:tbl>
              <a:tblPr firstRow="1" bandRow="1">
                <a:tableStyleId>{5940675A-B579-460E-94D1-54222C63F5DA}</a:tableStyleId>
              </a:tblPr>
              <a:tblGrid>
                <a:gridCol w="1271847">
                  <a:extLst>
                    <a:ext uri="{9D8B030D-6E8A-4147-A177-3AD203B41FA5}">
                      <a16:colId xmlns:a16="http://schemas.microsoft.com/office/drawing/2014/main" val="1801197975"/>
                    </a:ext>
                  </a:extLst>
                </a:gridCol>
                <a:gridCol w="5049121">
                  <a:extLst>
                    <a:ext uri="{9D8B030D-6E8A-4147-A177-3AD203B41FA5}">
                      <a16:colId xmlns:a16="http://schemas.microsoft.com/office/drawing/2014/main" val="1865582815"/>
                    </a:ext>
                  </a:extLst>
                </a:gridCol>
              </a:tblGrid>
              <a:tr h="370839">
                <a:tc>
                  <a:txBody>
                    <a:bodyPr/>
                    <a:lstStyle/>
                    <a:p>
                      <a:pPr lvl="0">
                        <a:buNone/>
                      </a:pPr>
                      <a:r>
                        <a:rPr lang="en-US" sz="1400" b="1">
                          <a:latin typeface="Abadi Extra Light"/>
                        </a:rPr>
                        <a:t>Key term</a:t>
                      </a:r>
                    </a:p>
                  </a:txBody>
                  <a:tcPr/>
                </a:tc>
                <a:tc>
                  <a:txBody>
                    <a:bodyPr/>
                    <a:lstStyle/>
                    <a:p>
                      <a:pPr lvl="0">
                        <a:buNone/>
                      </a:pPr>
                      <a:r>
                        <a:rPr lang="en-US" sz="1400" b="1">
                          <a:latin typeface="Abadi Extra Light"/>
                        </a:rPr>
                        <a:t>Definition</a:t>
                      </a:r>
                    </a:p>
                  </a:txBody>
                  <a:tcPr/>
                </a:tc>
                <a:extLst>
                  <a:ext uri="{0D108BD9-81ED-4DB2-BD59-A6C34878D82A}">
                    <a16:rowId xmlns:a16="http://schemas.microsoft.com/office/drawing/2014/main" val="3583937815"/>
                  </a:ext>
                </a:extLst>
              </a:tr>
              <a:tr h="370840">
                <a:tc>
                  <a:txBody>
                    <a:bodyPr/>
                    <a:lstStyle/>
                    <a:p>
                      <a:r>
                        <a:rPr lang="en-US" sz="1400">
                          <a:latin typeface="Abadi Extra Light"/>
                        </a:rPr>
                        <a:t>Renaissance </a:t>
                      </a:r>
                    </a:p>
                  </a:txBody>
                  <a:tcPr/>
                </a:tc>
                <a:tc>
                  <a:txBody>
                    <a:bodyPr/>
                    <a:lstStyle/>
                    <a:p>
                      <a:r>
                        <a:rPr lang="en-US" sz="1400">
                          <a:latin typeface="Abadi Extra Light"/>
                        </a:rPr>
                        <a:t>This means 'rebirth' in English. </a:t>
                      </a:r>
                    </a:p>
                  </a:txBody>
                  <a:tcPr/>
                </a:tc>
                <a:extLst>
                  <a:ext uri="{0D108BD9-81ED-4DB2-BD59-A6C34878D82A}">
                    <a16:rowId xmlns:a16="http://schemas.microsoft.com/office/drawing/2014/main" val="3575666126"/>
                  </a:ext>
                </a:extLst>
              </a:tr>
              <a:tr h="370840">
                <a:tc>
                  <a:txBody>
                    <a:bodyPr/>
                    <a:lstStyle/>
                    <a:p>
                      <a:r>
                        <a:rPr lang="en-US" sz="1400">
                          <a:latin typeface="Abadi Extra Light"/>
                        </a:rPr>
                        <a:t>Humanism</a:t>
                      </a:r>
                    </a:p>
                  </a:txBody>
                  <a:tcPr/>
                </a:tc>
                <a:tc>
                  <a:txBody>
                    <a:bodyPr/>
                    <a:lstStyle/>
                    <a:p>
                      <a:r>
                        <a:rPr lang="en-US" sz="1400">
                          <a:latin typeface="Abadi Extra Light"/>
                        </a:rPr>
                        <a:t>The belief that people can live a good life without following religion or believing in God. </a:t>
                      </a:r>
                    </a:p>
                  </a:txBody>
                  <a:tcPr/>
                </a:tc>
                <a:extLst>
                  <a:ext uri="{0D108BD9-81ED-4DB2-BD59-A6C34878D82A}">
                    <a16:rowId xmlns:a16="http://schemas.microsoft.com/office/drawing/2014/main" val="3320277032"/>
                  </a:ext>
                </a:extLst>
              </a:tr>
              <a:tr h="370840">
                <a:tc>
                  <a:txBody>
                    <a:bodyPr/>
                    <a:lstStyle/>
                    <a:p>
                      <a:r>
                        <a:rPr lang="en-US" sz="1400">
                          <a:latin typeface="Abadi Extra Light"/>
                        </a:rPr>
                        <a:t>Age of Faith</a:t>
                      </a:r>
                    </a:p>
                  </a:txBody>
                  <a:tcPr/>
                </a:tc>
                <a:tc>
                  <a:txBody>
                    <a:bodyPr/>
                    <a:lstStyle/>
                    <a:p>
                      <a:r>
                        <a:rPr lang="en-US" sz="1400">
                          <a:latin typeface="Abadi Extra Light"/>
                        </a:rPr>
                        <a:t>Name given to the Middle Ages because of the importance of the Catholic Church. </a:t>
                      </a:r>
                    </a:p>
                  </a:txBody>
                  <a:tcPr/>
                </a:tc>
                <a:extLst>
                  <a:ext uri="{0D108BD9-81ED-4DB2-BD59-A6C34878D82A}">
                    <a16:rowId xmlns:a16="http://schemas.microsoft.com/office/drawing/2014/main" val="3676917905"/>
                  </a:ext>
                </a:extLst>
              </a:tr>
              <a:tr h="370840">
                <a:tc>
                  <a:txBody>
                    <a:bodyPr/>
                    <a:lstStyle/>
                    <a:p>
                      <a:r>
                        <a:rPr lang="en-US" sz="1400">
                          <a:latin typeface="Abadi Extra Light"/>
                        </a:rPr>
                        <a:t>Indulgences</a:t>
                      </a:r>
                    </a:p>
                  </a:txBody>
                  <a:tcPr/>
                </a:tc>
                <a:tc>
                  <a:txBody>
                    <a:bodyPr/>
                    <a:lstStyle/>
                    <a:p>
                      <a:r>
                        <a:rPr lang="en-US" sz="1400">
                          <a:latin typeface="Abadi Extra Light"/>
                        </a:rPr>
                        <a:t>These were payments to the Catholic Church for forgiveness for sins. </a:t>
                      </a:r>
                    </a:p>
                  </a:txBody>
                  <a:tcPr/>
                </a:tc>
                <a:extLst>
                  <a:ext uri="{0D108BD9-81ED-4DB2-BD59-A6C34878D82A}">
                    <a16:rowId xmlns:a16="http://schemas.microsoft.com/office/drawing/2014/main" val="1071164739"/>
                  </a:ext>
                </a:extLst>
              </a:tr>
            </a:tbl>
          </a:graphicData>
        </a:graphic>
      </p:graphicFrame>
      <p:sp>
        <p:nvSpPr>
          <p:cNvPr id="2" name="TextBox 1">
            <a:extLst>
              <a:ext uri="{FF2B5EF4-FFF2-40B4-BE49-F238E27FC236}">
                <a16:creationId xmlns:a16="http://schemas.microsoft.com/office/drawing/2014/main" id="{08938EB1-7C5B-4F87-92E9-9715137CA00D}"/>
              </a:ext>
            </a:extLst>
          </p:cNvPr>
          <p:cNvSpPr txBox="1"/>
          <p:nvPr/>
        </p:nvSpPr>
        <p:spPr>
          <a:xfrm>
            <a:off x="155787" y="2398540"/>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badi Extra Light"/>
              </a:rPr>
              <a:t>Why did Henry break with Rome?</a:t>
            </a:r>
          </a:p>
          <a:p>
            <a:pPr marL="285750" indent="-285750">
              <a:buFont typeface="Arial"/>
              <a:buChar char="•"/>
            </a:pPr>
            <a:r>
              <a:rPr lang="en-US" sz="1600">
                <a:latin typeface="Abadi Extra Light"/>
              </a:rPr>
              <a:t>To increase his royal authority </a:t>
            </a:r>
          </a:p>
          <a:p>
            <a:pPr marL="285750" indent="-285750">
              <a:buFont typeface="Arial"/>
              <a:buChar char="•"/>
            </a:pPr>
            <a:r>
              <a:rPr lang="en-US" sz="1600">
                <a:latin typeface="Abadi Extra Light"/>
              </a:rPr>
              <a:t>To restrict the power of the Pope </a:t>
            </a:r>
          </a:p>
          <a:p>
            <a:pPr marL="285750" indent="-285750">
              <a:buFont typeface="Arial"/>
              <a:buChar char="•"/>
            </a:pPr>
            <a:r>
              <a:rPr lang="en-US" sz="1600">
                <a:latin typeface="Abadi Extra Light"/>
              </a:rPr>
              <a:t>To divorce his first wife, Catherine of Aragon so that he could remarry. </a:t>
            </a:r>
          </a:p>
        </p:txBody>
      </p:sp>
      <p:sp>
        <p:nvSpPr>
          <p:cNvPr id="6" name="TextBox 5">
            <a:extLst>
              <a:ext uri="{FF2B5EF4-FFF2-40B4-BE49-F238E27FC236}">
                <a16:creationId xmlns:a16="http://schemas.microsoft.com/office/drawing/2014/main" id="{DE61F95B-15E1-49BA-B8EA-4F59520BD003}"/>
              </a:ext>
            </a:extLst>
          </p:cNvPr>
          <p:cNvSpPr txBox="1"/>
          <p:nvPr/>
        </p:nvSpPr>
        <p:spPr>
          <a:xfrm>
            <a:off x="8303307" y="730243"/>
            <a:ext cx="3792746" cy="2815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badi Extra Light"/>
              </a:rPr>
              <a:t>Why was there a witch craze?</a:t>
            </a:r>
          </a:p>
          <a:p>
            <a:pPr marL="285750" indent="-285750">
              <a:buFont typeface="Arial"/>
              <a:buChar char="•"/>
            </a:pPr>
            <a:r>
              <a:rPr lang="en-US" sz="1600">
                <a:latin typeface="Abadi Extra Light"/>
              </a:rPr>
              <a:t>Very few people knew about science meaning scientific breakthroughs were restricted to doctors and scientists. </a:t>
            </a:r>
          </a:p>
          <a:p>
            <a:pPr marL="285750" indent="-285750">
              <a:buFont typeface="Arial"/>
              <a:buChar char="•"/>
            </a:pPr>
            <a:r>
              <a:rPr lang="en-US" sz="1600">
                <a:latin typeface="Abadi Extra Light"/>
              </a:rPr>
              <a:t>Many people were poorly educated. </a:t>
            </a:r>
          </a:p>
          <a:p>
            <a:pPr marL="285750" indent="-285750">
              <a:buFont typeface="Arial"/>
              <a:buChar char="•"/>
            </a:pPr>
            <a:r>
              <a:rPr lang="en-US" sz="1600">
                <a:latin typeface="Abadi Extra Light"/>
              </a:rPr>
              <a:t>People looked for a way to explain and solve problems e.g. natural disasters and diseases. </a:t>
            </a:r>
          </a:p>
          <a:p>
            <a:pPr marL="285750" indent="-285750">
              <a:buFont typeface="Arial"/>
              <a:buChar char="•"/>
            </a:pPr>
            <a:r>
              <a:rPr lang="en-US" sz="1600">
                <a:latin typeface="Abadi Extra Light"/>
              </a:rPr>
              <a:t>People feared standing up to witch hunters in case they themselves were accused of witchcraft.</a:t>
            </a:r>
          </a:p>
        </p:txBody>
      </p:sp>
      <p:sp>
        <p:nvSpPr>
          <p:cNvPr id="7" name="TextBox 6">
            <a:extLst>
              <a:ext uri="{FF2B5EF4-FFF2-40B4-BE49-F238E27FC236}">
                <a16:creationId xmlns:a16="http://schemas.microsoft.com/office/drawing/2014/main" id="{F6ABEC0B-00B7-4AD3-89BE-96627E793872}"/>
              </a:ext>
            </a:extLst>
          </p:cNvPr>
          <p:cNvSpPr txBox="1"/>
          <p:nvPr/>
        </p:nvSpPr>
        <p:spPr>
          <a:xfrm>
            <a:off x="4310846" y="730243"/>
            <a:ext cx="355826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badi Extra Light"/>
              </a:rPr>
              <a:t>Who were the key figures of the Renaissance?</a:t>
            </a:r>
          </a:p>
          <a:p>
            <a:pPr marL="285750" indent="-285750">
              <a:buFont typeface="Arial"/>
              <a:buChar char="•"/>
            </a:pPr>
            <a:r>
              <a:rPr lang="en-US" sz="1600" b="1">
                <a:latin typeface="Abadi Extra Light"/>
              </a:rPr>
              <a:t>Leonardo Da Vinci:</a:t>
            </a:r>
            <a:r>
              <a:rPr lang="en-US" sz="1600">
                <a:latin typeface="Abadi Extra Light"/>
              </a:rPr>
              <a:t> Painter, scientist, and inventor. Famous paintings include the Last Supper and the Mona Lisa. </a:t>
            </a:r>
          </a:p>
          <a:p>
            <a:pPr marL="285750" indent="-285750">
              <a:buFont typeface="Arial"/>
              <a:buChar char="•"/>
            </a:pPr>
            <a:r>
              <a:rPr lang="en-US" sz="1600" b="1">
                <a:latin typeface="Abadi Extra Light"/>
              </a:rPr>
              <a:t>Galileo:</a:t>
            </a:r>
            <a:r>
              <a:rPr lang="en-US" sz="1600">
                <a:latin typeface="Abadi Extra Light"/>
              </a:rPr>
              <a:t> Famous scientist who invented the first telescope. </a:t>
            </a:r>
          </a:p>
          <a:p>
            <a:pPr marL="285750" indent="-285750">
              <a:buFont typeface="Arial"/>
              <a:buChar char="•"/>
            </a:pPr>
            <a:r>
              <a:rPr lang="en-US" sz="1600" b="1">
                <a:latin typeface="Abadi Extra Light"/>
              </a:rPr>
              <a:t>William Shakespeare:</a:t>
            </a:r>
            <a:r>
              <a:rPr lang="en-US" sz="1600">
                <a:latin typeface="Abadi Extra Light"/>
              </a:rPr>
              <a:t> An influential playwright. </a:t>
            </a:r>
          </a:p>
          <a:p>
            <a:pPr marL="285750" indent="-285750">
              <a:buFont typeface="Arial"/>
              <a:buChar char="•"/>
            </a:pPr>
            <a:r>
              <a:rPr lang="en-US" sz="1600" b="1">
                <a:latin typeface="Abadi Extra Light"/>
              </a:rPr>
              <a:t>Martin Luther: </a:t>
            </a:r>
            <a:r>
              <a:rPr lang="en-US" sz="1600">
                <a:latin typeface="Abadi Extra Light"/>
              </a:rPr>
              <a:t>Leader of the Protestant Reformation. </a:t>
            </a:r>
          </a:p>
        </p:txBody>
      </p:sp>
      <p:sp>
        <p:nvSpPr>
          <p:cNvPr id="8" name="TextBox 7">
            <a:extLst>
              <a:ext uri="{FF2B5EF4-FFF2-40B4-BE49-F238E27FC236}">
                <a16:creationId xmlns:a16="http://schemas.microsoft.com/office/drawing/2014/main" id="{CDF059A1-DDBF-4553-83CA-BF6A8DCEDAD6}"/>
              </a:ext>
            </a:extLst>
          </p:cNvPr>
          <p:cNvSpPr txBox="1"/>
          <p:nvPr/>
        </p:nvSpPr>
        <p:spPr>
          <a:xfrm>
            <a:off x="165720" y="733902"/>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badi Extra Light"/>
              </a:rPr>
              <a:t>What were the key features of the Renaissance?</a:t>
            </a:r>
          </a:p>
          <a:p>
            <a:pPr marL="285750" indent="-285750">
              <a:buFont typeface="Arial"/>
              <a:buChar char="•"/>
            </a:pPr>
            <a:r>
              <a:rPr lang="en-US" sz="1600" b="1">
                <a:latin typeface="Abadi Extra Light"/>
              </a:rPr>
              <a:t>Art </a:t>
            </a:r>
          </a:p>
          <a:p>
            <a:pPr marL="285750" indent="-285750">
              <a:buFont typeface="Arial"/>
              <a:buChar char="•"/>
            </a:pPr>
            <a:r>
              <a:rPr lang="en-US" sz="1600" b="1">
                <a:latin typeface="Abadi Extra Light"/>
              </a:rPr>
              <a:t>Science </a:t>
            </a:r>
          </a:p>
          <a:p>
            <a:pPr marL="285750" indent="-285750">
              <a:buFont typeface="Arial"/>
              <a:buChar char="•"/>
            </a:pPr>
            <a:r>
              <a:rPr lang="en-US" sz="1600" b="1">
                <a:latin typeface="Abadi Extra Light"/>
              </a:rPr>
              <a:t>Architecture </a:t>
            </a:r>
          </a:p>
          <a:p>
            <a:pPr marL="285750" indent="-285750">
              <a:buFont typeface="Arial"/>
              <a:buChar char="•"/>
            </a:pPr>
            <a:r>
              <a:rPr lang="en-US" sz="1600" b="1">
                <a:latin typeface="Abadi Extra Light"/>
              </a:rPr>
              <a:t>Medicine </a:t>
            </a:r>
          </a:p>
        </p:txBody>
      </p:sp>
      <p:sp>
        <p:nvSpPr>
          <p:cNvPr id="9" name="TextBox 8">
            <a:extLst>
              <a:ext uri="{FF2B5EF4-FFF2-40B4-BE49-F238E27FC236}">
                <a16:creationId xmlns:a16="http://schemas.microsoft.com/office/drawing/2014/main" id="{131AB3FD-1075-4672-A50A-5E127392E99B}"/>
              </a:ext>
            </a:extLst>
          </p:cNvPr>
          <p:cNvSpPr txBox="1"/>
          <p:nvPr/>
        </p:nvSpPr>
        <p:spPr>
          <a:xfrm>
            <a:off x="155787" y="4798513"/>
            <a:ext cx="520172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badi Extra Light"/>
              </a:rPr>
              <a:t>Why Mary nicknamed 'Bloody Mary'?</a:t>
            </a:r>
          </a:p>
          <a:p>
            <a:pPr marL="285750" indent="-285750">
              <a:buFont typeface="Arial"/>
              <a:buChar char="•"/>
            </a:pPr>
            <a:r>
              <a:rPr lang="en-US" sz="1600">
                <a:latin typeface="Abadi Extra Light"/>
              </a:rPr>
              <a:t>Mary I, who became Queen in 1553, was blamed for the death of 300 Protestants who were burned to death for not accepting Catholicism in England.</a:t>
            </a:r>
          </a:p>
          <a:p>
            <a:pPr marL="285750" indent="-285750">
              <a:buFont typeface="Arial"/>
              <a:buChar char="•"/>
            </a:pPr>
            <a:r>
              <a:rPr lang="en-US" sz="1600">
                <a:latin typeface="Abadi Extra Light"/>
                <a:cs typeface="Calibri" panose="020F0502020204030204"/>
              </a:rPr>
              <a:t>Some believe she executed traitors more ruthlessly than both her father and sister. </a:t>
            </a:r>
          </a:p>
          <a:p>
            <a:pPr marL="285750" indent="-285750">
              <a:buFont typeface="Arial"/>
              <a:buChar char="•"/>
            </a:pPr>
            <a:r>
              <a:rPr lang="en-US" sz="1600">
                <a:latin typeface="Abadi Extra Light"/>
                <a:cs typeface="Calibri" panose="020F0502020204030204"/>
              </a:rPr>
              <a:t>The bishop of Winchester had urged Mary to burn the heretics but it was her who insisted on continuing. </a:t>
            </a:r>
            <a:r>
              <a:rPr lang="en-US" sz="1600" b="1">
                <a:latin typeface="Abadi Extra Light"/>
                <a:cs typeface="Calibri" panose="020F0502020204030204"/>
              </a:rPr>
              <a:t> </a:t>
            </a:r>
          </a:p>
        </p:txBody>
      </p:sp>
      <p:pic>
        <p:nvPicPr>
          <p:cNvPr id="3" name="Picture 9" descr="A picture containing text, clipart&#10;&#10;Description automatically generated">
            <a:extLst>
              <a:ext uri="{FF2B5EF4-FFF2-40B4-BE49-F238E27FC236}">
                <a16:creationId xmlns:a16="http://schemas.microsoft.com/office/drawing/2014/main" id="{29D6DD47-6EDF-4F73-8D03-21EACD83B15F}"/>
              </a:ext>
            </a:extLst>
          </p:cNvPr>
          <p:cNvPicPr>
            <a:picLocks noChangeAspect="1"/>
          </p:cNvPicPr>
          <p:nvPr/>
        </p:nvPicPr>
        <p:blipFill>
          <a:blip r:embed="rId2"/>
          <a:stretch>
            <a:fillRect/>
          </a:stretch>
        </p:blipFill>
        <p:spPr>
          <a:xfrm>
            <a:off x="2902070" y="2722892"/>
            <a:ext cx="1039482" cy="1210933"/>
          </a:xfrm>
          <a:prstGeom prst="rect">
            <a:avLst/>
          </a:prstGeom>
        </p:spPr>
      </p:pic>
      <p:pic>
        <p:nvPicPr>
          <p:cNvPr id="11" name="Picture 11">
            <a:extLst>
              <a:ext uri="{FF2B5EF4-FFF2-40B4-BE49-F238E27FC236}">
                <a16:creationId xmlns:a16="http://schemas.microsoft.com/office/drawing/2014/main" id="{D4595D7F-547B-47CB-9A0F-51E1F27778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8060" y="3640571"/>
            <a:ext cx="960408" cy="1316518"/>
          </a:xfrm>
          <a:prstGeom prst="rect">
            <a:avLst/>
          </a:prstGeom>
        </p:spPr>
      </p:pic>
      <p:pic>
        <p:nvPicPr>
          <p:cNvPr id="14" name="Picture 14" descr="A picture containing text, old, posing, group&#10;&#10;Description automatically generated">
            <a:extLst>
              <a:ext uri="{FF2B5EF4-FFF2-40B4-BE49-F238E27FC236}">
                <a16:creationId xmlns:a16="http://schemas.microsoft.com/office/drawing/2014/main" id="{E370DCEB-2BBA-431F-815D-FB62C2DD05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7004" y="3484001"/>
            <a:ext cx="2067463" cy="1155206"/>
          </a:xfrm>
          <a:prstGeom prst="rect">
            <a:avLst/>
          </a:prstGeom>
        </p:spPr>
      </p:pic>
      <p:pic>
        <p:nvPicPr>
          <p:cNvPr id="15" name="Picture 15" descr="A picture containing text&#10;&#10;Description automatically generated">
            <a:extLst>
              <a:ext uri="{FF2B5EF4-FFF2-40B4-BE49-F238E27FC236}">
                <a16:creationId xmlns:a16="http://schemas.microsoft.com/office/drawing/2014/main" id="{78ED2A46-BFF8-4D89-9607-26E6A8B5BA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3205" y="1155940"/>
            <a:ext cx="981252" cy="1138687"/>
          </a:xfrm>
          <a:prstGeom prst="rect">
            <a:avLst/>
          </a:prstGeom>
        </p:spPr>
      </p:pic>
      <p:pic>
        <p:nvPicPr>
          <p:cNvPr id="16" name="Picture 16" descr="A picture containing text&#10;&#10;Description automatically generated">
            <a:extLst>
              <a:ext uri="{FF2B5EF4-FFF2-40B4-BE49-F238E27FC236}">
                <a16:creationId xmlns:a16="http://schemas.microsoft.com/office/drawing/2014/main" id="{9A3C68FA-593D-4A6F-A87C-3E52E27B96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026"/>
          <a:stretch/>
        </p:blipFill>
        <p:spPr>
          <a:xfrm>
            <a:off x="3042249" y="1513262"/>
            <a:ext cx="1271713" cy="1099135"/>
          </a:xfrm>
          <a:prstGeom prst="rect">
            <a:avLst/>
          </a:prstGeom>
        </p:spPr>
      </p:pic>
      <p:pic>
        <p:nvPicPr>
          <p:cNvPr id="17" name="Picture 17" descr="A picture containing text, clothing&#10;&#10;Description automatically generated">
            <a:extLst>
              <a:ext uri="{FF2B5EF4-FFF2-40B4-BE49-F238E27FC236}">
                <a16:creationId xmlns:a16="http://schemas.microsoft.com/office/drawing/2014/main" id="{7D1E3B2F-9B59-4A8D-88F5-5291995AC6D3}"/>
              </a:ext>
            </a:extLst>
          </p:cNvPr>
          <p:cNvPicPr>
            <a:picLocks noChangeAspect="1"/>
          </p:cNvPicPr>
          <p:nvPr/>
        </p:nvPicPr>
        <p:blipFill>
          <a:blip r:embed="rId7"/>
          <a:stretch>
            <a:fillRect/>
          </a:stretch>
        </p:blipFill>
        <p:spPr>
          <a:xfrm>
            <a:off x="7109963" y="2719298"/>
            <a:ext cx="1048828" cy="1534423"/>
          </a:xfrm>
          <a:prstGeom prst="rect">
            <a:avLst/>
          </a:prstGeom>
        </p:spPr>
      </p:pic>
      <p:pic>
        <p:nvPicPr>
          <p:cNvPr id="19" name="Picture 19">
            <a:extLst>
              <a:ext uri="{FF2B5EF4-FFF2-40B4-BE49-F238E27FC236}">
                <a16:creationId xmlns:a16="http://schemas.microsoft.com/office/drawing/2014/main" id="{8306D564-36FD-4100-A7EA-5C3CCA0A35FF}"/>
              </a:ext>
            </a:extLst>
          </p:cNvPr>
          <p:cNvPicPr>
            <a:picLocks noChangeAspect="1"/>
          </p:cNvPicPr>
          <p:nvPr/>
        </p:nvPicPr>
        <p:blipFill>
          <a:blip r:embed="rId8"/>
          <a:stretch>
            <a:fillRect/>
          </a:stretch>
        </p:blipFill>
        <p:spPr>
          <a:xfrm>
            <a:off x="5358082" y="3642863"/>
            <a:ext cx="1562100" cy="952500"/>
          </a:xfrm>
          <a:prstGeom prst="rect">
            <a:avLst/>
          </a:prstGeom>
        </p:spPr>
      </p:pic>
    </p:spTree>
    <p:extLst>
      <p:ext uri="{BB962C8B-B14F-4D97-AF65-F5344CB8AC3E}">
        <p14:creationId xmlns:p14="http://schemas.microsoft.com/office/powerpoint/2010/main" val="111152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328B541-D4A7-4C84-9607-CCE988B10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3210" y="0"/>
            <a:ext cx="9745579" cy="6858000"/>
          </a:xfrm>
          <a:prstGeom prst="rect">
            <a:avLst/>
          </a:prstGeom>
        </p:spPr>
      </p:pic>
    </p:spTree>
    <p:extLst>
      <p:ext uri="{BB962C8B-B14F-4D97-AF65-F5344CB8AC3E}">
        <p14:creationId xmlns:p14="http://schemas.microsoft.com/office/powerpoint/2010/main" val="1973185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472304-bc1a-4937-b30c-7c277c860ac3" xsi:nil="true"/>
    <lcf76f155ced4ddcb4097134ff3c332f xmlns="44d12623-5f40-41ee-9b3f-9f90abd3d084">
      <Terms xmlns="http://schemas.microsoft.com/office/infopath/2007/PartnerControls"/>
    </lcf76f155ced4ddcb4097134ff3c332f>
    <_dlc_DocId xmlns="08472304-bc1a-4937-b30c-7c277c860ac3">CA73KAZFXKWK-1207151448-69028</_dlc_DocId>
    <_dlc_DocIdUrl xmlns="08472304-bc1a-4937-b30c-7c277c860ac3">
      <Url>https://hebburn.sharepoint.com/sites/staffroom/_layouts/15/DocIdRedir.aspx?ID=CA73KAZFXKWK-1207151448-69028</Url>
      <Description>CA73KAZFXKWK-1207151448-69028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6" ma:contentTypeDescription="Create a new document." ma:contentTypeScope="" ma:versionID="0d84c5657465ed05ff741c4652eb4035">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a507340c76bf343c74131cac60f25221"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f544f83c-6a16-49ac-9038-8d23c5016a25}" ma:internalName="TaxCatchAll" ma:showField="CatchAllData" ma:web="08472304-bc1a-4937-b30c-7c277c860a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92e007b-1fc6-4212-b905-d49fb8eb99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54B8D6-1EBE-4488-A10A-9A10C71BC4BC}">
  <ds:schemaRefs>
    <ds:schemaRef ds:uri="08472304-bc1a-4937-b30c-7c277c860ac3"/>
    <ds:schemaRef ds:uri="44d12623-5f40-41ee-9b3f-9f90abd3d0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2CDAE8-58AB-4555-B1AE-9B3A368A7A82}">
  <ds:schemaRefs>
    <ds:schemaRef ds:uri="08472304-bc1a-4937-b30c-7c277c860ac3"/>
    <ds:schemaRef ds:uri="44d12623-5f40-41ee-9b3f-9f90abd3d0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D9AD8B-8000-45AB-9700-28F08CB29649}">
  <ds:schemaRefs>
    <ds:schemaRef ds:uri="http://schemas.microsoft.com/sharepoint/v3/contenttype/forms"/>
  </ds:schemaRefs>
</ds:datastoreItem>
</file>

<file path=customXml/itemProps4.xml><?xml version="1.0" encoding="utf-8"?>
<ds:datastoreItem xmlns:ds="http://schemas.openxmlformats.org/officeDocument/2006/customXml" ds:itemID="{7188B4A8-A6C9-4BD4-8B93-24A3CFF7DEE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Widescreen</PresentationFormat>
  <Paragraphs>252</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Abadi Extra Light</vt:lpstr>
      <vt:lpstr>Arial</vt:lpstr>
      <vt:lpstr>Calibri</vt:lpstr>
      <vt:lpstr>Calibri Light</vt:lpstr>
      <vt:lpstr>Comic Sans MS</vt:lpstr>
      <vt:lpstr>Symbol</vt:lpstr>
      <vt:lpstr>Office Theme</vt:lpstr>
      <vt:lpstr>Year 7 Revision Booklet</vt:lpstr>
      <vt:lpstr>Year 7 - From Monarch to Democracy -The changing nature of political power in Britain.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Organiser: The Age of Enlightenment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Revision Booklet</dc:title>
  <dc:creator>Richard Bowman</dc:creator>
  <cp:lastModifiedBy>Danny P</cp:lastModifiedBy>
  <cp:revision>1</cp:revision>
  <dcterms:created xsi:type="dcterms:W3CDTF">2022-06-30T09:32:53Z</dcterms:created>
  <dcterms:modified xsi:type="dcterms:W3CDTF">2022-07-21T10:28:11Z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MediaServiceImageTags">
    <vt:lpwstr/>
  </property>
  <property fmtid="{D5CDD505-2E9C-101B-9397-08002B2CF9AE}" pid="4" name="_dlc_DocIdItemGuid">
    <vt:lpwstr>b3a5e4f4-892d-4910-beae-5b679739d4e2</vt:lpwstr>
  </property>
</Properties>
</file>