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handoutMasterIdLst>
    <p:handoutMasterId r:id="rId41"/>
  </p:handoutMasterIdLst>
  <p:sldIdLst>
    <p:sldId id="391" r:id="rId6"/>
    <p:sldId id="266" r:id="rId7"/>
    <p:sldId id="257" r:id="rId8"/>
    <p:sldId id="268" r:id="rId9"/>
    <p:sldId id="297" r:id="rId10"/>
    <p:sldId id="286" r:id="rId11"/>
    <p:sldId id="289" r:id="rId12"/>
    <p:sldId id="371" r:id="rId13"/>
    <p:sldId id="372" r:id="rId14"/>
    <p:sldId id="373" r:id="rId15"/>
    <p:sldId id="374" r:id="rId16"/>
    <p:sldId id="375" r:id="rId17"/>
    <p:sldId id="376" r:id="rId18"/>
    <p:sldId id="377" r:id="rId19"/>
    <p:sldId id="345" r:id="rId20"/>
    <p:sldId id="346" r:id="rId21"/>
    <p:sldId id="380" r:id="rId22"/>
    <p:sldId id="381" r:id="rId23"/>
    <p:sldId id="382" r:id="rId24"/>
    <p:sldId id="383" r:id="rId25"/>
    <p:sldId id="384" r:id="rId26"/>
    <p:sldId id="385" r:id="rId27"/>
    <p:sldId id="386" r:id="rId28"/>
    <p:sldId id="387" r:id="rId29"/>
    <p:sldId id="388" r:id="rId30"/>
    <p:sldId id="389" r:id="rId31"/>
    <p:sldId id="390" r:id="rId32"/>
    <p:sldId id="378" r:id="rId33"/>
    <p:sldId id="379" r:id="rId34"/>
    <p:sldId id="348" r:id="rId35"/>
    <p:sldId id="349" r:id="rId36"/>
    <p:sldId id="350" r:id="rId37"/>
    <p:sldId id="361" r:id="rId38"/>
    <p:sldId id="363" r:id="rId39"/>
    <p:sldId id="362" r:id="rId40"/>
  </p:sldIdLst>
  <p:sldSz cx="9144000" cy="6858000" type="screen4x3"/>
  <p:notesSz cx="6858000" cy="9144000"/>
  <p:embeddedFontLst>
    <p:embeddedFont>
      <p:font typeface="Calibri" panose="020F0502020204030204" pitchFamily="34" charset="0"/>
      <p:regular r:id="rId42"/>
      <p:bold r:id="rId43"/>
      <p:italic r:id="rId44"/>
      <p:boldItalic r:id="rId45"/>
    </p:embeddedFont>
    <p:embeddedFont>
      <p:font typeface="Open Sans" panose="020B0606030504020204" pitchFamily="34" charset="0"/>
      <p:regular r:id="rId46"/>
      <p:bold r:id="rId47"/>
      <p:italic r:id="rId48"/>
      <p:boldItalic r:id="rId49"/>
    </p:embeddedFont>
    <p:embeddedFont>
      <p:font typeface="Twinkl Light" charset="0"/>
      <p:regular r:id="rId50"/>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2880" userDrawn="1">
          <p15:clr>
            <a:srgbClr val="A4A3A4"/>
          </p15:clr>
        </p15:guide>
        <p15:guide id="3" pos="5488" userDrawn="1">
          <p15:clr>
            <a:srgbClr val="A4A3A4"/>
          </p15:clr>
        </p15:guide>
        <p15:guide id="4" pos="272" userDrawn="1">
          <p15:clr>
            <a:srgbClr val="A4A3A4"/>
          </p15:clr>
        </p15:guide>
        <p15:guide id="5" orient="horz" pos="2160" userDrawn="1">
          <p15:clr>
            <a:srgbClr val="A4A3A4"/>
          </p15:clr>
        </p15:guide>
        <p15:guide id="6" orient="horz" pos="4042" userDrawn="1">
          <p15:clr>
            <a:srgbClr val="A4A3A4"/>
          </p15:clr>
        </p15:guide>
        <p15:guide id="7" userDrawn="1">
          <p15:clr>
            <a:srgbClr val="A4A3A4"/>
          </p15:clr>
        </p15:guide>
        <p15:guide id="8" pos="5760" userDrawn="1">
          <p15:clr>
            <a:srgbClr val="A4A3A4"/>
          </p15:clr>
        </p15:guide>
        <p15:guide id="9" orient="horz" userDrawn="1">
          <p15:clr>
            <a:srgbClr val="A4A3A4"/>
          </p15:clr>
        </p15:guide>
        <p15:guide id="10" orient="horz" pos="4320" userDrawn="1">
          <p15:clr>
            <a:srgbClr val="A4A3A4"/>
          </p15:clr>
        </p15:guide>
        <p15:guide id="12" orient="horz" pos="686" userDrawn="1">
          <p15:clr>
            <a:srgbClr val="A4A3A4"/>
          </p15:clr>
        </p15:guide>
        <p15:guide id="13" orient="horz" pos="867" userDrawn="1">
          <p15:clr>
            <a:srgbClr val="A4A3A4"/>
          </p15:clr>
        </p15:guide>
        <p15:guide id="14" orient="horz" pos="278"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 roundtripDataSignature="AMtx7mjOAluFIbgzRR/1z6CNIenDEi2EEw==" r:id="rId99"/>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ie Niedzielsk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393"/>
    <a:srgbClr val="EDA093"/>
    <a:srgbClr val="E5705D"/>
    <a:srgbClr val="E2604A"/>
    <a:srgbClr val="EC7970"/>
    <a:srgbClr val="E44134"/>
    <a:srgbClr val="B42518"/>
    <a:srgbClr val="D7E4BD"/>
    <a:srgbClr val="F5B76D"/>
    <a:srgbClr val="F59E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195F31-7112-02A1-9AC7-BD7D70D75F4F}" v="4" dt="2022-06-24T09:27:00.307"/>
    <p1510:client id="{D776EF06-414D-DC52-CD51-DC4C8DA17C40}" v="893" dt="2022-06-27T09:03:41.2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68" d="100"/>
          <a:sy n="168" d="100"/>
        </p:scale>
        <p:origin x="1600" y="104"/>
      </p:cViewPr>
      <p:guideLst>
        <p:guide orient="horz" pos="459"/>
        <p:guide pos="2880"/>
        <p:guide pos="5488"/>
        <p:guide pos="272"/>
        <p:guide orient="horz" pos="2160"/>
        <p:guide orient="horz" pos="4042"/>
        <p:guide/>
        <p:guide pos="5760"/>
        <p:guide orient="horz"/>
        <p:guide orient="horz" pos="4320"/>
        <p:guide orient="horz" pos="686"/>
        <p:guide orient="horz" pos="867"/>
        <p:guide orient="horz" pos="27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104"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102" Type="http://schemas.openxmlformats.org/officeDocument/2006/relationships/viewProps" Target="viewProps.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100" Type="http://schemas.openxmlformats.org/officeDocument/2006/relationships/commentAuthors" Target="commentAuthors.xml"/><Relationship Id="rId105"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106"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99" Type="http://customschemas.google.com/relationships/presentationmetadata" Target="metadata"/><Relationship Id="rId10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ine Phillips" userId="S::phillipsa@hebburn.net::0c9831f3-d793-40b0-85c1-4069ca1af0d7" providerId="AD" clId="Web-{51195F31-7112-02A1-9AC7-BD7D70D75F4F}"/>
    <pc:docChg chg="modSld">
      <pc:chgData name="Angeline Phillips" userId="S::phillipsa@hebburn.net::0c9831f3-d793-40b0-85c1-4069ca1af0d7" providerId="AD" clId="Web-{51195F31-7112-02A1-9AC7-BD7D70D75F4F}" dt="2022-06-24T09:27:00.307" v="3" actId="20577"/>
      <pc:docMkLst>
        <pc:docMk/>
      </pc:docMkLst>
      <pc:sldChg chg="modSp">
        <pc:chgData name="Angeline Phillips" userId="S::phillipsa@hebburn.net::0c9831f3-d793-40b0-85c1-4069ca1af0d7" providerId="AD" clId="Web-{51195F31-7112-02A1-9AC7-BD7D70D75F4F}" dt="2022-06-24T09:27:00.307" v="3" actId="20577"/>
        <pc:sldMkLst>
          <pc:docMk/>
          <pc:sldMk cId="1242031517" sldId="363"/>
        </pc:sldMkLst>
        <pc:spChg chg="mod">
          <ac:chgData name="Angeline Phillips" userId="S::phillipsa@hebburn.net::0c9831f3-d793-40b0-85c1-4069ca1af0d7" providerId="AD" clId="Web-{51195F31-7112-02A1-9AC7-BD7D70D75F4F}" dt="2022-06-24T09:27:00.307" v="3" actId="20577"/>
          <ac:spMkLst>
            <pc:docMk/>
            <pc:sldMk cId="1242031517" sldId="363"/>
            <ac:spMk id="7170" creationId="{00000000-0000-0000-0000-000000000000}"/>
          </ac:spMkLst>
        </pc:spChg>
      </pc:sldChg>
    </pc:docChg>
  </pc:docChgLst>
  <pc:docChgLst>
    <pc:chgData name="Angeline Phillips" userId="S::phillipsa@hebburn.net::0c9831f3-d793-40b0-85c1-4069ca1af0d7" providerId="AD" clId="Web-{D776EF06-414D-DC52-CD51-DC4C8DA17C40}"/>
    <pc:docChg chg="modSld">
      <pc:chgData name="Angeline Phillips" userId="S::phillipsa@hebburn.net::0c9831f3-d793-40b0-85c1-4069ca1af0d7" providerId="AD" clId="Web-{D776EF06-414D-DC52-CD51-DC4C8DA17C40}" dt="2022-06-27T09:03:41.218" v="458" actId="20577"/>
      <pc:docMkLst>
        <pc:docMk/>
      </pc:docMkLst>
      <pc:sldChg chg="addSp modSp">
        <pc:chgData name="Angeline Phillips" userId="S::phillipsa@hebburn.net::0c9831f3-d793-40b0-85c1-4069ca1af0d7" providerId="AD" clId="Web-{D776EF06-414D-DC52-CD51-DC4C8DA17C40}" dt="2022-06-27T08:50:56.048" v="9" actId="20577"/>
        <pc:sldMkLst>
          <pc:docMk/>
          <pc:sldMk cId="3375637632" sldId="286"/>
        </pc:sldMkLst>
        <pc:spChg chg="add mod">
          <ac:chgData name="Angeline Phillips" userId="S::phillipsa@hebburn.net::0c9831f3-d793-40b0-85c1-4069ca1af0d7" providerId="AD" clId="Web-{D776EF06-414D-DC52-CD51-DC4C8DA17C40}" dt="2022-06-27T08:50:56.048" v="9" actId="20577"/>
          <ac:spMkLst>
            <pc:docMk/>
            <pc:sldMk cId="3375637632" sldId="286"/>
            <ac:spMk id="3" creationId="{9BFAC3A3-A293-7090-CA36-BE1D703724A3}"/>
          </ac:spMkLst>
        </pc:spChg>
        <pc:spChg chg="mod">
          <ac:chgData name="Angeline Phillips" userId="S::phillipsa@hebburn.net::0c9831f3-d793-40b0-85c1-4069ca1af0d7" providerId="AD" clId="Web-{D776EF06-414D-DC52-CD51-DC4C8DA17C40}" dt="2022-06-27T08:50:23.156" v="1" actId="20577"/>
          <ac:spMkLst>
            <pc:docMk/>
            <pc:sldMk cId="3375637632" sldId="286"/>
            <ac:spMk id="6" creationId="{D899A8E6-9B25-425D-A78C-21F71AC1E0C7}"/>
          </ac:spMkLst>
        </pc:spChg>
      </pc:sldChg>
      <pc:sldChg chg="addSp delSp modSp addAnim delAnim">
        <pc:chgData name="Angeline Phillips" userId="S::phillipsa@hebburn.net::0c9831f3-d793-40b0-85c1-4069ca1af0d7" providerId="AD" clId="Web-{D776EF06-414D-DC52-CD51-DC4C8DA17C40}" dt="2022-06-27T08:54:59.225" v="194" actId="1076"/>
        <pc:sldMkLst>
          <pc:docMk/>
          <pc:sldMk cId="1208331200" sldId="382"/>
        </pc:sldMkLst>
        <pc:spChg chg="add mod">
          <ac:chgData name="Angeline Phillips" userId="S::phillipsa@hebburn.net::0c9831f3-d793-40b0-85c1-4069ca1af0d7" providerId="AD" clId="Web-{D776EF06-414D-DC52-CD51-DC4C8DA17C40}" dt="2022-06-27T08:54:59.225" v="194" actId="1076"/>
          <ac:spMkLst>
            <pc:docMk/>
            <pc:sldMk cId="1208331200" sldId="382"/>
            <ac:spMk id="3" creationId="{4794BFD8-4DBE-1A9D-C883-291D5DA739F0}"/>
          </ac:spMkLst>
        </pc:spChg>
        <pc:spChg chg="del">
          <ac:chgData name="Angeline Phillips" userId="S::phillipsa@hebburn.net::0c9831f3-d793-40b0-85c1-4069ca1af0d7" providerId="AD" clId="Web-{D776EF06-414D-DC52-CD51-DC4C8DA17C40}" dt="2022-06-27T08:53:52.817" v="171"/>
          <ac:spMkLst>
            <pc:docMk/>
            <pc:sldMk cId="1208331200" sldId="382"/>
            <ac:spMk id="6" creationId="{F7C5E822-B80A-4BB9-9E0C-FAD4CA724610}"/>
          </ac:spMkLst>
        </pc:spChg>
        <pc:spChg chg="mod">
          <ac:chgData name="Angeline Phillips" userId="S::phillipsa@hebburn.net::0c9831f3-d793-40b0-85c1-4069ca1af0d7" providerId="AD" clId="Web-{D776EF06-414D-DC52-CD51-DC4C8DA17C40}" dt="2022-06-27T08:54:37.553" v="189" actId="1076"/>
          <ac:spMkLst>
            <pc:docMk/>
            <pc:sldMk cId="1208331200" sldId="382"/>
            <ac:spMk id="7" creationId="{C8AC3079-A5B0-40C0-872B-93E1DEABA25E}"/>
          </ac:spMkLst>
        </pc:spChg>
        <pc:spChg chg="mod">
          <ac:chgData name="Angeline Phillips" userId="S::phillipsa@hebburn.net::0c9831f3-d793-40b0-85c1-4069ca1af0d7" providerId="AD" clId="Web-{D776EF06-414D-DC52-CD51-DC4C8DA17C40}" dt="2022-06-27T08:54:49.803" v="192" actId="20577"/>
          <ac:spMkLst>
            <pc:docMk/>
            <pc:sldMk cId="1208331200" sldId="382"/>
            <ac:spMk id="8" creationId="{BC90ED5B-183E-4EB9-866F-4E269FBBEE4A}"/>
          </ac:spMkLst>
        </pc:spChg>
      </pc:sldChg>
      <pc:sldChg chg="modSp">
        <pc:chgData name="Angeline Phillips" userId="S::phillipsa@hebburn.net::0c9831f3-d793-40b0-85c1-4069ca1af0d7" providerId="AD" clId="Web-{D776EF06-414D-DC52-CD51-DC4C8DA17C40}" dt="2022-06-27T08:56:44.477" v="219" actId="1076"/>
        <pc:sldMkLst>
          <pc:docMk/>
          <pc:sldMk cId="314646378" sldId="384"/>
        </pc:sldMkLst>
        <pc:spChg chg="mod">
          <ac:chgData name="Angeline Phillips" userId="S::phillipsa@hebburn.net::0c9831f3-d793-40b0-85c1-4069ca1af0d7" providerId="AD" clId="Web-{D776EF06-414D-DC52-CD51-DC4C8DA17C40}" dt="2022-06-27T08:56:28.758" v="199" actId="1076"/>
          <ac:spMkLst>
            <pc:docMk/>
            <pc:sldMk cId="314646378" sldId="384"/>
            <ac:spMk id="4" creationId="{20EAE3CB-CE95-487B-A208-5A1535A8BDF9}"/>
          </ac:spMkLst>
        </pc:spChg>
        <pc:spChg chg="mod">
          <ac:chgData name="Angeline Phillips" userId="S::phillipsa@hebburn.net::0c9831f3-d793-40b0-85c1-4069ca1af0d7" providerId="AD" clId="Web-{D776EF06-414D-DC52-CD51-DC4C8DA17C40}" dt="2022-06-27T08:56:44.477" v="219" actId="1076"/>
          <ac:spMkLst>
            <pc:docMk/>
            <pc:sldMk cId="314646378" sldId="384"/>
            <ac:spMk id="7" creationId="{9390D06E-29A8-4103-8773-5926B5AE6958}"/>
          </ac:spMkLst>
        </pc:spChg>
        <pc:spChg chg="mod">
          <ac:chgData name="Angeline Phillips" userId="S::phillipsa@hebburn.net::0c9831f3-d793-40b0-85c1-4069ca1af0d7" providerId="AD" clId="Web-{D776EF06-414D-DC52-CD51-DC4C8DA17C40}" dt="2022-06-27T08:56:43.009" v="218" actId="20577"/>
          <ac:spMkLst>
            <pc:docMk/>
            <pc:sldMk cId="314646378" sldId="384"/>
            <ac:spMk id="9" creationId="{ACA92D3D-1CB6-4805-BB51-02F9D886AF77}"/>
          </ac:spMkLst>
        </pc:spChg>
      </pc:sldChg>
      <pc:sldChg chg="modSp">
        <pc:chgData name="Angeline Phillips" userId="S::phillipsa@hebburn.net::0c9831f3-d793-40b0-85c1-4069ca1af0d7" providerId="AD" clId="Web-{D776EF06-414D-DC52-CD51-DC4C8DA17C40}" dt="2022-06-27T08:57:42.432" v="281" actId="1076"/>
        <pc:sldMkLst>
          <pc:docMk/>
          <pc:sldMk cId="3554609507" sldId="386"/>
        </pc:sldMkLst>
        <pc:spChg chg="mod">
          <ac:chgData name="Angeline Phillips" userId="S::phillipsa@hebburn.net::0c9831f3-d793-40b0-85c1-4069ca1af0d7" providerId="AD" clId="Web-{D776EF06-414D-DC52-CD51-DC4C8DA17C40}" dt="2022-06-27T08:57:39.588" v="279" actId="20577"/>
          <ac:spMkLst>
            <pc:docMk/>
            <pc:sldMk cId="3554609507" sldId="386"/>
            <ac:spMk id="9" creationId="{BFA08463-4976-4614-92E9-27B723398B25}"/>
          </ac:spMkLst>
        </pc:spChg>
        <pc:spChg chg="mod">
          <ac:chgData name="Angeline Phillips" userId="S::phillipsa@hebburn.net::0c9831f3-d793-40b0-85c1-4069ca1af0d7" providerId="AD" clId="Web-{D776EF06-414D-DC52-CD51-DC4C8DA17C40}" dt="2022-06-27T08:57:40.322" v="280" actId="1076"/>
          <ac:spMkLst>
            <pc:docMk/>
            <pc:sldMk cId="3554609507" sldId="386"/>
            <ac:spMk id="11" creationId="{24702AB6-9B99-4634-999E-4C43F168230E}"/>
          </ac:spMkLst>
        </pc:spChg>
        <pc:spChg chg="mod">
          <ac:chgData name="Angeline Phillips" userId="S::phillipsa@hebburn.net::0c9831f3-d793-40b0-85c1-4069ca1af0d7" providerId="AD" clId="Web-{D776EF06-414D-DC52-CD51-DC4C8DA17C40}" dt="2022-06-27T08:57:42.432" v="281" actId="1076"/>
          <ac:spMkLst>
            <pc:docMk/>
            <pc:sldMk cId="3554609507" sldId="386"/>
            <ac:spMk id="12" creationId="{02C85DB5-2710-4300-A943-818F25F56099}"/>
          </ac:spMkLst>
        </pc:spChg>
      </pc:sldChg>
      <pc:sldChg chg="modSp">
        <pc:chgData name="Angeline Phillips" userId="S::phillipsa@hebburn.net::0c9831f3-d793-40b0-85c1-4069ca1af0d7" providerId="AD" clId="Web-{D776EF06-414D-DC52-CD51-DC4C8DA17C40}" dt="2022-06-27T09:03:41.218" v="458" actId="20577"/>
        <pc:sldMkLst>
          <pc:docMk/>
          <pc:sldMk cId="3115019087" sldId="388"/>
        </pc:sldMkLst>
        <pc:spChg chg="mod">
          <ac:chgData name="Angeline Phillips" userId="S::phillipsa@hebburn.net::0c9831f3-d793-40b0-85c1-4069ca1af0d7" providerId="AD" clId="Web-{D776EF06-414D-DC52-CD51-DC4C8DA17C40}" dt="2022-06-27T09:03:41.218" v="458" actId="20577"/>
          <ac:spMkLst>
            <pc:docMk/>
            <pc:sldMk cId="3115019087" sldId="388"/>
            <ac:spMk id="9" creationId="{F92093B3-1FE0-4CA2-A154-0D57223A5225}"/>
          </ac:spMkLst>
        </pc:spChg>
        <pc:spChg chg="mod">
          <ac:chgData name="Angeline Phillips" userId="S::phillipsa@hebburn.net::0c9831f3-d793-40b0-85c1-4069ca1af0d7" providerId="AD" clId="Web-{D776EF06-414D-DC52-CD51-DC4C8DA17C40}" dt="2022-06-27T09:02:34.888" v="428" actId="1076"/>
          <ac:spMkLst>
            <pc:docMk/>
            <pc:sldMk cId="3115019087" sldId="388"/>
            <ac:spMk id="10" creationId="{F52A9CED-DD3E-45B9-B69C-B93FDCF80F77}"/>
          </ac:spMkLst>
        </pc:spChg>
        <pc:spChg chg="mod">
          <ac:chgData name="Angeline Phillips" userId="S::phillipsa@hebburn.net::0c9831f3-d793-40b0-85c1-4069ca1af0d7" providerId="AD" clId="Web-{D776EF06-414D-DC52-CD51-DC4C8DA17C40}" dt="2022-06-27T09:02:39.263" v="431" actId="1076"/>
          <ac:spMkLst>
            <pc:docMk/>
            <pc:sldMk cId="3115019087" sldId="388"/>
            <ac:spMk id="11" creationId="{64F334FB-8498-4B42-BCBE-4A5DD5313302}"/>
          </ac:spMkLst>
        </pc:spChg>
        <pc:spChg chg="mod">
          <ac:chgData name="Angeline Phillips" userId="S::phillipsa@hebburn.net::0c9831f3-d793-40b0-85c1-4069ca1af0d7" providerId="AD" clId="Web-{D776EF06-414D-DC52-CD51-DC4C8DA17C40}" dt="2022-06-27T09:02:40.951" v="432" actId="1076"/>
          <ac:spMkLst>
            <pc:docMk/>
            <pc:sldMk cId="3115019087" sldId="388"/>
            <ac:spMk id="12" creationId="{C14747D3-09CF-46DE-BAFC-CAF7F468ED08}"/>
          </ac:spMkLst>
        </pc:spChg>
      </pc:sldChg>
      <pc:sldChg chg="modSp">
        <pc:chgData name="Angeline Phillips" userId="S::phillipsa@hebburn.net::0c9831f3-d793-40b0-85c1-4069ca1af0d7" providerId="AD" clId="Web-{D776EF06-414D-DC52-CD51-DC4C8DA17C40}" dt="2022-06-27T08:59:57.857" v="370" actId="20577"/>
        <pc:sldMkLst>
          <pc:docMk/>
          <pc:sldMk cId="2854360190" sldId="390"/>
        </pc:sldMkLst>
        <pc:spChg chg="mod">
          <ac:chgData name="Angeline Phillips" userId="S::phillipsa@hebburn.net::0c9831f3-d793-40b0-85c1-4069ca1af0d7" providerId="AD" clId="Web-{D776EF06-414D-DC52-CD51-DC4C8DA17C40}" dt="2022-06-27T08:59:57.857" v="370" actId="20577"/>
          <ac:spMkLst>
            <pc:docMk/>
            <pc:sldMk cId="2854360190" sldId="390"/>
            <ac:spMk id="4" creationId="{FD291115-8701-4A9E-A827-5CC558A3142E}"/>
          </ac:spMkLst>
        </pc:spChg>
        <pc:spChg chg="mod">
          <ac:chgData name="Angeline Phillips" userId="S::phillipsa@hebburn.net::0c9831f3-d793-40b0-85c1-4069ca1af0d7" providerId="AD" clId="Web-{D776EF06-414D-DC52-CD51-DC4C8DA17C40}" dt="2022-06-27T08:59:53.685" v="369" actId="1076"/>
          <ac:spMkLst>
            <pc:docMk/>
            <pc:sldMk cId="2854360190" sldId="390"/>
            <ac:spMk id="6" creationId="{8EA3C939-BFD9-4FCC-84EB-88AAD61687DA}"/>
          </ac:spMkLst>
        </pc:spChg>
        <pc:spChg chg="mod">
          <ac:chgData name="Angeline Phillips" userId="S::phillipsa@hebburn.net::0c9831f3-d793-40b0-85c1-4069ca1af0d7" providerId="AD" clId="Web-{D776EF06-414D-DC52-CD51-DC4C8DA17C40}" dt="2022-06-27T08:59:51.200" v="368" actId="1076"/>
          <ac:spMkLst>
            <pc:docMk/>
            <pc:sldMk cId="2854360190" sldId="390"/>
            <ac:spMk id="8" creationId="{CB8CAEA4-0598-42BB-9595-1363CA30E91C}"/>
          </ac:spMkLst>
        </pc:spChg>
        <pc:spChg chg="mod">
          <ac:chgData name="Angeline Phillips" userId="S::phillipsa@hebburn.net::0c9831f3-d793-40b0-85c1-4069ca1af0d7" providerId="AD" clId="Web-{D776EF06-414D-DC52-CD51-DC4C8DA17C40}" dt="2022-06-27T08:59:49.200" v="367" actId="1076"/>
          <ac:spMkLst>
            <pc:docMk/>
            <pc:sldMk cId="2854360190" sldId="390"/>
            <ac:spMk id="9" creationId="{9CBAD0FA-08F5-45AD-A0CB-DBEC387BB90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3E23B0-7AFB-419F-88ED-9863E094EC0D}" type="datetimeFigureOut">
              <a:rPr lang="en-GB" smtClean="0"/>
              <a:t>11/07/2022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115618-F096-47F9-A2E0-5659E59688C3}" type="slidenum">
              <a:rPr lang="en-GB" smtClean="0"/>
              <a:t>‹#›</a:t>
            </a:fld>
            <a:endParaRPr lang="en-GB"/>
          </a:p>
        </p:txBody>
      </p:sp>
    </p:spTree>
    <p:extLst>
      <p:ext uri="{BB962C8B-B14F-4D97-AF65-F5344CB8AC3E}">
        <p14:creationId xmlns:p14="http://schemas.microsoft.com/office/powerpoint/2010/main" val="4266240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5% Opacit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A7D4E-5275-4D99-9F69-45340CC28A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3" y="0"/>
            <a:ext cx="9147053" cy="6858000"/>
          </a:xfrm>
          <a:prstGeom prst="rect">
            <a:avLst/>
          </a:prstGeom>
        </p:spPr>
      </p:pic>
    </p:spTree>
    <p:extLst>
      <p:ext uri="{BB962C8B-B14F-4D97-AF65-F5344CB8AC3E}">
        <p14:creationId xmlns:p14="http://schemas.microsoft.com/office/powerpoint/2010/main" val="1712658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0% Opacit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52896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5% Opacit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882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0% Opacit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3403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5% Opacit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19294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5% Opacit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14556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6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75463"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FC5A4305-8538-4AC5-A69B-BA0518FA21B2}" type="datetimeFigureOut">
              <a:rPr lang="en-GB"/>
              <a:pPr>
                <a:defRPr/>
              </a:pPr>
              <a:t>11/07/2022</a:t>
            </a:fld>
            <a:endParaRPr lang="en-GB"/>
          </a:p>
        </p:txBody>
      </p:sp>
    </p:spTree>
  </p:cSld>
  <p:clrMap bg1="lt1" tx1="dk1" bg2="lt2" tx2="dk2" accent1="accent1" accent2="accent2" accent3="accent3" accent4="accent4" accent5="accent5" accent6="accent6" hlink="hlink" folHlink="folHlink"/>
  <p:sldLayoutIdLst>
    <p:sldLayoutId id="2147483718" r:id="rId1"/>
    <p:sldLayoutId id="2147483711" r:id="rId2"/>
    <p:sldLayoutId id="2147483712" r:id="rId3"/>
    <p:sldLayoutId id="2147483713" r:id="rId4"/>
    <p:sldLayoutId id="2147483716" r:id="rId5"/>
    <p:sldLayoutId id="2147483714" r:id="rId6"/>
    <p:sldLayoutId id="2147483715"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twinkl.co.uk/resources/keystage3-ks3/rse-teacher-toolbox-ks3-ks4"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hyperlink" Target="https://www.ditchthelabel.org/wp-content/uploads/2020/11/The-Annual-Bullying-Survey-2020-2.pdf"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E8EA7A9-CC65-4169-9A0E-BFC0BDAEF818}"/>
              </a:ext>
            </a:extLst>
          </p:cNvPr>
          <p:cNvSpPr txBox="1"/>
          <p:nvPr/>
        </p:nvSpPr>
        <p:spPr>
          <a:xfrm>
            <a:off x="495031" y="891652"/>
            <a:ext cx="3309016" cy="3030724"/>
          </a:xfrm>
          <a:prstGeom prst="rect">
            <a:avLst/>
          </a:prstGeom>
        </p:spPr>
        <p:txBody>
          <a:bodyPr vert="horz" lIns="91440" tIns="45720" rIns="91440" bIns="45720" rtlCol="0" anchor="b">
            <a:normAutofit/>
          </a:bodyPr>
          <a:lstStyle/>
          <a:p>
            <a:pPr marL="0" marR="0" lvl="0" indent="0" algn="r" eaLnBrk="1" hangingPunct="1">
              <a:lnSpc>
                <a:spcPct val="90000"/>
              </a:lnSpc>
              <a:spcAft>
                <a:spcPts val="600"/>
              </a:spcAft>
            </a:pPr>
            <a:r>
              <a:rPr lang="en-US" sz="3500" b="0" i="0" u="none" strike="noStrike" kern="1200" cap="none">
                <a:solidFill>
                  <a:srgbClr val="FFFFFF"/>
                </a:solidFill>
                <a:latin typeface="+mj-lt"/>
                <a:ea typeface="+mj-ea"/>
                <a:cs typeface="+mj-cs"/>
                <a:sym typeface="Open Sans"/>
              </a:rPr>
              <a:t>Relationships</a:t>
            </a:r>
          </a:p>
          <a:p>
            <a:pPr marL="0" marR="0" lvl="0" indent="0" algn="r" eaLnBrk="1" hangingPunct="1">
              <a:lnSpc>
                <a:spcPct val="90000"/>
              </a:lnSpc>
              <a:spcAft>
                <a:spcPts val="600"/>
              </a:spcAft>
            </a:pPr>
            <a:r>
              <a:rPr lang="en-US" sz="3500" b="1" kern="1200">
                <a:solidFill>
                  <a:srgbClr val="FFFFFF"/>
                </a:solidFill>
                <a:latin typeface="+mj-lt"/>
                <a:ea typeface="+mj-ea"/>
                <a:cs typeface="+mj-cs"/>
                <a:sym typeface="Open Sans"/>
              </a:rPr>
              <a:t>Bullying</a:t>
            </a:r>
            <a:endParaRPr lang="en-US" sz="3500" kern="1200">
              <a:solidFill>
                <a:srgbClr val="FFFFFF"/>
              </a:solidFill>
              <a:latin typeface="+mj-lt"/>
              <a:ea typeface="+mj-ea"/>
              <a:cs typeface="+mj-cs"/>
            </a:endParaRPr>
          </a:p>
        </p:txBody>
      </p:sp>
      <p:pic>
        <p:nvPicPr>
          <p:cNvPr id="3" name="Picture 2" descr="Logo&#10;&#10;Description automatically generated">
            <a:extLst>
              <a:ext uri="{FF2B5EF4-FFF2-40B4-BE49-F238E27FC236}">
                <a16:creationId xmlns:a16="http://schemas.microsoft.com/office/drawing/2014/main" id="{61AF3B76-7BD3-1D6C-3347-FD06C4AE2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7609" y="4001923"/>
            <a:ext cx="2085840" cy="2682752"/>
          </a:xfrm>
          <a:prstGeom prst="rect">
            <a:avLst/>
          </a:prstGeom>
        </p:spPr>
      </p:pic>
      <p:sp>
        <p:nvSpPr>
          <p:cNvPr id="10" name="Rectangle 9">
            <a:extLst>
              <a:ext uri="{FF2B5EF4-FFF2-40B4-BE49-F238E27FC236}">
                <a16:creationId xmlns:a16="http://schemas.microsoft.com/office/drawing/2014/main" id="{F0D54E35-C7D9-4ABC-B3EE-22ECF2FEA7F1}"/>
              </a:ext>
            </a:extLst>
          </p:cNvPr>
          <p:cNvSpPr/>
          <p:nvPr/>
        </p:nvSpPr>
        <p:spPr>
          <a:xfrm>
            <a:off x="3821987" y="5695030"/>
            <a:ext cx="1510301" cy="503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3"/>
            <a:extLst>
              <a:ext uri="{FF2B5EF4-FFF2-40B4-BE49-F238E27FC236}">
                <a16:creationId xmlns:a16="http://schemas.microsoft.com/office/drawing/2014/main" id="{8643907A-A18D-40F4-8B91-102CBD512EEC}"/>
              </a:ext>
            </a:extLst>
          </p:cNvPr>
          <p:cNvSpPr/>
          <p:nvPr/>
        </p:nvSpPr>
        <p:spPr>
          <a:xfrm>
            <a:off x="7310911" y="5659517"/>
            <a:ext cx="1510301" cy="503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53D83C-DFFB-4AB3-B4E3-6DB7AF47E1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6426" y="2177637"/>
            <a:ext cx="1877645" cy="1878264"/>
          </a:xfrm>
          <a:prstGeom prst="rect">
            <a:avLst/>
          </a:prstGeom>
        </p:spPr>
      </p:pic>
      <p:sp>
        <p:nvSpPr>
          <p:cNvPr id="3" name="Title 1">
            <a:extLst>
              <a:ext uri="{FF2B5EF4-FFF2-40B4-BE49-F238E27FC236}">
                <a16:creationId xmlns:a16="http://schemas.microsoft.com/office/drawing/2014/main" id="{669C4249-FF91-4456-AF56-79C9FCCCCB27}"/>
              </a:ext>
            </a:extLst>
          </p:cNvPr>
          <p:cNvSpPr txBox="1">
            <a:spLocks/>
          </p:cNvSpPr>
          <p:nvPr/>
        </p:nvSpPr>
        <p:spPr>
          <a:xfrm>
            <a:off x="431800" y="1384752"/>
            <a:ext cx="8007412" cy="646331"/>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1200"/>
              </a:spcAft>
              <a:defRPr/>
            </a:pPr>
            <a:r>
              <a:rPr lang="en-GB" sz="1800" b="1" spc="20">
                <a:solidFill>
                  <a:srgbClr val="B42518"/>
                </a:solidFill>
                <a:latin typeface="Open Sans" panose="020B0606030504020204" pitchFamily="34" charset="0"/>
                <a:ea typeface="Open Sans" panose="020B0606030504020204" pitchFamily="34" charset="0"/>
                <a:cs typeface="Open Sans" panose="020B0606030504020204" pitchFamily="34" charset="0"/>
              </a:rPr>
              <a:t>Verbal bullying </a:t>
            </a: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involves using cruel or abusive language </a:t>
            </a:r>
            <a:b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(written or spoken) to hurt another person.</a:t>
            </a:r>
          </a:p>
        </p:txBody>
      </p:sp>
      <p:sp>
        <p:nvSpPr>
          <p:cNvPr id="4" name="Title 1">
            <a:extLst>
              <a:ext uri="{FF2B5EF4-FFF2-40B4-BE49-F238E27FC236}">
                <a16:creationId xmlns:a16="http://schemas.microsoft.com/office/drawing/2014/main" id="{1008BFB5-830F-4FCB-928F-B5B9212D1039}"/>
              </a:ext>
            </a:extLst>
          </p:cNvPr>
          <p:cNvSpPr txBox="1">
            <a:spLocks/>
          </p:cNvSpPr>
          <p:nvPr/>
        </p:nvSpPr>
        <p:spPr bwMode="auto">
          <a:xfrm>
            <a:off x="0" y="459012"/>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600" b="1">
                <a:solidFill>
                  <a:srgbClr val="B42518"/>
                </a:solidFill>
                <a:latin typeface="Open Sans" panose="020B0604020202020204" charset="0"/>
                <a:ea typeface="Open Sans" panose="020B0604020202020204" charset="0"/>
                <a:cs typeface="Open Sans" panose="020B0604020202020204" charset="0"/>
              </a:rPr>
              <a:t>Verbal Bullying</a:t>
            </a:r>
            <a:endParaRPr lang="en-GB" altLang="en-US" sz="3600" b="1">
              <a:solidFill>
                <a:srgbClr val="B425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44EA9DF7-D3D0-480C-9EB9-BAB42050D835}"/>
              </a:ext>
            </a:extLst>
          </p:cNvPr>
          <p:cNvSpPr txBox="1"/>
          <p:nvPr/>
        </p:nvSpPr>
        <p:spPr>
          <a:xfrm>
            <a:off x="805625" y="2645983"/>
            <a:ext cx="5415399" cy="3077766"/>
          </a:xfrm>
          <a:prstGeom prst="rect">
            <a:avLst/>
          </a:prstGeom>
          <a:noFill/>
        </p:spPr>
        <p:txBody>
          <a:bodyPr wrap="square">
            <a:spAutoFit/>
          </a:bodyPr>
          <a:lstStyle/>
          <a:p>
            <a:pPr algn="l" fontAlgn="auto">
              <a:spcAft>
                <a:spcPts val="1200"/>
              </a:spcAft>
              <a:defRPr/>
            </a:pP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name-calling, including racist, homophobic </a:t>
            </a:r>
            <a:b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and ableist language;</a:t>
            </a:r>
          </a:p>
          <a:p>
            <a:pPr algn="l" fontAlgn="auto">
              <a:spcAft>
                <a:spcPts val="1200"/>
              </a:spcAft>
              <a:defRPr/>
            </a:pP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making threats;</a:t>
            </a:r>
          </a:p>
          <a:p>
            <a:pPr algn="l" fontAlgn="auto">
              <a:spcAft>
                <a:spcPts val="1200"/>
              </a:spcAft>
              <a:defRPr/>
            </a:pP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mocking someone’s voice or way of speaking;</a:t>
            </a:r>
          </a:p>
          <a:p>
            <a:pPr algn="l" fontAlgn="auto">
              <a:spcAft>
                <a:spcPts val="1200"/>
              </a:spcAft>
              <a:defRPr/>
            </a:pP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laughing at someone;</a:t>
            </a:r>
          </a:p>
          <a:p>
            <a:pPr algn="l" fontAlgn="auto">
              <a:spcAft>
                <a:spcPts val="1200"/>
              </a:spcAft>
              <a:defRPr/>
            </a:pP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spreading rumours or lying about someone;</a:t>
            </a:r>
          </a:p>
          <a:p>
            <a:pPr algn="l" fontAlgn="auto">
              <a:spcAft>
                <a:spcPts val="1200"/>
              </a:spcAft>
              <a:defRPr/>
            </a:pP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making disrespectful comments about someone’s appearance or other characteristics.</a:t>
            </a:r>
          </a:p>
        </p:txBody>
      </p:sp>
      <p:sp>
        <p:nvSpPr>
          <p:cNvPr id="7" name="Title 1">
            <a:extLst>
              <a:ext uri="{FF2B5EF4-FFF2-40B4-BE49-F238E27FC236}">
                <a16:creationId xmlns:a16="http://schemas.microsoft.com/office/drawing/2014/main" id="{96D5BED8-63C2-4F55-AC96-044325DF2B68}"/>
              </a:ext>
            </a:extLst>
          </p:cNvPr>
          <p:cNvSpPr txBox="1">
            <a:spLocks/>
          </p:cNvSpPr>
          <p:nvPr/>
        </p:nvSpPr>
        <p:spPr>
          <a:xfrm>
            <a:off x="431800" y="2218977"/>
            <a:ext cx="8007412" cy="369332"/>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1200"/>
              </a:spcAft>
              <a:defRPr/>
            </a:pP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Examples include:</a:t>
            </a:r>
          </a:p>
        </p:txBody>
      </p:sp>
      <p:sp>
        <p:nvSpPr>
          <p:cNvPr id="8" name="Oval 7">
            <a:extLst>
              <a:ext uri="{FF2B5EF4-FFF2-40B4-BE49-F238E27FC236}">
                <a16:creationId xmlns:a16="http://schemas.microsoft.com/office/drawing/2014/main" id="{FCC4BA82-BE50-4801-A664-E1DA63B82AFC}"/>
              </a:ext>
            </a:extLst>
          </p:cNvPr>
          <p:cNvSpPr/>
          <p:nvPr/>
        </p:nvSpPr>
        <p:spPr>
          <a:xfrm flipH="1" flipV="1">
            <a:off x="440216" y="5122107"/>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9" name="Oval 8">
            <a:extLst>
              <a:ext uri="{FF2B5EF4-FFF2-40B4-BE49-F238E27FC236}">
                <a16:creationId xmlns:a16="http://schemas.microsoft.com/office/drawing/2014/main" id="{1AD60658-54A1-4C18-B210-A8AFEFF6B8B7}"/>
              </a:ext>
            </a:extLst>
          </p:cNvPr>
          <p:cNvSpPr/>
          <p:nvPr/>
        </p:nvSpPr>
        <p:spPr>
          <a:xfrm flipH="1" flipV="1">
            <a:off x="440216" y="2725534"/>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0" name="Oval 9">
            <a:extLst>
              <a:ext uri="{FF2B5EF4-FFF2-40B4-BE49-F238E27FC236}">
                <a16:creationId xmlns:a16="http://schemas.microsoft.com/office/drawing/2014/main" id="{A82656DA-2233-4ACC-9BAA-4CD86A9EA554}"/>
              </a:ext>
            </a:extLst>
          </p:cNvPr>
          <p:cNvSpPr/>
          <p:nvPr/>
        </p:nvSpPr>
        <p:spPr>
          <a:xfrm flipH="1" flipV="1">
            <a:off x="440216" y="3420031"/>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1" name="Oval 10">
            <a:extLst>
              <a:ext uri="{FF2B5EF4-FFF2-40B4-BE49-F238E27FC236}">
                <a16:creationId xmlns:a16="http://schemas.microsoft.com/office/drawing/2014/main" id="{2FCD72E4-8C8C-432B-B739-B8BF7D1D4F70}"/>
              </a:ext>
            </a:extLst>
          </p:cNvPr>
          <p:cNvSpPr/>
          <p:nvPr/>
        </p:nvSpPr>
        <p:spPr>
          <a:xfrm flipH="1" flipV="1">
            <a:off x="440216" y="3844100"/>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2" name="Oval 11">
            <a:extLst>
              <a:ext uri="{FF2B5EF4-FFF2-40B4-BE49-F238E27FC236}">
                <a16:creationId xmlns:a16="http://schemas.microsoft.com/office/drawing/2014/main" id="{018DF6FB-DF96-4601-93DF-FC4B9E01C189}"/>
              </a:ext>
            </a:extLst>
          </p:cNvPr>
          <p:cNvSpPr/>
          <p:nvPr/>
        </p:nvSpPr>
        <p:spPr>
          <a:xfrm flipH="1" flipV="1">
            <a:off x="440216" y="4281422"/>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3" name="Oval 12">
            <a:extLst>
              <a:ext uri="{FF2B5EF4-FFF2-40B4-BE49-F238E27FC236}">
                <a16:creationId xmlns:a16="http://schemas.microsoft.com/office/drawing/2014/main" id="{0C3F93F9-4FE3-4656-A54C-F07339472171}"/>
              </a:ext>
            </a:extLst>
          </p:cNvPr>
          <p:cNvSpPr/>
          <p:nvPr/>
        </p:nvSpPr>
        <p:spPr>
          <a:xfrm flipH="1" flipV="1">
            <a:off x="440216" y="4705492"/>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Tree>
    <p:extLst>
      <p:ext uri="{BB962C8B-B14F-4D97-AF65-F5344CB8AC3E}">
        <p14:creationId xmlns:p14="http://schemas.microsoft.com/office/powerpoint/2010/main" val="39487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B4BBBA-FAEF-40B8-B707-99DF00871F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777" y="2177637"/>
            <a:ext cx="1877645" cy="1878265"/>
          </a:xfrm>
          <a:prstGeom prst="rect">
            <a:avLst/>
          </a:prstGeom>
        </p:spPr>
      </p:pic>
      <p:sp>
        <p:nvSpPr>
          <p:cNvPr id="3" name="Title 1">
            <a:extLst>
              <a:ext uri="{FF2B5EF4-FFF2-40B4-BE49-F238E27FC236}">
                <a16:creationId xmlns:a16="http://schemas.microsoft.com/office/drawing/2014/main" id="{F2C449AE-5DD7-4A92-BB1A-213F3F3CC2F1}"/>
              </a:ext>
            </a:extLst>
          </p:cNvPr>
          <p:cNvSpPr txBox="1">
            <a:spLocks/>
          </p:cNvSpPr>
          <p:nvPr/>
        </p:nvSpPr>
        <p:spPr>
          <a:xfrm>
            <a:off x="431800" y="1384752"/>
            <a:ext cx="8007412" cy="923330"/>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1800" b="1" spc="20">
                <a:solidFill>
                  <a:srgbClr val="B42518"/>
                </a:solidFill>
                <a:latin typeface="Open Sans" panose="020B0606030504020204" pitchFamily="34" charset="0"/>
                <a:ea typeface="Open Sans" panose="020B0606030504020204" pitchFamily="34" charset="0"/>
                <a:cs typeface="Open Sans" panose="020B0606030504020204" pitchFamily="34" charset="0"/>
              </a:rPr>
              <a:t>Relational (social) bullying </a:t>
            </a: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involves using relationships or reputation </a:t>
            </a:r>
            <a:b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to exclude or isolate another person. This might include actions that link to physical, verbal or cyberbullying. </a:t>
            </a:r>
          </a:p>
        </p:txBody>
      </p:sp>
      <p:sp>
        <p:nvSpPr>
          <p:cNvPr id="4" name="Title 1">
            <a:extLst>
              <a:ext uri="{FF2B5EF4-FFF2-40B4-BE49-F238E27FC236}">
                <a16:creationId xmlns:a16="http://schemas.microsoft.com/office/drawing/2014/main" id="{4E382980-7D56-46E7-8649-7014BE5D62AA}"/>
              </a:ext>
            </a:extLst>
          </p:cNvPr>
          <p:cNvSpPr txBox="1">
            <a:spLocks/>
          </p:cNvSpPr>
          <p:nvPr/>
        </p:nvSpPr>
        <p:spPr bwMode="auto">
          <a:xfrm>
            <a:off x="0" y="459012"/>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600" b="1">
                <a:solidFill>
                  <a:srgbClr val="B42518"/>
                </a:solidFill>
                <a:latin typeface="Open Sans" panose="020B0604020202020204" charset="0"/>
                <a:ea typeface="Open Sans" panose="020B0604020202020204" charset="0"/>
                <a:cs typeface="Open Sans" panose="020B0604020202020204" charset="0"/>
              </a:rPr>
              <a:t>Relational Bullying</a:t>
            </a:r>
            <a:endParaRPr lang="en-GB" altLang="en-US" sz="3600" b="1">
              <a:solidFill>
                <a:srgbClr val="B425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F7C95710-210B-4A7B-8DCC-DFB6E1F07251}"/>
              </a:ext>
            </a:extLst>
          </p:cNvPr>
          <p:cNvSpPr txBox="1"/>
          <p:nvPr/>
        </p:nvSpPr>
        <p:spPr>
          <a:xfrm>
            <a:off x="805624" y="2918943"/>
            <a:ext cx="8338375" cy="3354765"/>
          </a:xfrm>
          <a:prstGeom prst="rect">
            <a:avLst/>
          </a:prstGeom>
          <a:noFill/>
        </p:spPr>
        <p:txBody>
          <a:bodyPr wrap="square">
            <a:spAutoFit/>
          </a:bodyPr>
          <a:lstStyle/>
          <a:p>
            <a:pPr algn="l" fontAlgn="auto">
              <a:spcAft>
                <a:spcPts val="12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d</a:t>
            </a:r>
            <a:r>
              <a:rPr lang="en-GB" i="0" spc="2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eliberately ignoring someone when they </a:t>
            </a:r>
            <a:br>
              <a:rPr lang="en-GB" i="0" spc="2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en-GB" i="0" spc="2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are talking to you;</a:t>
            </a:r>
          </a:p>
          <a:p>
            <a:pPr algn="l" fontAlgn="auto">
              <a:spcAft>
                <a:spcPts val="12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not inviting someone to take part in a game </a:t>
            </a:r>
            <a:b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or social activity;</a:t>
            </a:r>
          </a:p>
          <a:p>
            <a:pPr algn="l" fontAlgn="auto">
              <a:spcAft>
                <a:spcPts val="12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making fun of or humiliating someone, </a:t>
            </a:r>
            <a:b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either to their face or behind their back;</a:t>
            </a:r>
            <a:endParaRPr lang="en-GB" i="0" spc="2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l" fontAlgn="auto">
              <a:spcAft>
                <a:spcPts val="12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s</a:t>
            </a:r>
            <a:r>
              <a:rPr lang="en-GB" sz="1800" i="0" spc="2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preading rumours </a:t>
            </a: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or lying </a:t>
            </a:r>
            <a:r>
              <a:rPr lang="en-GB" sz="1800" i="0" spc="2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about someone;</a:t>
            </a:r>
          </a:p>
          <a:p>
            <a:pPr algn="l" fontAlgn="auto">
              <a:spcAft>
                <a:spcPts val="12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sharing someone’s secret that they have told you in confidence;</a:t>
            </a:r>
            <a:endParaRPr lang="en-GB" sz="1800" i="0" spc="2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l" fontAlgn="auto">
              <a:spcAft>
                <a:spcPts val="12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posting pictures or comments online to damage someone’s reputation. </a:t>
            </a:r>
            <a:endParaRPr lang="en-GB" sz="1800" i="0" spc="2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696F5BB8-C59E-41E7-B2D4-B8D9E6B024CF}"/>
              </a:ext>
            </a:extLst>
          </p:cNvPr>
          <p:cNvSpPr txBox="1">
            <a:spLocks/>
          </p:cNvSpPr>
          <p:nvPr/>
        </p:nvSpPr>
        <p:spPr>
          <a:xfrm>
            <a:off x="431800" y="2491937"/>
            <a:ext cx="8007412" cy="369332"/>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1200"/>
              </a:spcAft>
              <a:defRPr/>
            </a:pP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Examples include:</a:t>
            </a:r>
          </a:p>
        </p:txBody>
      </p:sp>
      <p:sp>
        <p:nvSpPr>
          <p:cNvPr id="8" name="Oval 7">
            <a:extLst>
              <a:ext uri="{FF2B5EF4-FFF2-40B4-BE49-F238E27FC236}">
                <a16:creationId xmlns:a16="http://schemas.microsoft.com/office/drawing/2014/main" id="{539CE709-CD1E-49C0-BE3E-288C0D4311B1}"/>
              </a:ext>
            </a:extLst>
          </p:cNvPr>
          <p:cNvSpPr/>
          <p:nvPr/>
        </p:nvSpPr>
        <p:spPr>
          <a:xfrm flipH="1" flipV="1">
            <a:off x="440216" y="5940674"/>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9" name="Oval 8">
            <a:extLst>
              <a:ext uri="{FF2B5EF4-FFF2-40B4-BE49-F238E27FC236}">
                <a16:creationId xmlns:a16="http://schemas.microsoft.com/office/drawing/2014/main" id="{15568AAE-738B-4A13-852B-B463A4854066}"/>
              </a:ext>
            </a:extLst>
          </p:cNvPr>
          <p:cNvSpPr/>
          <p:nvPr/>
        </p:nvSpPr>
        <p:spPr>
          <a:xfrm flipH="1" flipV="1">
            <a:off x="440216" y="2998494"/>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0" name="Oval 9">
            <a:extLst>
              <a:ext uri="{FF2B5EF4-FFF2-40B4-BE49-F238E27FC236}">
                <a16:creationId xmlns:a16="http://schemas.microsoft.com/office/drawing/2014/main" id="{A52193FE-DFD8-4B17-BAD2-4C5BE802F3D7}"/>
              </a:ext>
            </a:extLst>
          </p:cNvPr>
          <p:cNvSpPr/>
          <p:nvPr/>
        </p:nvSpPr>
        <p:spPr>
          <a:xfrm flipH="1" flipV="1">
            <a:off x="440216" y="3695494"/>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1" name="Oval 10">
            <a:extLst>
              <a:ext uri="{FF2B5EF4-FFF2-40B4-BE49-F238E27FC236}">
                <a16:creationId xmlns:a16="http://schemas.microsoft.com/office/drawing/2014/main" id="{B1AB4159-CEFC-4FC4-80F4-7505F28DC054}"/>
              </a:ext>
            </a:extLst>
          </p:cNvPr>
          <p:cNvSpPr/>
          <p:nvPr/>
        </p:nvSpPr>
        <p:spPr>
          <a:xfrm flipH="1" flipV="1">
            <a:off x="440216" y="4383454"/>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2" name="Oval 11">
            <a:extLst>
              <a:ext uri="{FF2B5EF4-FFF2-40B4-BE49-F238E27FC236}">
                <a16:creationId xmlns:a16="http://schemas.microsoft.com/office/drawing/2014/main" id="{A0A8D3AB-2B7A-4092-9869-B23D649DAF89}"/>
              </a:ext>
            </a:extLst>
          </p:cNvPr>
          <p:cNvSpPr/>
          <p:nvPr/>
        </p:nvSpPr>
        <p:spPr>
          <a:xfrm flipH="1" flipV="1">
            <a:off x="440216" y="5099989"/>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3" name="Oval 12">
            <a:extLst>
              <a:ext uri="{FF2B5EF4-FFF2-40B4-BE49-F238E27FC236}">
                <a16:creationId xmlns:a16="http://schemas.microsoft.com/office/drawing/2014/main" id="{6EC3D545-2D1D-4B06-BCA3-CB67AF34DD3C}"/>
              </a:ext>
            </a:extLst>
          </p:cNvPr>
          <p:cNvSpPr/>
          <p:nvPr/>
        </p:nvSpPr>
        <p:spPr>
          <a:xfrm flipH="1" flipV="1">
            <a:off x="440216" y="5524059"/>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Tree>
    <p:extLst>
      <p:ext uri="{BB962C8B-B14F-4D97-AF65-F5344CB8AC3E}">
        <p14:creationId xmlns:p14="http://schemas.microsoft.com/office/powerpoint/2010/main" val="214452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0BCFAD44-02BF-49C9-B45A-DA59047032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776" y="2187255"/>
            <a:ext cx="1877645" cy="1878263"/>
          </a:xfrm>
          <a:prstGeom prst="rect">
            <a:avLst/>
          </a:prstGeom>
        </p:spPr>
      </p:pic>
      <p:sp>
        <p:nvSpPr>
          <p:cNvPr id="3" name="Title 1">
            <a:extLst>
              <a:ext uri="{FF2B5EF4-FFF2-40B4-BE49-F238E27FC236}">
                <a16:creationId xmlns:a16="http://schemas.microsoft.com/office/drawing/2014/main" id="{82A937EE-2E3D-421A-93EE-3CBC4ED760D7}"/>
              </a:ext>
            </a:extLst>
          </p:cNvPr>
          <p:cNvSpPr txBox="1">
            <a:spLocks/>
          </p:cNvSpPr>
          <p:nvPr/>
        </p:nvSpPr>
        <p:spPr>
          <a:xfrm>
            <a:off x="431800" y="1384752"/>
            <a:ext cx="8007412" cy="646331"/>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1800" b="1" spc="20">
                <a:solidFill>
                  <a:srgbClr val="B42518"/>
                </a:solidFill>
                <a:latin typeface="Open Sans" panose="020B0606030504020204" pitchFamily="34" charset="0"/>
                <a:ea typeface="Open Sans" panose="020B0606030504020204" pitchFamily="34" charset="0"/>
                <a:cs typeface="Open Sans" panose="020B0606030504020204" pitchFamily="34" charset="0"/>
              </a:rPr>
              <a:t>Sexual bullying </a:t>
            </a: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involves targeting someone with sexual actions and/or comments.</a:t>
            </a:r>
          </a:p>
        </p:txBody>
      </p:sp>
      <p:sp>
        <p:nvSpPr>
          <p:cNvPr id="4" name="Title 1">
            <a:extLst>
              <a:ext uri="{FF2B5EF4-FFF2-40B4-BE49-F238E27FC236}">
                <a16:creationId xmlns:a16="http://schemas.microsoft.com/office/drawing/2014/main" id="{7C9C0E0D-C6B6-49BA-95A7-3C13C9C504B6}"/>
              </a:ext>
            </a:extLst>
          </p:cNvPr>
          <p:cNvSpPr txBox="1">
            <a:spLocks/>
          </p:cNvSpPr>
          <p:nvPr/>
        </p:nvSpPr>
        <p:spPr bwMode="auto">
          <a:xfrm>
            <a:off x="0" y="459012"/>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600" b="1">
                <a:solidFill>
                  <a:srgbClr val="B42518"/>
                </a:solidFill>
                <a:latin typeface="Open Sans" panose="020B0604020202020204" charset="0"/>
                <a:ea typeface="Open Sans" panose="020B0604020202020204" charset="0"/>
                <a:cs typeface="Open Sans" panose="020B0604020202020204" charset="0"/>
              </a:rPr>
              <a:t>Sexual Bullying</a:t>
            </a:r>
            <a:endParaRPr lang="en-GB" altLang="en-US" sz="3600" b="1">
              <a:solidFill>
                <a:srgbClr val="B425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F89A7BBC-573B-41E2-82AA-218C90E80F07}"/>
              </a:ext>
            </a:extLst>
          </p:cNvPr>
          <p:cNvSpPr txBox="1"/>
          <p:nvPr/>
        </p:nvSpPr>
        <p:spPr>
          <a:xfrm>
            <a:off x="805625" y="2645983"/>
            <a:ext cx="7898159" cy="3631763"/>
          </a:xfrm>
          <a:prstGeom prst="rect">
            <a:avLst/>
          </a:prstGeom>
          <a:noFill/>
        </p:spPr>
        <p:txBody>
          <a:bodyPr wrap="square">
            <a:spAutoFit/>
          </a:bodyPr>
          <a:lstStyle/>
          <a:p>
            <a:pPr algn="l" fontAlgn="auto">
              <a:spcAft>
                <a:spcPts val="12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uninvited inappropriate touching </a:t>
            </a:r>
            <a:b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of someone’s body;</a:t>
            </a:r>
          </a:p>
          <a:p>
            <a:pPr algn="l" fontAlgn="auto">
              <a:spcAft>
                <a:spcPts val="12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m</a:t>
            </a:r>
            <a:r>
              <a:rPr lang="en-GB" sz="1800" i="0" spc="2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aking comments about someone’s </a:t>
            </a:r>
            <a:br>
              <a:rPr lang="en-GB" sz="1800" i="0" spc="2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en-GB" sz="1800" i="0" spc="2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gender or sexuality;</a:t>
            </a:r>
          </a:p>
          <a:p>
            <a:pPr fontAlgn="auto">
              <a:spcAft>
                <a:spcPts val="12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catcalling, including wolf-whistling or making uninvited </a:t>
            </a:r>
            <a:b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sexual comments about someone’s body, clothing or appearance;</a:t>
            </a:r>
            <a:endParaRPr lang="en-GB" sz="1800" i="0" spc="2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l" fontAlgn="auto">
              <a:spcAft>
                <a:spcPts val="12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using inappropriate sexual language towards someone;</a:t>
            </a:r>
            <a:endParaRPr lang="en-GB" sz="1800" i="0" spc="2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l" fontAlgn="auto">
              <a:spcAft>
                <a:spcPts val="12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s</a:t>
            </a:r>
            <a:r>
              <a:rPr lang="en-GB" sz="1800" i="0" spc="2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haring intimate photos of someone without their consent;</a:t>
            </a:r>
          </a:p>
          <a:p>
            <a:pPr algn="l" fontAlgn="auto">
              <a:spcAft>
                <a:spcPts val="1200"/>
              </a:spcAft>
              <a:defRPr/>
            </a:pPr>
            <a:r>
              <a:rPr lang="en-GB" spc="20" err="1">
                <a:solidFill>
                  <a:srgbClr val="000000"/>
                </a:solidFill>
                <a:latin typeface="Open Sans" panose="020B0606030504020204" pitchFamily="34" charset="0"/>
                <a:ea typeface="Open Sans" panose="020B0606030504020204" pitchFamily="34" charset="0"/>
                <a:cs typeface="Open Sans" panose="020B0606030504020204" pitchFamily="34" charset="0"/>
              </a:rPr>
              <a:t>upskirting</a:t>
            </a: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 – taking a photo or video under someone’s clothing </a:t>
            </a:r>
            <a:b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without their consent</a:t>
            </a:r>
            <a:r>
              <a:rPr lang="en-GB" sz="1800" i="0" spc="2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7" name="Title 1">
            <a:extLst>
              <a:ext uri="{FF2B5EF4-FFF2-40B4-BE49-F238E27FC236}">
                <a16:creationId xmlns:a16="http://schemas.microsoft.com/office/drawing/2014/main" id="{298CE086-3F82-4616-ACEF-8407DDF839DA}"/>
              </a:ext>
            </a:extLst>
          </p:cNvPr>
          <p:cNvSpPr txBox="1">
            <a:spLocks/>
          </p:cNvSpPr>
          <p:nvPr/>
        </p:nvSpPr>
        <p:spPr>
          <a:xfrm>
            <a:off x="431800" y="2218977"/>
            <a:ext cx="8007412" cy="369332"/>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1200"/>
              </a:spcAft>
              <a:defRPr/>
            </a:pP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Examples include:</a:t>
            </a:r>
          </a:p>
        </p:txBody>
      </p:sp>
      <p:sp>
        <p:nvSpPr>
          <p:cNvPr id="8" name="Oval 7">
            <a:extLst>
              <a:ext uri="{FF2B5EF4-FFF2-40B4-BE49-F238E27FC236}">
                <a16:creationId xmlns:a16="http://schemas.microsoft.com/office/drawing/2014/main" id="{9F2C3927-0BD3-4D5B-BF57-CA6A96307E56}"/>
              </a:ext>
            </a:extLst>
          </p:cNvPr>
          <p:cNvSpPr/>
          <p:nvPr/>
        </p:nvSpPr>
        <p:spPr>
          <a:xfrm flipH="1" flipV="1">
            <a:off x="440216" y="5667714"/>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9" name="Oval 8">
            <a:extLst>
              <a:ext uri="{FF2B5EF4-FFF2-40B4-BE49-F238E27FC236}">
                <a16:creationId xmlns:a16="http://schemas.microsoft.com/office/drawing/2014/main" id="{57544336-1785-4005-B3D8-6BFFF3062663}"/>
              </a:ext>
            </a:extLst>
          </p:cNvPr>
          <p:cNvSpPr/>
          <p:nvPr/>
        </p:nvSpPr>
        <p:spPr>
          <a:xfrm flipH="1" flipV="1">
            <a:off x="440216" y="2725534"/>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0" name="Oval 9">
            <a:extLst>
              <a:ext uri="{FF2B5EF4-FFF2-40B4-BE49-F238E27FC236}">
                <a16:creationId xmlns:a16="http://schemas.microsoft.com/office/drawing/2014/main" id="{26B2FBD5-4D08-41C4-9B31-F3488271715A}"/>
              </a:ext>
            </a:extLst>
          </p:cNvPr>
          <p:cNvSpPr/>
          <p:nvPr/>
        </p:nvSpPr>
        <p:spPr>
          <a:xfrm flipH="1" flipV="1">
            <a:off x="440216" y="3422534"/>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1" name="Oval 10">
            <a:extLst>
              <a:ext uri="{FF2B5EF4-FFF2-40B4-BE49-F238E27FC236}">
                <a16:creationId xmlns:a16="http://schemas.microsoft.com/office/drawing/2014/main" id="{F828DE83-58A4-445C-A3AB-FB619D201B0E}"/>
              </a:ext>
            </a:extLst>
          </p:cNvPr>
          <p:cNvSpPr/>
          <p:nvPr/>
        </p:nvSpPr>
        <p:spPr>
          <a:xfrm flipH="1" flipV="1">
            <a:off x="440216" y="4110494"/>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2" name="Oval 11">
            <a:extLst>
              <a:ext uri="{FF2B5EF4-FFF2-40B4-BE49-F238E27FC236}">
                <a16:creationId xmlns:a16="http://schemas.microsoft.com/office/drawing/2014/main" id="{05B64473-05A5-4A46-9CB0-4BD6B42AF273}"/>
              </a:ext>
            </a:extLst>
          </p:cNvPr>
          <p:cNvSpPr/>
          <p:nvPr/>
        </p:nvSpPr>
        <p:spPr>
          <a:xfrm flipH="1" flipV="1">
            <a:off x="440216" y="4827029"/>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3" name="Oval 12">
            <a:extLst>
              <a:ext uri="{FF2B5EF4-FFF2-40B4-BE49-F238E27FC236}">
                <a16:creationId xmlns:a16="http://schemas.microsoft.com/office/drawing/2014/main" id="{0DA9F746-E459-4614-A267-FCC7394F3130}"/>
              </a:ext>
            </a:extLst>
          </p:cNvPr>
          <p:cNvSpPr/>
          <p:nvPr/>
        </p:nvSpPr>
        <p:spPr>
          <a:xfrm flipH="1" flipV="1">
            <a:off x="440216" y="5251099"/>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Tree>
    <p:extLst>
      <p:ext uri="{BB962C8B-B14F-4D97-AF65-F5344CB8AC3E}">
        <p14:creationId xmlns:p14="http://schemas.microsoft.com/office/powerpoint/2010/main" val="355284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736732-4A84-4F50-894B-1858500E09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776" y="2187266"/>
            <a:ext cx="1877643" cy="1878263"/>
          </a:xfrm>
          <a:prstGeom prst="rect">
            <a:avLst/>
          </a:prstGeom>
        </p:spPr>
      </p:pic>
      <p:sp>
        <p:nvSpPr>
          <p:cNvPr id="3" name="Title 1">
            <a:extLst>
              <a:ext uri="{FF2B5EF4-FFF2-40B4-BE49-F238E27FC236}">
                <a16:creationId xmlns:a16="http://schemas.microsoft.com/office/drawing/2014/main" id="{790DA6E1-D39A-471C-BF99-150AB682FEC0}"/>
              </a:ext>
            </a:extLst>
          </p:cNvPr>
          <p:cNvSpPr txBox="1">
            <a:spLocks/>
          </p:cNvSpPr>
          <p:nvPr/>
        </p:nvSpPr>
        <p:spPr>
          <a:xfrm>
            <a:off x="431800" y="1384752"/>
            <a:ext cx="8007412" cy="646331"/>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1800" b="1" spc="20">
                <a:solidFill>
                  <a:srgbClr val="B42518"/>
                </a:solidFill>
                <a:latin typeface="Open Sans" panose="020B0606030504020204" pitchFamily="34" charset="0"/>
                <a:ea typeface="Open Sans" panose="020B0606030504020204" pitchFamily="34" charset="0"/>
                <a:cs typeface="Open Sans" panose="020B0606030504020204" pitchFamily="34" charset="0"/>
              </a:rPr>
              <a:t>Cyberbullying</a:t>
            </a: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 involves </a:t>
            </a:r>
            <a:r>
              <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rPr>
              <a:t>using electronic communication to hurt another </a:t>
            </a:r>
            <a:br>
              <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GB" sz="1800">
                <a:solidFill>
                  <a:srgbClr val="000000"/>
                </a:solidFill>
                <a:latin typeface="Open Sans" panose="020B0606030504020204" pitchFamily="34" charset="0"/>
                <a:ea typeface="Open Sans" panose="020B0606030504020204" pitchFamily="34" charset="0"/>
                <a:cs typeface="Open Sans" panose="020B0606030504020204" pitchFamily="34" charset="0"/>
              </a:rPr>
              <a:t>person. </a:t>
            </a:r>
          </a:p>
        </p:txBody>
      </p:sp>
      <p:sp>
        <p:nvSpPr>
          <p:cNvPr id="4" name="Title 1">
            <a:extLst>
              <a:ext uri="{FF2B5EF4-FFF2-40B4-BE49-F238E27FC236}">
                <a16:creationId xmlns:a16="http://schemas.microsoft.com/office/drawing/2014/main" id="{1CF8410C-497C-4C92-84FF-9EE83492CB79}"/>
              </a:ext>
            </a:extLst>
          </p:cNvPr>
          <p:cNvSpPr txBox="1">
            <a:spLocks/>
          </p:cNvSpPr>
          <p:nvPr/>
        </p:nvSpPr>
        <p:spPr bwMode="auto">
          <a:xfrm>
            <a:off x="0" y="459012"/>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600" b="1" err="1">
                <a:solidFill>
                  <a:srgbClr val="B42518"/>
                </a:solidFill>
                <a:latin typeface="Open Sans" panose="020B0604020202020204" charset="0"/>
                <a:ea typeface="Open Sans" panose="020B0604020202020204" charset="0"/>
                <a:cs typeface="Open Sans" panose="020B0604020202020204" charset="0"/>
              </a:rPr>
              <a:t>Cyberbulling</a:t>
            </a:r>
            <a:endParaRPr lang="en-GB" altLang="en-US" sz="3600" b="1">
              <a:solidFill>
                <a:srgbClr val="B425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4B549A89-930D-439A-AC1F-E3FF8E7F9371}"/>
              </a:ext>
            </a:extLst>
          </p:cNvPr>
          <p:cNvSpPr txBox="1"/>
          <p:nvPr/>
        </p:nvSpPr>
        <p:spPr>
          <a:xfrm>
            <a:off x="805625" y="2645983"/>
            <a:ext cx="8007412" cy="3631763"/>
          </a:xfrm>
          <a:prstGeom prst="rect">
            <a:avLst/>
          </a:prstGeom>
          <a:noFill/>
        </p:spPr>
        <p:txBody>
          <a:bodyPr wrap="square">
            <a:spAutoFit/>
          </a:bodyPr>
          <a:lstStyle/>
          <a:p>
            <a:pPr algn="l" fontAlgn="auto">
              <a:spcAft>
                <a:spcPts val="12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sending threatening messages via email </a:t>
            </a:r>
            <a:b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or instant messaging apps;</a:t>
            </a:r>
          </a:p>
          <a:p>
            <a:pPr algn="l" fontAlgn="auto">
              <a:spcAft>
                <a:spcPts val="12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leaving derogatory comments on someone’s </a:t>
            </a:r>
            <a:b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social media posts;</a:t>
            </a:r>
          </a:p>
          <a:p>
            <a:pPr algn="l" fontAlgn="auto">
              <a:spcAft>
                <a:spcPts val="12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targeting someone unfairly in an online game;</a:t>
            </a:r>
          </a:p>
          <a:p>
            <a:pPr algn="l" fontAlgn="auto">
              <a:spcAft>
                <a:spcPts val="12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sending or posting photos or videos of someone without their consent;</a:t>
            </a:r>
          </a:p>
          <a:p>
            <a:pPr fontAlgn="auto">
              <a:spcAft>
                <a:spcPts val="12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trolling – </a:t>
            </a:r>
            <a:r>
              <a:rPr lang="en-GB">
                <a:latin typeface="Open Sans" panose="020B0606030504020204" pitchFamily="34" charset="0"/>
                <a:ea typeface="Open Sans" panose="020B0606030504020204" pitchFamily="34" charset="0"/>
                <a:cs typeface="Open Sans" panose="020B0606030504020204" pitchFamily="34" charset="0"/>
              </a:rPr>
              <a:t>making a deliberately offensive or abusive online post, often anonymously, with the aim of upsetting someone; </a:t>
            </a:r>
          </a:p>
          <a:p>
            <a:pPr fontAlgn="auto">
              <a:spcAft>
                <a:spcPts val="12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cyberstalking – using electronic communication to pursue and find out information about someone.</a:t>
            </a:r>
          </a:p>
        </p:txBody>
      </p:sp>
      <p:sp>
        <p:nvSpPr>
          <p:cNvPr id="7" name="Title 1">
            <a:extLst>
              <a:ext uri="{FF2B5EF4-FFF2-40B4-BE49-F238E27FC236}">
                <a16:creationId xmlns:a16="http://schemas.microsoft.com/office/drawing/2014/main" id="{B35EC9C6-9294-427B-B366-406669801C8D}"/>
              </a:ext>
            </a:extLst>
          </p:cNvPr>
          <p:cNvSpPr txBox="1">
            <a:spLocks/>
          </p:cNvSpPr>
          <p:nvPr/>
        </p:nvSpPr>
        <p:spPr>
          <a:xfrm>
            <a:off x="431800" y="2218977"/>
            <a:ext cx="8007412" cy="369332"/>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1200"/>
              </a:spcAft>
              <a:defRPr/>
            </a:pP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Examples include:</a:t>
            </a:r>
          </a:p>
        </p:txBody>
      </p:sp>
      <p:sp>
        <p:nvSpPr>
          <p:cNvPr id="8" name="Oval 7">
            <a:extLst>
              <a:ext uri="{FF2B5EF4-FFF2-40B4-BE49-F238E27FC236}">
                <a16:creationId xmlns:a16="http://schemas.microsoft.com/office/drawing/2014/main" id="{9B21ACC4-E8EC-4C0F-8FAC-BAB63FE977C3}"/>
              </a:ext>
            </a:extLst>
          </p:cNvPr>
          <p:cNvSpPr/>
          <p:nvPr/>
        </p:nvSpPr>
        <p:spPr>
          <a:xfrm flipH="1" flipV="1">
            <a:off x="440216" y="5667714"/>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9" name="Oval 8">
            <a:extLst>
              <a:ext uri="{FF2B5EF4-FFF2-40B4-BE49-F238E27FC236}">
                <a16:creationId xmlns:a16="http://schemas.microsoft.com/office/drawing/2014/main" id="{F496FCF2-29ED-4D6B-9A86-C0E9D12B7943}"/>
              </a:ext>
            </a:extLst>
          </p:cNvPr>
          <p:cNvSpPr/>
          <p:nvPr/>
        </p:nvSpPr>
        <p:spPr>
          <a:xfrm flipH="1" flipV="1">
            <a:off x="440216" y="2725534"/>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0" name="Oval 9">
            <a:extLst>
              <a:ext uri="{FF2B5EF4-FFF2-40B4-BE49-F238E27FC236}">
                <a16:creationId xmlns:a16="http://schemas.microsoft.com/office/drawing/2014/main" id="{1A197B73-2232-41C7-AE56-EF03B2FFEE3E}"/>
              </a:ext>
            </a:extLst>
          </p:cNvPr>
          <p:cNvSpPr/>
          <p:nvPr/>
        </p:nvSpPr>
        <p:spPr>
          <a:xfrm flipH="1" flipV="1">
            <a:off x="440216" y="3422534"/>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1" name="Oval 10">
            <a:extLst>
              <a:ext uri="{FF2B5EF4-FFF2-40B4-BE49-F238E27FC236}">
                <a16:creationId xmlns:a16="http://schemas.microsoft.com/office/drawing/2014/main" id="{2CC1ADB4-B036-4114-9F31-D43885DA282D}"/>
              </a:ext>
            </a:extLst>
          </p:cNvPr>
          <p:cNvSpPr/>
          <p:nvPr/>
        </p:nvSpPr>
        <p:spPr>
          <a:xfrm flipH="1" flipV="1">
            <a:off x="440216" y="4110494"/>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2" name="Oval 11">
            <a:extLst>
              <a:ext uri="{FF2B5EF4-FFF2-40B4-BE49-F238E27FC236}">
                <a16:creationId xmlns:a16="http://schemas.microsoft.com/office/drawing/2014/main" id="{EDFE37EE-0843-4CED-9140-B0629CED872A}"/>
              </a:ext>
            </a:extLst>
          </p:cNvPr>
          <p:cNvSpPr/>
          <p:nvPr/>
        </p:nvSpPr>
        <p:spPr>
          <a:xfrm flipH="1" flipV="1">
            <a:off x="440216" y="4555684"/>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3" name="Oval 12">
            <a:extLst>
              <a:ext uri="{FF2B5EF4-FFF2-40B4-BE49-F238E27FC236}">
                <a16:creationId xmlns:a16="http://schemas.microsoft.com/office/drawing/2014/main" id="{86BDE229-DCDA-4976-9736-B281ADB8037E}"/>
              </a:ext>
            </a:extLst>
          </p:cNvPr>
          <p:cNvSpPr/>
          <p:nvPr/>
        </p:nvSpPr>
        <p:spPr>
          <a:xfrm flipH="1" flipV="1">
            <a:off x="440216" y="4979754"/>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Tree>
    <p:extLst>
      <p:ext uri="{BB962C8B-B14F-4D97-AF65-F5344CB8AC3E}">
        <p14:creationId xmlns:p14="http://schemas.microsoft.com/office/powerpoint/2010/main" val="205408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8706635-040A-476B-9D3D-EC35F48D9F47}"/>
              </a:ext>
            </a:extLst>
          </p:cNvPr>
          <p:cNvSpPr/>
          <p:nvPr/>
        </p:nvSpPr>
        <p:spPr>
          <a:xfrm>
            <a:off x="-278454" y="6237341"/>
            <a:ext cx="4847173" cy="369332"/>
          </a:xfrm>
          <a:prstGeom prst="roundRect">
            <a:avLst>
              <a:gd name="adj" fmla="val 50000"/>
            </a:avLst>
          </a:prstGeom>
          <a:solidFill>
            <a:srgbClr val="F5B76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 name="Title 1">
            <a:extLst>
              <a:ext uri="{FF2B5EF4-FFF2-40B4-BE49-F238E27FC236}">
                <a16:creationId xmlns:a16="http://schemas.microsoft.com/office/drawing/2014/main" id="{C393CEA9-5CB2-41DF-AB90-8CC6A1B0083D}"/>
              </a:ext>
            </a:extLst>
          </p:cNvPr>
          <p:cNvSpPr txBox="1">
            <a:spLocks/>
          </p:cNvSpPr>
          <p:nvPr/>
        </p:nvSpPr>
        <p:spPr>
          <a:xfrm>
            <a:off x="478320" y="2230270"/>
            <a:ext cx="8272011" cy="363497"/>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2200"/>
              </a:lnSpc>
              <a:spcAft>
                <a:spcPts val="600"/>
              </a:spcAft>
              <a:defRPr/>
            </a:pPr>
            <a:r>
              <a:rPr lang="en-US" sz="180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Write down how you think bullying makes people feel. </a:t>
            </a:r>
            <a:endParaRPr lang="en-GB" sz="1600" spc="20">
              <a:solidFill>
                <a:schemeClr val="tx1">
                  <a:lumMod val="85000"/>
                  <a:lumOff val="15000"/>
                </a:schemeClr>
              </a:solidFill>
              <a:latin typeface="Open Sans" pitchFamily="34" charset="0"/>
              <a:ea typeface="Open Sans" pitchFamily="34" charset="0"/>
              <a:cs typeface="Open Sans" pitchFamily="34" charset="0"/>
            </a:endParaRPr>
          </a:p>
        </p:txBody>
      </p:sp>
      <p:sp>
        <p:nvSpPr>
          <p:cNvPr id="6" name="Flowchart: Terminator 5">
            <a:extLst>
              <a:ext uri="{FF2B5EF4-FFF2-40B4-BE49-F238E27FC236}">
                <a16:creationId xmlns:a16="http://schemas.microsoft.com/office/drawing/2014/main" id="{3714F256-015E-463D-AECE-7FAEAE1DE2EC}"/>
              </a:ext>
            </a:extLst>
          </p:cNvPr>
          <p:cNvSpPr/>
          <p:nvPr/>
        </p:nvSpPr>
        <p:spPr>
          <a:xfrm>
            <a:off x="3654550" y="5340692"/>
            <a:ext cx="1828339" cy="586185"/>
          </a:xfrm>
          <a:prstGeom prst="flowChartTerminator">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lowchart: Terminator 6">
            <a:extLst>
              <a:ext uri="{FF2B5EF4-FFF2-40B4-BE49-F238E27FC236}">
                <a16:creationId xmlns:a16="http://schemas.microsoft.com/office/drawing/2014/main" id="{EA0B3DD0-4F4C-4971-88C0-19C0ED720582}"/>
              </a:ext>
            </a:extLst>
          </p:cNvPr>
          <p:cNvSpPr/>
          <p:nvPr/>
        </p:nvSpPr>
        <p:spPr>
          <a:xfrm>
            <a:off x="3177588" y="3080279"/>
            <a:ext cx="2788823" cy="894126"/>
          </a:xfrm>
          <a:prstGeom prst="flowChartTerminator">
            <a:avLst/>
          </a:prstGeom>
          <a:solidFill>
            <a:srgbClr val="F5AB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3E57BA8-5A02-4927-87AB-ED08A66ABB8B}"/>
              </a:ext>
            </a:extLst>
          </p:cNvPr>
          <p:cNvSpPr txBox="1"/>
          <p:nvPr/>
        </p:nvSpPr>
        <p:spPr>
          <a:xfrm>
            <a:off x="3318029" y="3342198"/>
            <a:ext cx="2507942" cy="369332"/>
          </a:xfrm>
          <a:prstGeom prst="rect">
            <a:avLst/>
          </a:prstGeom>
          <a:noFill/>
        </p:spPr>
        <p:txBody>
          <a:bodyPr wrap="square">
            <a:spAutoFit/>
          </a:bodyPr>
          <a:lstStyle/>
          <a:p>
            <a:pPr algn="ctr"/>
            <a:r>
              <a:rPr lang="en-GB" sz="1800">
                <a:latin typeface="Open Sans" panose="020B0604020202020204" charset="0"/>
                <a:ea typeface="Open Sans" panose="020B0604020202020204" charset="0"/>
                <a:cs typeface="Open Sans" panose="020B0604020202020204" charset="0"/>
              </a:rPr>
              <a:t>You have 2 minutes.</a:t>
            </a:r>
            <a:endParaRPr lang="en-GB"/>
          </a:p>
        </p:txBody>
      </p:sp>
      <p:sp>
        <p:nvSpPr>
          <p:cNvPr id="9" name="Title 1">
            <a:extLst>
              <a:ext uri="{FF2B5EF4-FFF2-40B4-BE49-F238E27FC236}">
                <a16:creationId xmlns:a16="http://schemas.microsoft.com/office/drawing/2014/main" id="{A5ECB4BA-612D-4093-81BC-88669B031F91}"/>
              </a:ext>
            </a:extLst>
          </p:cNvPr>
          <p:cNvSpPr txBox="1">
            <a:spLocks/>
          </p:cNvSpPr>
          <p:nvPr/>
        </p:nvSpPr>
        <p:spPr>
          <a:xfrm>
            <a:off x="3783857" y="5451880"/>
            <a:ext cx="1569725" cy="369332"/>
          </a:xfrm>
          <a:prstGeom prst="rect">
            <a:avLst/>
          </a:prstGeom>
          <a:solidFill>
            <a:srgbClr val="B42518"/>
          </a:solidFill>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b="1">
                <a:solidFill>
                  <a:schemeClr val="bg1"/>
                </a:solidFill>
                <a:latin typeface="Open Sans" pitchFamily="34" charset="0"/>
                <a:ea typeface="Open Sans" pitchFamily="34" charset="0"/>
                <a:cs typeface="Open Sans" pitchFamily="34" charset="0"/>
              </a:rPr>
              <a:t>Start Timer</a:t>
            </a:r>
          </a:p>
        </p:txBody>
      </p:sp>
      <p:cxnSp>
        <p:nvCxnSpPr>
          <p:cNvPr id="10" name="Straight Connector 9">
            <a:extLst>
              <a:ext uri="{FF2B5EF4-FFF2-40B4-BE49-F238E27FC236}">
                <a16:creationId xmlns:a16="http://schemas.microsoft.com/office/drawing/2014/main" id="{AB621003-BD94-4F21-8C84-9F973CA99123}"/>
              </a:ext>
            </a:extLst>
          </p:cNvPr>
          <p:cNvCxnSpPr>
            <a:cxnSpLocks/>
          </p:cNvCxnSpPr>
          <p:nvPr/>
        </p:nvCxnSpPr>
        <p:spPr>
          <a:xfrm>
            <a:off x="2173688" y="4427306"/>
            <a:ext cx="4700328" cy="0"/>
          </a:xfrm>
          <a:prstGeom prst="line">
            <a:avLst/>
          </a:prstGeom>
          <a:ln w="34925">
            <a:solidFill>
              <a:srgbClr val="B42518"/>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85F150E-8EBE-4C5C-9E11-F98FF81A0DF0}"/>
              </a:ext>
            </a:extLst>
          </p:cNvPr>
          <p:cNvSpPr/>
          <p:nvPr/>
        </p:nvSpPr>
        <p:spPr>
          <a:xfrm>
            <a:off x="2173688" y="4367222"/>
            <a:ext cx="120168" cy="120168"/>
          </a:xfrm>
          <a:prstGeom prst="ellipse">
            <a:avLst/>
          </a:prstGeom>
          <a:solidFill>
            <a:srgbClr val="B42518"/>
          </a:solidFill>
          <a:ln>
            <a:solidFill>
              <a:srgbClr val="B42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BE2FD98-8CAC-4080-B416-76D47CF8E28D}"/>
              </a:ext>
            </a:extLst>
          </p:cNvPr>
          <p:cNvSpPr/>
          <p:nvPr/>
        </p:nvSpPr>
        <p:spPr>
          <a:xfrm>
            <a:off x="6818799" y="4367222"/>
            <a:ext cx="120168" cy="120168"/>
          </a:xfrm>
          <a:prstGeom prst="ellipse">
            <a:avLst/>
          </a:prstGeom>
          <a:solidFill>
            <a:srgbClr val="B42518"/>
          </a:solidFill>
          <a:ln>
            <a:solidFill>
              <a:srgbClr val="B42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763CF5F-C1CE-45F9-8D31-4D23204B9E84}"/>
              </a:ext>
            </a:extLst>
          </p:cNvPr>
          <p:cNvSpPr txBox="1">
            <a:spLocks/>
          </p:cNvSpPr>
          <p:nvPr/>
        </p:nvSpPr>
        <p:spPr>
          <a:xfrm>
            <a:off x="1984755" y="4590745"/>
            <a:ext cx="618201" cy="369332"/>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a:latin typeface="Open Sans" pitchFamily="34" charset="0"/>
                <a:ea typeface="Open Sans" pitchFamily="34" charset="0"/>
                <a:cs typeface="Open Sans" pitchFamily="34" charset="0"/>
              </a:rPr>
              <a:t>0:00</a:t>
            </a:r>
          </a:p>
        </p:txBody>
      </p:sp>
      <p:sp>
        <p:nvSpPr>
          <p:cNvPr id="14" name="Title 1">
            <a:extLst>
              <a:ext uri="{FF2B5EF4-FFF2-40B4-BE49-F238E27FC236}">
                <a16:creationId xmlns:a16="http://schemas.microsoft.com/office/drawing/2014/main" id="{096D4D0B-1C1F-4D9C-A814-0F8FEC9F9D45}"/>
              </a:ext>
            </a:extLst>
          </p:cNvPr>
          <p:cNvSpPr txBox="1">
            <a:spLocks/>
          </p:cNvSpPr>
          <p:nvPr/>
        </p:nvSpPr>
        <p:spPr>
          <a:xfrm>
            <a:off x="6551870" y="4568367"/>
            <a:ext cx="618201" cy="369332"/>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a:latin typeface="Open Sans" pitchFamily="34" charset="0"/>
                <a:ea typeface="Open Sans" pitchFamily="34" charset="0"/>
                <a:cs typeface="Open Sans" pitchFamily="34" charset="0"/>
              </a:rPr>
              <a:t>2:00</a:t>
            </a:r>
          </a:p>
        </p:txBody>
      </p:sp>
      <p:sp>
        <p:nvSpPr>
          <p:cNvPr id="15" name="Title 1">
            <a:extLst>
              <a:ext uri="{FF2B5EF4-FFF2-40B4-BE49-F238E27FC236}">
                <a16:creationId xmlns:a16="http://schemas.microsoft.com/office/drawing/2014/main" id="{39E08EDB-58F9-4C9B-9EC3-466F9478D82A}"/>
              </a:ext>
            </a:extLst>
          </p:cNvPr>
          <p:cNvSpPr txBox="1">
            <a:spLocks/>
          </p:cNvSpPr>
          <p:nvPr/>
        </p:nvSpPr>
        <p:spPr>
          <a:xfrm>
            <a:off x="4259620" y="4582604"/>
            <a:ext cx="618201" cy="369332"/>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a:latin typeface="Open Sans" pitchFamily="34" charset="0"/>
                <a:ea typeface="Open Sans" pitchFamily="34" charset="0"/>
                <a:cs typeface="Open Sans" pitchFamily="34" charset="0"/>
              </a:rPr>
              <a:t>1:00</a:t>
            </a:r>
          </a:p>
        </p:txBody>
      </p:sp>
      <p:sp>
        <p:nvSpPr>
          <p:cNvPr id="16" name="Oval 15">
            <a:extLst>
              <a:ext uri="{FF2B5EF4-FFF2-40B4-BE49-F238E27FC236}">
                <a16:creationId xmlns:a16="http://schemas.microsoft.com/office/drawing/2014/main" id="{3FC5F5E7-4713-4EEF-B2D9-4496CBA90D94}"/>
              </a:ext>
            </a:extLst>
          </p:cNvPr>
          <p:cNvSpPr/>
          <p:nvPr/>
        </p:nvSpPr>
        <p:spPr>
          <a:xfrm>
            <a:off x="2061052" y="4236324"/>
            <a:ext cx="345440" cy="345440"/>
          </a:xfrm>
          <a:prstGeom prst="ellipse">
            <a:avLst/>
          </a:prstGeom>
          <a:solidFill>
            <a:srgbClr val="B42518"/>
          </a:solidFill>
          <a:ln>
            <a:solidFill>
              <a:srgbClr val="B42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B0C000B-DFD7-41BD-A23C-7316DB841118}"/>
              </a:ext>
            </a:extLst>
          </p:cNvPr>
          <p:cNvCxnSpPr>
            <a:cxnSpLocks/>
            <a:endCxn id="15" idx="0"/>
          </p:cNvCxnSpPr>
          <p:nvPr/>
        </p:nvCxnSpPr>
        <p:spPr>
          <a:xfrm>
            <a:off x="4568720" y="4427306"/>
            <a:ext cx="1" cy="155298"/>
          </a:xfrm>
          <a:prstGeom prst="line">
            <a:avLst/>
          </a:prstGeom>
          <a:ln w="38100">
            <a:solidFill>
              <a:srgbClr val="B4251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1176C04-750F-4329-B5F6-8875A6BD61B7}"/>
              </a:ext>
            </a:extLst>
          </p:cNvPr>
          <p:cNvCxnSpPr>
            <a:cxnSpLocks/>
          </p:cNvCxnSpPr>
          <p:nvPr/>
        </p:nvCxnSpPr>
        <p:spPr>
          <a:xfrm>
            <a:off x="6874016" y="4435447"/>
            <a:ext cx="1" cy="155298"/>
          </a:xfrm>
          <a:prstGeom prst="line">
            <a:avLst/>
          </a:prstGeom>
          <a:ln w="38100">
            <a:solidFill>
              <a:srgbClr val="B42518"/>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124CD548-6202-4155-BF84-D4A3C4EB43BD}"/>
              </a:ext>
            </a:extLst>
          </p:cNvPr>
          <p:cNvSpPr txBox="1">
            <a:spLocks/>
          </p:cNvSpPr>
          <p:nvPr/>
        </p:nvSpPr>
        <p:spPr bwMode="auto">
          <a:xfrm>
            <a:off x="-1849" y="45153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a:solidFill>
                  <a:srgbClr val="B42518"/>
                </a:solidFill>
                <a:latin typeface="Open Sans"/>
                <a:ea typeface="Open Sans"/>
                <a:cs typeface="Open Sans"/>
                <a:sym typeface="Open Sans"/>
              </a:rPr>
              <a:t>The Impact of Bullying</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8D8D04EF-B437-4C62-BDCA-6A8EAC82CFBC}"/>
              </a:ext>
            </a:extLst>
          </p:cNvPr>
          <p:cNvSpPr txBox="1"/>
          <p:nvPr/>
        </p:nvSpPr>
        <p:spPr>
          <a:xfrm>
            <a:off x="340586" y="6267966"/>
            <a:ext cx="4131811" cy="276999"/>
          </a:xfrm>
          <a:prstGeom prst="rect">
            <a:avLst/>
          </a:prstGeom>
          <a:noFill/>
        </p:spPr>
        <p:txBody>
          <a:bodyPr wrap="square">
            <a:spAutoFit/>
          </a:bodyPr>
          <a:lstStyle/>
          <a:p>
            <a:r>
              <a:rPr lang="en-GB" sz="1200" b="1" spc="20" baseline="300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1 </a:t>
            </a:r>
            <a:r>
              <a:rPr lang="en-GB" sz="1200" b="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 Annual Bullying Survey 2020 (Ditch the Label)</a:t>
            </a:r>
            <a:endParaRPr lang="en-GB" sz="1200" b="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9161DCF8-0DDC-8545-BACF-EA3E0E5545DF}"/>
              </a:ext>
            </a:extLst>
          </p:cNvPr>
          <p:cNvSpPr txBox="1"/>
          <p:nvPr/>
        </p:nvSpPr>
        <p:spPr>
          <a:xfrm>
            <a:off x="387106" y="1191328"/>
            <a:ext cx="8363225" cy="927754"/>
          </a:xfrm>
          <a:prstGeom prst="rect">
            <a:avLst/>
          </a:prstGeom>
          <a:noFill/>
        </p:spPr>
        <p:txBody>
          <a:bodyPr wrap="square">
            <a:spAutoFit/>
          </a:bodyPr>
          <a:lstStyle/>
          <a:p>
            <a:pPr algn="l" fontAlgn="auto">
              <a:lnSpc>
                <a:spcPts val="2200"/>
              </a:lnSpc>
              <a:spcAft>
                <a:spcPts val="600"/>
              </a:spcAft>
              <a:defRPr/>
            </a:pPr>
            <a:r>
              <a:rPr lang="en-GB" sz="1800" spc="20">
                <a:latin typeface="+mn-lt"/>
                <a:ea typeface="Open Sans" panose="020B0606030504020204" pitchFamily="34" charset="0"/>
                <a:cs typeface="Open Sans" panose="020B0606030504020204" pitchFamily="34" charset="0"/>
              </a:rPr>
              <a:t>A quarter of people aged 12-18 have experienced some form of bullying in the last year.</a:t>
            </a:r>
            <a:r>
              <a:rPr lang="en-GB" sz="1800" spc="20" baseline="30000">
                <a:latin typeface="+mn-lt"/>
                <a:ea typeface="Open Sans" panose="020B0606030504020204" pitchFamily="34" charset="0"/>
                <a:cs typeface="Open Sans" panose="020B0606030504020204" pitchFamily="34" charset="0"/>
              </a:rPr>
              <a:t>1</a:t>
            </a:r>
            <a:r>
              <a:rPr lang="en-GB" sz="1800" spc="20">
                <a:latin typeface="+mn-lt"/>
                <a:ea typeface="Open Sans" panose="020B0606030504020204" pitchFamily="34" charset="0"/>
                <a:cs typeface="Open Sans" panose="020B0606030504020204" pitchFamily="34" charset="0"/>
              </a:rPr>
              <a:t> This might be from people at school, work, online or even those in their own home. </a:t>
            </a:r>
          </a:p>
        </p:txBody>
      </p:sp>
    </p:spTree>
    <p:extLst>
      <p:ext uri="{BB962C8B-B14F-4D97-AF65-F5344CB8AC3E}">
        <p14:creationId xmlns:p14="http://schemas.microsoft.com/office/powerpoint/2010/main" val="297171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0" presetClass="path" presetSubtype="0" fill="hold" grpId="0" nodeType="clickEffect">
                                  <p:stCondLst>
                                    <p:cond delay="0"/>
                                  </p:stCondLst>
                                  <p:childTnLst>
                                    <p:animMotion origin="layout" path="M -8.33333E-7 4.44444E-6 L 0.50139 4.44444E-6 " pathEditMode="relative" rAng="0" ptsTypes="AA">
                                      <p:cBhvr>
                                        <p:cTn id="44" dur="120000" fill="hold"/>
                                        <p:tgtEl>
                                          <p:spTgt spid="16"/>
                                        </p:tgtEl>
                                        <p:attrNameLst>
                                          <p:attrName>ppt_x</p:attrName>
                                          <p:attrName>ppt_y</p:attrName>
                                        </p:attrNameLst>
                                      </p:cBhvr>
                                      <p:rCtr x="250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p:bldP spid="6" grpId="0" animBg="1"/>
      <p:bldP spid="7" grpId="0" animBg="1"/>
      <p:bldP spid="8" grpId="0"/>
      <p:bldP spid="9" grpId="0" animBg="1"/>
      <p:bldP spid="11" grpId="0" animBg="1"/>
      <p:bldP spid="12" grpId="0" animBg="1"/>
      <p:bldP spid="13" grpId="0"/>
      <p:bldP spid="14" grpId="0"/>
      <p:bldP spid="15" grpId="0"/>
      <p:bldP spid="16" grpId="0" animBg="1"/>
      <p:bldP spid="16" grpId="1" animBg="1"/>
      <p:bldP spid="20"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93CEA9-5CB2-41DF-AB90-8CC6A1B0083D}"/>
              </a:ext>
            </a:extLst>
          </p:cNvPr>
          <p:cNvSpPr txBox="1">
            <a:spLocks/>
          </p:cNvSpPr>
          <p:nvPr/>
        </p:nvSpPr>
        <p:spPr>
          <a:xfrm>
            <a:off x="455382" y="1384752"/>
            <a:ext cx="8272011" cy="363561"/>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2200"/>
              </a:lnSpc>
              <a:spcAft>
                <a:spcPts val="600"/>
              </a:spcAft>
              <a:defRPr/>
            </a:pPr>
            <a:r>
              <a:rPr lang="en-GB" sz="1800" spc="20">
                <a:solidFill>
                  <a:srgbClr val="000000"/>
                </a:solidFill>
                <a:ea typeface="Open Sans" pitchFamily="34" charset="0"/>
                <a:cs typeface="Open Sans" pitchFamily="34" charset="0"/>
              </a:rPr>
              <a:t>Bullying can make people feel all kinds of negative emotions. </a:t>
            </a:r>
            <a:endParaRPr lang="en-GB" sz="1600" spc="20">
              <a:solidFill>
                <a:schemeClr val="tx1">
                  <a:lumMod val="85000"/>
                  <a:lumOff val="15000"/>
                </a:schemeClr>
              </a:solidFill>
              <a:latin typeface="Open Sans" pitchFamily="34" charset="0"/>
              <a:ea typeface="Open Sans" pitchFamily="34" charset="0"/>
              <a:cs typeface="Open Sans" pitchFamily="34" charset="0"/>
            </a:endParaRPr>
          </a:p>
        </p:txBody>
      </p:sp>
      <p:sp>
        <p:nvSpPr>
          <p:cNvPr id="19" name="Rectangle: Rounded Corners 18">
            <a:extLst>
              <a:ext uri="{FF2B5EF4-FFF2-40B4-BE49-F238E27FC236}">
                <a16:creationId xmlns:a16="http://schemas.microsoft.com/office/drawing/2014/main" id="{E647033B-BF7F-43AC-9AF9-D6D167136225}"/>
              </a:ext>
            </a:extLst>
          </p:cNvPr>
          <p:cNvSpPr/>
          <p:nvPr/>
        </p:nvSpPr>
        <p:spPr>
          <a:xfrm>
            <a:off x="3329517" y="2041623"/>
            <a:ext cx="2484966" cy="720000"/>
          </a:xfrm>
          <a:prstGeom prst="roundRect">
            <a:avLst>
              <a:gd name="adj" fmla="val 50000"/>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angry</a:t>
            </a:r>
          </a:p>
        </p:txBody>
      </p:sp>
      <p:sp>
        <p:nvSpPr>
          <p:cNvPr id="20" name="Rectangle: Rounded Corners 19">
            <a:extLst>
              <a:ext uri="{FF2B5EF4-FFF2-40B4-BE49-F238E27FC236}">
                <a16:creationId xmlns:a16="http://schemas.microsoft.com/office/drawing/2014/main" id="{86E6D1D6-B6B6-4F99-8B33-1ECDDC29F9F0}"/>
              </a:ext>
            </a:extLst>
          </p:cNvPr>
          <p:cNvSpPr/>
          <p:nvPr/>
        </p:nvSpPr>
        <p:spPr>
          <a:xfrm>
            <a:off x="422106" y="2041623"/>
            <a:ext cx="2484966" cy="720000"/>
          </a:xfrm>
          <a:prstGeom prst="roundRect">
            <a:avLst>
              <a:gd name="adj" fmla="val 50000"/>
            </a:avLst>
          </a:prstGeom>
          <a:solidFill>
            <a:srgbClr val="F5AB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lonely</a:t>
            </a:r>
          </a:p>
        </p:txBody>
      </p:sp>
      <p:sp>
        <p:nvSpPr>
          <p:cNvPr id="21" name="Rectangle: Rounded Corners 20">
            <a:extLst>
              <a:ext uri="{FF2B5EF4-FFF2-40B4-BE49-F238E27FC236}">
                <a16:creationId xmlns:a16="http://schemas.microsoft.com/office/drawing/2014/main" id="{4383FDDA-37D7-438E-B6E1-38845087EAF7}"/>
              </a:ext>
            </a:extLst>
          </p:cNvPr>
          <p:cNvSpPr/>
          <p:nvPr/>
        </p:nvSpPr>
        <p:spPr>
          <a:xfrm>
            <a:off x="6241776" y="3103523"/>
            <a:ext cx="2484966" cy="720000"/>
          </a:xfrm>
          <a:prstGeom prst="roundRect">
            <a:avLst>
              <a:gd name="adj" fmla="val 50000"/>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scared</a:t>
            </a:r>
          </a:p>
        </p:txBody>
      </p:sp>
      <p:sp>
        <p:nvSpPr>
          <p:cNvPr id="22" name="Rectangle: Rounded Corners 21">
            <a:extLst>
              <a:ext uri="{FF2B5EF4-FFF2-40B4-BE49-F238E27FC236}">
                <a16:creationId xmlns:a16="http://schemas.microsoft.com/office/drawing/2014/main" id="{A904F585-DA8B-46F1-9A6C-EE2BF5DEE973}"/>
              </a:ext>
            </a:extLst>
          </p:cNvPr>
          <p:cNvSpPr/>
          <p:nvPr/>
        </p:nvSpPr>
        <p:spPr>
          <a:xfrm>
            <a:off x="6241776" y="4165423"/>
            <a:ext cx="2484966" cy="720000"/>
          </a:xfrm>
          <a:prstGeom prst="roundRect">
            <a:avLst>
              <a:gd name="adj" fmla="val 50000"/>
            </a:avLst>
          </a:prstGeom>
          <a:solidFill>
            <a:srgbClr val="F5AB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weak</a:t>
            </a:r>
          </a:p>
        </p:txBody>
      </p:sp>
      <p:sp>
        <p:nvSpPr>
          <p:cNvPr id="23" name="Rectangle: Rounded Corners 22">
            <a:extLst>
              <a:ext uri="{FF2B5EF4-FFF2-40B4-BE49-F238E27FC236}">
                <a16:creationId xmlns:a16="http://schemas.microsoft.com/office/drawing/2014/main" id="{20F8A8A4-FA45-403A-ABB3-878A6BB78B89}"/>
              </a:ext>
            </a:extLst>
          </p:cNvPr>
          <p:cNvSpPr/>
          <p:nvPr/>
        </p:nvSpPr>
        <p:spPr>
          <a:xfrm>
            <a:off x="3329517" y="4165423"/>
            <a:ext cx="2484966" cy="720000"/>
          </a:xfrm>
          <a:prstGeom prst="roundRect">
            <a:avLst>
              <a:gd name="adj" fmla="val 50000"/>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upset</a:t>
            </a:r>
          </a:p>
        </p:txBody>
      </p:sp>
      <p:sp>
        <p:nvSpPr>
          <p:cNvPr id="24" name="Rectangle: Rounded Corners 23">
            <a:extLst>
              <a:ext uri="{FF2B5EF4-FFF2-40B4-BE49-F238E27FC236}">
                <a16:creationId xmlns:a16="http://schemas.microsoft.com/office/drawing/2014/main" id="{06E926A9-B75A-4A6C-8FFB-769A2FFA2359}"/>
              </a:ext>
            </a:extLst>
          </p:cNvPr>
          <p:cNvSpPr/>
          <p:nvPr/>
        </p:nvSpPr>
        <p:spPr>
          <a:xfrm>
            <a:off x="417260" y="4165423"/>
            <a:ext cx="2484966" cy="720000"/>
          </a:xfrm>
          <a:prstGeom prst="roundRect">
            <a:avLst>
              <a:gd name="adj" fmla="val 50000"/>
            </a:avLst>
          </a:prstGeom>
          <a:solidFill>
            <a:srgbClr val="F5AB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worthless</a:t>
            </a:r>
          </a:p>
        </p:txBody>
      </p:sp>
      <p:sp>
        <p:nvSpPr>
          <p:cNvPr id="25" name="Rectangle: Rounded Corners 24">
            <a:extLst>
              <a:ext uri="{FF2B5EF4-FFF2-40B4-BE49-F238E27FC236}">
                <a16:creationId xmlns:a16="http://schemas.microsoft.com/office/drawing/2014/main" id="{65E1A4FF-A5F8-46D4-AB79-D036D34ABDB2}"/>
              </a:ext>
            </a:extLst>
          </p:cNvPr>
          <p:cNvSpPr/>
          <p:nvPr/>
        </p:nvSpPr>
        <p:spPr>
          <a:xfrm>
            <a:off x="6241776" y="5227323"/>
            <a:ext cx="2484966" cy="720000"/>
          </a:xfrm>
          <a:prstGeom prst="roundRect">
            <a:avLst>
              <a:gd name="adj" fmla="val 50000"/>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threatened</a:t>
            </a:r>
          </a:p>
        </p:txBody>
      </p:sp>
      <p:sp>
        <p:nvSpPr>
          <p:cNvPr id="26" name="Rectangle: Rounded Corners 25">
            <a:extLst>
              <a:ext uri="{FF2B5EF4-FFF2-40B4-BE49-F238E27FC236}">
                <a16:creationId xmlns:a16="http://schemas.microsoft.com/office/drawing/2014/main" id="{A133ECE3-DCF8-4F95-976E-9FC0EE0781A3}"/>
              </a:ext>
            </a:extLst>
          </p:cNvPr>
          <p:cNvSpPr/>
          <p:nvPr/>
        </p:nvSpPr>
        <p:spPr>
          <a:xfrm>
            <a:off x="3348905" y="5227323"/>
            <a:ext cx="2484966" cy="720000"/>
          </a:xfrm>
          <a:prstGeom prst="roundRect">
            <a:avLst>
              <a:gd name="adj" fmla="val 50000"/>
            </a:avLst>
          </a:prstGeom>
          <a:solidFill>
            <a:srgbClr val="F5AB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hurt</a:t>
            </a:r>
          </a:p>
        </p:txBody>
      </p:sp>
      <p:sp>
        <p:nvSpPr>
          <p:cNvPr id="27" name="Rectangle: Rounded Corners 26">
            <a:extLst>
              <a:ext uri="{FF2B5EF4-FFF2-40B4-BE49-F238E27FC236}">
                <a16:creationId xmlns:a16="http://schemas.microsoft.com/office/drawing/2014/main" id="{8F6B2D19-584D-4511-8521-C43F31C6C7AE}"/>
              </a:ext>
            </a:extLst>
          </p:cNvPr>
          <p:cNvSpPr/>
          <p:nvPr/>
        </p:nvSpPr>
        <p:spPr>
          <a:xfrm>
            <a:off x="436646" y="5227323"/>
            <a:ext cx="2484966" cy="720000"/>
          </a:xfrm>
          <a:prstGeom prst="roundRect">
            <a:avLst>
              <a:gd name="adj" fmla="val 50000"/>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humiliated</a:t>
            </a:r>
          </a:p>
        </p:txBody>
      </p:sp>
      <p:sp>
        <p:nvSpPr>
          <p:cNvPr id="28" name="Rectangle: Rounded Corners 27">
            <a:extLst>
              <a:ext uri="{FF2B5EF4-FFF2-40B4-BE49-F238E27FC236}">
                <a16:creationId xmlns:a16="http://schemas.microsoft.com/office/drawing/2014/main" id="{DEBF5584-E103-421D-8F97-C9D28A277FA6}"/>
              </a:ext>
            </a:extLst>
          </p:cNvPr>
          <p:cNvSpPr/>
          <p:nvPr/>
        </p:nvSpPr>
        <p:spPr>
          <a:xfrm>
            <a:off x="6236930" y="2041623"/>
            <a:ext cx="2484966" cy="720000"/>
          </a:xfrm>
          <a:prstGeom prst="roundRect">
            <a:avLst>
              <a:gd name="adj" fmla="val 50000"/>
            </a:avLst>
          </a:prstGeom>
          <a:solidFill>
            <a:srgbClr val="F5AB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invisible</a:t>
            </a:r>
          </a:p>
        </p:txBody>
      </p:sp>
      <p:sp>
        <p:nvSpPr>
          <p:cNvPr id="29" name="Rectangle: Rounded Corners 28">
            <a:extLst>
              <a:ext uri="{FF2B5EF4-FFF2-40B4-BE49-F238E27FC236}">
                <a16:creationId xmlns:a16="http://schemas.microsoft.com/office/drawing/2014/main" id="{789893DD-B7E5-4224-A450-AFD3FD1B52EA}"/>
              </a:ext>
            </a:extLst>
          </p:cNvPr>
          <p:cNvSpPr/>
          <p:nvPr/>
        </p:nvSpPr>
        <p:spPr>
          <a:xfrm>
            <a:off x="417260" y="3103523"/>
            <a:ext cx="2484966" cy="720000"/>
          </a:xfrm>
          <a:prstGeom prst="roundRect">
            <a:avLst>
              <a:gd name="adj" fmla="val 50000"/>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hopeless</a:t>
            </a:r>
          </a:p>
        </p:txBody>
      </p:sp>
      <p:sp>
        <p:nvSpPr>
          <p:cNvPr id="30" name="Rectangle: Rounded Corners 29">
            <a:extLst>
              <a:ext uri="{FF2B5EF4-FFF2-40B4-BE49-F238E27FC236}">
                <a16:creationId xmlns:a16="http://schemas.microsoft.com/office/drawing/2014/main" id="{5F1060F6-CD9E-4B14-8B8E-1106BF9E2D4C}"/>
              </a:ext>
            </a:extLst>
          </p:cNvPr>
          <p:cNvSpPr/>
          <p:nvPr/>
        </p:nvSpPr>
        <p:spPr>
          <a:xfrm>
            <a:off x="3329517" y="3103523"/>
            <a:ext cx="2484966" cy="720000"/>
          </a:xfrm>
          <a:prstGeom prst="roundRect">
            <a:avLst>
              <a:gd name="adj" fmla="val 50000"/>
            </a:avLst>
          </a:prstGeom>
          <a:solidFill>
            <a:srgbClr val="F5AB54">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isolated</a:t>
            </a:r>
          </a:p>
        </p:txBody>
      </p:sp>
      <p:sp>
        <p:nvSpPr>
          <p:cNvPr id="16" name="Title 1">
            <a:extLst>
              <a:ext uri="{FF2B5EF4-FFF2-40B4-BE49-F238E27FC236}">
                <a16:creationId xmlns:a16="http://schemas.microsoft.com/office/drawing/2014/main" id="{08AE1E1F-997B-418D-9AA7-FB8789E65B6D}"/>
              </a:ext>
            </a:extLst>
          </p:cNvPr>
          <p:cNvSpPr txBox="1">
            <a:spLocks/>
          </p:cNvSpPr>
          <p:nvPr/>
        </p:nvSpPr>
        <p:spPr bwMode="auto">
          <a:xfrm>
            <a:off x="-1849" y="45153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a:solidFill>
                  <a:srgbClr val="B42518"/>
                </a:solidFill>
                <a:latin typeface="Open Sans"/>
                <a:ea typeface="Open Sans"/>
                <a:cs typeface="Open Sans"/>
                <a:sym typeface="Open Sans"/>
              </a:rPr>
              <a:t>The Impact of Bullying</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3163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C75D51-1EA8-4FC3-8580-65C5AE883291}"/>
              </a:ext>
            </a:extLst>
          </p:cNvPr>
          <p:cNvSpPr txBox="1"/>
          <p:nvPr/>
        </p:nvSpPr>
        <p:spPr>
          <a:xfrm>
            <a:off x="431797" y="1184883"/>
            <a:ext cx="8595526" cy="4326184"/>
          </a:xfrm>
          <a:prstGeom prst="rect">
            <a:avLst/>
          </a:prstGeom>
        </p:spPr>
        <p:txBody>
          <a:bodyPr wrap="square" lIns="0" rIns="0" rtlCol="0">
            <a:spAutoFit/>
          </a:bodyPr>
          <a:lstStyle/>
          <a:p>
            <a:pPr algn="l" fontAlgn="auto">
              <a:lnSpc>
                <a:spcPct val="150000"/>
              </a:lnSpc>
              <a:spcAft>
                <a:spcPts val="600"/>
              </a:spcAft>
            </a:pPr>
            <a:r>
              <a:rPr lang="en-GB" sz="1800" spc="20">
                <a:latin typeface="Open Sans" pitchFamily="34" charset="0"/>
                <a:ea typeface="Open Sans" pitchFamily="34" charset="0"/>
                <a:cs typeface="Open Sans" pitchFamily="34" charset="0"/>
              </a:rPr>
              <a:t>People that are bullied are more likely to:</a:t>
            </a:r>
          </a:p>
          <a:p>
            <a:pPr lvl="1" fontAlgn="auto">
              <a:lnSpc>
                <a:spcPct val="150000"/>
              </a:lnSpc>
              <a:spcAft>
                <a:spcPts val="600"/>
              </a:spcAft>
            </a:pPr>
            <a:r>
              <a:rPr lang="en-GB" b="1" spc="20">
                <a:latin typeface="Open Sans" pitchFamily="34" charset="0"/>
                <a:ea typeface="Open Sans" pitchFamily="34" charset="0"/>
                <a:cs typeface="Open Sans" pitchFamily="34" charset="0"/>
              </a:rPr>
              <a:t>experience mental health issues</a:t>
            </a:r>
            <a:r>
              <a:rPr lang="en-GB" spc="20">
                <a:latin typeface="Open Sans" pitchFamily="34" charset="0"/>
                <a:ea typeface="Open Sans" pitchFamily="34" charset="0"/>
                <a:cs typeface="Open Sans" pitchFamily="34" charset="0"/>
              </a:rPr>
              <a:t>, such as depression or anxiety;</a:t>
            </a:r>
          </a:p>
          <a:p>
            <a:pPr lvl="1" fontAlgn="auto">
              <a:lnSpc>
                <a:spcPct val="150000"/>
              </a:lnSpc>
              <a:spcAft>
                <a:spcPts val="600"/>
              </a:spcAft>
            </a:pPr>
            <a:r>
              <a:rPr lang="en-GB" b="1" spc="20">
                <a:latin typeface="Open Sans" pitchFamily="34" charset="0"/>
                <a:ea typeface="Open Sans" pitchFamily="34" charset="0"/>
                <a:cs typeface="Open Sans" pitchFamily="34" charset="0"/>
              </a:rPr>
              <a:t>become isolated and lonely</a:t>
            </a:r>
            <a:r>
              <a:rPr lang="en-GB" spc="20">
                <a:latin typeface="Open Sans" pitchFamily="34" charset="0"/>
                <a:ea typeface="Open Sans" pitchFamily="34" charset="0"/>
                <a:cs typeface="Open Sans" pitchFamily="34" charset="0"/>
              </a:rPr>
              <a:t>;</a:t>
            </a:r>
          </a:p>
          <a:p>
            <a:pPr lvl="1" fontAlgn="auto">
              <a:lnSpc>
                <a:spcPct val="150000"/>
              </a:lnSpc>
              <a:spcAft>
                <a:spcPts val="600"/>
              </a:spcAft>
            </a:pPr>
            <a:r>
              <a:rPr lang="en-GB" b="1" spc="20">
                <a:latin typeface="Open Sans" pitchFamily="34" charset="0"/>
                <a:ea typeface="Open Sans" pitchFamily="34" charset="0"/>
                <a:cs typeface="Open Sans" pitchFamily="34" charset="0"/>
              </a:rPr>
              <a:t>have low self-esteem</a:t>
            </a:r>
            <a:r>
              <a:rPr lang="en-GB" spc="20">
                <a:latin typeface="Open Sans" pitchFamily="34" charset="0"/>
                <a:ea typeface="Open Sans" pitchFamily="34" charset="0"/>
                <a:cs typeface="Open Sans" pitchFamily="34" charset="0"/>
              </a:rPr>
              <a:t>;</a:t>
            </a:r>
            <a:endParaRPr lang="en-GB" b="1" spc="20">
              <a:latin typeface="Open Sans" pitchFamily="34" charset="0"/>
              <a:ea typeface="Open Sans" pitchFamily="34" charset="0"/>
              <a:cs typeface="Open Sans" pitchFamily="34" charset="0"/>
            </a:endParaRPr>
          </a:p>
          <a:p>
            <a:pPr lvl="1" fontAlgn="auto">
              <a:lnSpc>
                <a:spcPct val="150000"/>
              </a:lnSpc>
              <a:spcAft>
                <a:spcPts val="600"/>
              </a:spcAft>
            </a:pPr>
            <a:r>
              <a:rPr lang="en-GB" b="1" spc="20">
                <a:latin typeface="Open Sans" pitchFamily="34" charset="0"/>
                <a:ea typeface="Open Sans" pitchFamily="34" charset="0"/>
                <a:cs typeface="Open Sans" pitchFamily="34" charset="0"/>
              </a:rPr>
              <a:t>skip school</a:t>
            </a:r>
            <a:r>
              <a:rPr lang="en-GB" spc="20">
                <a:latin typeface="Open Sans" pitchFamily="34" charset="0"/>
                <a:ea typeface="Open Sans" pitchFamily="34" charset="0"/>
                <a:cs typeface="Open Sans" pitchFamily="34" charset="0"/>
              </a:rPr>
              <a:t>, leading to lower grades and fewer opportunities in later life;</a:t>
            </a:r>
          </a:p>
          <a:p>
            <a:pPr lvl="1" fontAlgn="auto">
              <a:lnSpc>
                <a:spcPct val="150000"/>
              </a:lnSpc>
              <a:spcAft>
                <a:spcPts val="600"/>
              </a:spcAft>
            </a:pPr>
            <a:r>
              <a:rPr lang="en-GB" b="1" spc="20">
                <a:latin typeface="Open Sans" pitchFamily="34" charset="0"/>
                <a:ea typeface="Open Sans" pitchFamily="34" charset="0"/>
                <a:cs typeface="Open Sans" pitchFamily="34" charset="0"/>
              </a:rPr>
              <a:t>find it difficult to trust people</a:t>
            </a:r>
            <a:r>
              <a:rPr lang="en-GB" spc="20">
                <a:latin typeface="Open Sans" pitchFamily="34" charset="0"/>
                <a:ea typeface="Open Sans" pitchFamily="34" charset="0"/>
                <a:cs typeface="Open Sans" pitchFamily="34" charset="0"/>
              </a:rPr>
              <a:t>, making it harder to form healthy   </a:t>
            </a:r>
            <a:br>
              <a:rPr lang="en-GB" spc="20">
                <a:latin typeface="Open Sans" pitchFamily="34" charset="0"/>
                <a:ea typeface="Open Sans" pitchFamily="34" charset="0"/>
                <a:cs typeface="Open Sans" pitchFamily="34" charset="0"/>
              </a:rPr>
            </a:br>
            <a:r>
              <a:rPr lang="en-GB" spc="20">
                <a:latin typeface="Open Sans" pitchFamily="34" charset="0"/>
                <a:ea typeface="Open Sans" pitchFamily="34" charset="0"/>
                <a:cs typeface="Open Sans" pitchFamily="34" charset="0"/>
              </a:rPr>
              <a:t>relationships in the future;</a:t>
            </a:r>
          </a:p>
          <a:p>
            <a:pPr lvl="1" fontAlgn="auto">
              <a:lnSpc>
                <a:spcPct val="150000"/>
              </a:lnSpc>
              <a:spcAft>
                <a:spcPts val="600"/>
              </a:spcAft>
            </a:pPr>
            <a:r>
              <a:rPr lang="en-GB" b="1" spc="20">
                <a:latin typeface="Open Sans" pitchFamily="34" charset="0"/>
                <a:ea typeface="Open Sans" pitchFamily="34" charset="0"/>
                <a:cs typeface="Open Sans" pitchFamily="34" charset="0"/>
              </a:rPr>
              <a:t>develop anti-social behaviour</a:t>
            </a:r>
            <a:r>
              <a:rPr lang="en-GB" spc="20">
                <a:latin typeface="Open Sans" pitchFamily="34" charset="0"/>
                <a:ea typeface="Open Sans" pitchFamily="34" charset="0"/>
                <a:cs typeface="Open Sans" pitchFamily="34" charset="0"/>
              </a:rPr>
              <a:t> as a defence mechanism;</a:t>
            </a:r>
          </a:p>
          <a:p>
            <a:pPr lvl="1" fontAlgn="auto">
              <a:lnSpc>
                <a:spcPct val="150000"/>
              </a:lnSpc>
              <a:spcAft>
                <a:spcPts val="600"/>
              </a:spcAft>
            </a:pPr>
            <a:r>
              <a:rPr lang="en-GB" b="1" spc="20">
                <a:latin typeface="Open Sans" pitchFamily="34" charset="0"/>
                <a:ea typeface="Open Sans" pitchFamily="34" charset="0"/>
                <a:cs typeface="Open Sans" pitchFamily="34" charset="0"/>
              </a:rPr>
              <a:t>self-harm or have suicidal thoughts</a:t>
            </a:r>
            <a:r>
              <a:rPr lang="en-GB" spc="20">
                <a:latin typeface="Open Sans" pitchFamily="34" charset="0"/>
                <a:ea typeface="Open Sans" pitchFamily="34" charset="0"/>
                <a:cs typeface="Open Sans" pitchFamily="34" charset="0"/>
              </a:rPr>
              <a:t>.</a:t>
            </a:r>
          </a:p>
        </p:txBody>
      </p:sp>
      <p:sp>
        <p:nvSpPr>
          <p:cNvPr id="4" name="Title 1">
            <a:extLst>
              <a:ext uri="{FF2B5EF4-FFF2-40B4-BE49-F238E27FC236}">
                <a16:creationId xmlns:a16="http://schemas.microsoft.com/office/drawing/2014/main" id="{3961C5FB-B2DD-465B-B3E0-DA522B941E51}"/>
              </a:ext>
            </a:extLst>
          </p:cNvPr>
          <p:cNvSpPr txBox="1">
            <a:spLocks/>
          </p:cNvSpPr>
          <p:nvPr/>
        </p:nvSpPr>
        <p:spPr bwMode="auto">
          <a:xfrm>
            <a:off x="-1849" y="45153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a:solidFill>
                  <a:srgbClr val="B42518"/>
                </a:solidFill>
                <a:latin typeface="Open Sans"/>
                <a:ea typeface="Open Sans"/>
                <a:cs typeface="Open Sans"/>
                <a:sym typeface="Open Sans"/>
              </a:rPr>
              <a:t>The Impact of Bullying</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Group 6">
            <a:extLst>
              <a:ext uri="{FF2B5EF4-FFF2-40B4-BE49-F238E27FC236}">
                <a16:creationId xmlns:a16="http://schemas.microsoft.com/office/drawing/2014/main" id="{E9B42782-01E3-4E81-BF34-C8DD169B72FA}"/>
              </a:ext>
            </a:extLst>
          </p:cNvPr>
          <p:cNvGrpSpPr/>
          <p:nvPr/>
        </p:nvGrpSpPr>
        <p:grpSpPr>
          <a:xfrm>
            <a:off x="1415462" y="5652566"/>
            <a:ext cx="7728537" cy="949344"/>
            <a:chOff x="281405" y="5200407"/>
            <a:chExt cx="2619002" cy="338554"/>
          </a:xfrm>
          <a:solidFill>
            <a:srgbClr val="B42518"/>
          </a:solidFill>
        </p:grpSpPr>
        <p:sp>
          <p:nvSpPr>
            <p:cNvPr id="8" name="Oval 7">
              <a:extLst>
                <a:ext uri="{FF2B5EF4-FFF2-40B4-BE49-F238E27FC236}">
                  <a16:creationId xmlns:a16="http://schemas.microsoft.com/office/drawing/2014/main" id="{63C135A0-0457-485A-AC33-0878DCD234CD}"/>
                </a:ext>
              </a:extLst>
            </p:cNvPr>
            <p:cNvSpPr/>
            <p:nvPr/>
          </p:nvSpPr>
          <p:spPr>
            <a:xfrm>
              <a:off x="281405" y="5200407"/>
              <a:ext cx="338554" cy="3385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9" name="Rectangle 8">
              <a:extLst>
                <a:ext uri="{FF2B5EF4-FFF2-40B4-BE49-F238E27FC236}">
                  <a16:creationId xmlns:a16="http://schemas.microsoft.com/office/drawing/2014/main" id="{C4179F0F-3C62-447C-840C-1BC0790507A9}"/>
                </a:ext>
              </a:extLst>
            </p:cNvPr>
            <p:cNvSpPr/>
            <p:nvPr/>
          </p:nvSpPr>
          <p:spPr>
            <a:xfrm flipH="1">
              <a:off x="450682" y="5200407"/>
              <a:ext cx="2449725" cy="3385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4712327E-A403-4D64-A02E-05726028D3FD}"/>
              </a:ext>
            </a:extLst>
          </p:cNvPr>
          <p:cNvSpPr txBox="1"/>
          <p:nvPr/>
        </p:nvSpPr>
        <p:spPr>
          <a:xfrm>
            <a:off x="1415462" y="5678580"/>
            <a:ext cx="7620253" cy="923330"/>
          </a:xfrm>
          <a:prstGeom prst="rect">
            <a:avLst/>
          </a:prstGeom>
          <a:noFill/>
        </p:spPr>
        <p:txBody>
          <a:bodyPr wrap="square">
            <a:spAutoFit/>
          </a:bodyPr>
          <a:lstStyle/>
          <a:p>
            <a:pPr lvl="2" fontAlgn="auto">
              <a:spcAft>
                <a:spcPts val="600"/>
              </a:spcAft>
            </a:pPr>
            <a:r>
              <a:rPr lang="en-GB" spc="20">
                <a:solidFill>
                  <a:schemeClr val="bg1"/>
                </a:solidFill>
                <a:latin typeface="Open Sans" pitchFamily="34" charset="0"/>
                <a:ea typeface="Open Sans" pitchFamily="34" charset="0"/>
                <a:cs typeface="Open Sans" pitchFamily="34" charset="0"/>
              </a:rPr>
              <a:t>If you or someone you know is being bullied, don’t put up with it. We all have the right to be safe from bullying and the responsibility to protect others from bullying. </a:t>
            </a:r>
          </a:p>
        </p:txBody>
      </p:sp>
      <p:sp>
        <p:nvSpPr>
          <p:cNvPr id="11" name="Rectangle 10">
            <a:extLst>
              <a:ext uri="{FF2B5EF4-FFF2-40B4-BE49-F238E27FC236}">
                <a16:creationId xmlns:a16="http://schemas.microsoft.com/office/drawing/2014/main" id="{0502AB2C-4B8D-4495-8789-F4A66B44F9A2}"/>
              </a:ext>
            </a:extLst>
          </p:cNvPr>
          <p:cNvSpPr/>
          <p:nvPr/>
        </p:nvSpPr>
        <p:spPr>
          <a:xfrm>
            <a:off x="1744945" y="5749297"/>
            <a:ext cx="315425" cy="818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Aft>
                <a:spcPts val="800"/>
              </a:spcAft>
              <a:defRPr/>
            </a:pPr>
            <a:r>
              <a:rPr lang="en-GB" sz="4800" b="1" spc="2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GB" sz="4800" spc="2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Oval 16">
            <a:extLst>
              <a:ext uri="{FF2B5EF4-FFF2-40B4-BE49-F238E27FC236}">
                <a16:creationId xmlns:a16="http://schemas.microsoft.com/office/drawing/2014/main" id="{952E69A7-6DED-4A89-B265-5678D9A78807}"/>
              </a:ext>
            </a:extLst>
          </p:cNvPr>
          <p:cNvSpPr/>
          <p:nvPr/>
        </p:nvSpPr>
        <p:spPr>
          <a:xfrm>
            <a:off x="431797" y="1822543"/>
            <a:ext cx="297073" cy="271691"/>
          </a:xfrm>
          <a:prstGeom prst="ellipse">
            <a:avLst/>
          </a:prstGeom>
          <a:solidFill>
            <a:srgbClr val="F5B76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5" name="Oval 24">
            <a:extLst>
              <a:ext uri="{FF2B5EF4-FFF2-40B4-BE49-F238E27FC236}">
                <a16:creationId xmlns:a16="http://schemas.microsoft.com/office/drawing/2014/main" id="{C8C550DF-68C6-4EF5-9E44-FC9A3999544A}"/>
              </a:ext>
            </a:extLst>
          </p:cNvPr>
          <p:cNvSpPr/>
          <p:nvPr/>
        </p:nvSpPr>
        <p:spPr>
          <a:xfrm>
            <a:off x="431798" y="2296017"/>
            <a:ext cx="297073" cy="271691"/>
          </a:xfrm>
          <a:prstGeom prst="ellipse">
            <a:avLst/>
          </a:prstGeom>
          <a:solidFill>
            <a:srgbClr val="F5B76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6" name="Oval 25">
            <a:extLst>
              <a:ext uri="{FF2B5EF4-FFF2-40B4-BE49-F238E27FC236}">
                <a16:creationId xmlns:a16="http://schemas.microsoft.com/office/drawing/2014/main" id="{6917A39E-4AA9-4785-A363-F1DF783D8EA8}"/>
              </a:ext>
            </a:extLst>
          </p:cNvPr>
          <p:cNvSpPr/>
          <p:nvPr/>
        </p:nvSpPr>
        <p:spPr>
          <a:xfrm>
            <a:off x="431799" y="2774482"/>
            <a:ext cx="297073" cy="271692"/>
          </a:xfrm>
          <a:prstGeom prst="ellipse">
            <a:avLst/>
          </a:prstGeom>
          <a:solidFill>
            <a:srgbClr val="F5B76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7" name="Oval 26">
            <a:extLst>
              <a:ext uri="{FF2B5EF4-FFF2-40B4-BE49-F238E27FC236}">
                <a16:creationId xmlns:a16="http://schemas.microsoft.com/office/drawing/2014/main" id="{87FB54C7-0D85-4A4A-9247-7C1FE19AB87A}"/>
              </a:ext>
            </a:extLst>
          </p:cNvPr>
          <p:cNvSpPr/>
          <p:nvPr/>
        </p:nvSpPr>
        <p:spPr>
          <a:xfrm>
            <a:off x="431799" y="3266199"/>
            <a:ext cx="297074" cy="271693"/>
          </a:xfrm>
          <a:prstGeom prst="ellipse">
            <a:avLst/>
          </a:prstGeom>
          <a:solidFill>
            <a:srgbClr val="F5B76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9" name="Oval 28">
            <a:extLst>
              <a:ext uri="{FF2B5EF4-FFF2-40B4-BE49-F238E27FC236}">
                <a16:creationId xmlns:a16="http://schemas.microsoft.com/office/drawing/2014/main" id="{159350D5-9810-43DA-8768-8F58A892EB6D}"/>
              </a:ext>
            </a:extLst>
          </p:cNvPr>
          <p:cNvSpPr/>
          <p:nvPr/>
        </p:nvSpPr>
        <p:spPr>
          <a:xfrm>
            <a:off x="431799" y="3742045"/>
            <a:ext cx="297073" cy="271692"/>
          </a:xfrm>
          <a:prstGeom prst="ellipse">
            <a:avLst/>
          </a:prstGeom>
          <a:solidFill>
            <a:srgbClr val="F5B76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1" name="Oval 30">
            <a:extLst>
              <a:ext uri="{FF2B5EF4-FFF2-40B4-BE49-F238E27FC236}">
                <a16:creationId xmlns:a16="http://schemas.microsoft.com/office/drawing/2014/main" id="{B7F8A663-FF82-4F80-8ECD-4B539A45274B}"/>
              </a:ext>
            </a:extLst>
          </p:cNvPr>
          <p:cNvSpPr/>
          <p:nvPr/>
        </p:nvSpPr>
        <p:spPr>
          <a:xfrm>
            <a:off x="431799" y="4656446"/>
            <a:ext cx="297071" cy="271690"/>
          </a:xfrm>
          <a:prstGeom prst="ellipse">
            <a:avLst/>
          </a:prstGeom>
          <a:solidFill>
            <a:srgbClr val="F5B76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3" name="Oval 32">
            <a:extLst>
              <a:ext uri="{FF2B5EF4-FFF2-40B4-BE49-F238E27FC236}">
                <a16:creationId xmlns:a16="http://schemas.microsoft.com/office/drawing/2014/main" id="{CA78C511-D631-4B1D-A617-57CEE26C790D}"/>
              </a:ext>
            </a:extLst>
          </p:cNvPr>
          <p:cNvSpPr/>
          <p:nvPr/>
        </p:nvSpPr>
        <p:spPr>
          <a:xfrm>
            <a:off x="431797" y="5145542"/>
            <a:ext cx="297071" cy="271691"/>
          </a:xfrm>
          <a:prstGeom prst="ellipse">
            <a:avLst/>
          </a:prstGeom>
          <a:solidFill>
            <a:srgbClr val="F5B76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58348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
                                            <p:txEl>
                                              <p:pRg st="0" end="0"/>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25" grpId="0" animBg="1"/>
      <p:bldP spid="26" grpId="0" animBg="1"/>
      <p:bldP spid="27" grpId="0" animBg="1"/>
      <p:bldP spid="29" grpId="0" animBg="1"/>
      <p:bldP spid="31"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44971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a:solidFill>
                  <a:srgbClr val="B42518"/>
                </a:solidFill>
                <a:latin typeface="Open Sans"/>
                <a:ea typeface="Open Sans"/>
                <a:cs typeface="Open Sans"/>
                <a:sym typeface="Open Sans"/>
              </a:rPr>
              <a:t>Bullying Scenarios</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D376140B-AADA-401E-9588-B24C20003CCB}"/>
              </a:ext>
            </a:extLst>
          </p:cNvPr>
          <p:cNvSpPr txBox="1">
            <a:spLocks/>
          </p:cNvSpPr>
          <p:nvPr/>
        </p:nvSpPr>
        <p:spPr>
          <a:xfrm>
            <a:off x="818975" y="2163405"/>
            <a:ext cx="7506050" cy="2818837"/>
          </a:xfrm>
          <a:prstGeom prst="roundRect">
            <a:avLst>
              <a:gd name="adj" fmla="val 19363"/>
            </a:avLst>
          </a:prstGeom>
          <a:solidFill>
            <a:srgbClr val="F5B76D"/>
          </a:solidFill>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fontAlgn="auto">
              <a:lnSpc>
                <a:spcPct val="200000"/>
              </a:lnSpc>
              <a:spcAft>
                <a:spcPts val="600"/>
              </a:spcAft>
              <a:defRPr/>
            </a:pPr>
            <a:r>
              <a:rPr lang="en-US" spc="20">
                <a:latin typeface="Open Sans" panose="020B0606030504020204" pitchFamily="34" charset="0"/>
                <a:ea typeface="Open Sans" panose="020B0606030504020204" pitchFamily="34" charset="0"/>
                <a:cs typeface="Open Sans" panose="020B0606030504020204" pitchFamily="34" charset="0"/>
                <a:sym typeface="Open Sans"/>
              </a:rPr>
              <a:t>For each scenario, consider the following questions:</a:t>
            </a:r>
            <a:endParaRPr lang="en-US" sz="1800" spc="20">
              <a:latin typeface="Open Sans" panose="020B0606030504020204" pitchFamily="34" charset="0"/>
              <a:ea typeface="Open Sans" panose="020B0606030504020204" pitchFamily="34" charset="0"/>
              <a:cs typeface="Open Sans" panose="020B0606030504020204" pitchFamily="34" charset="0"/>
              <a:sym typeface="Open Sans"/>
            </a:endParaRPr>
          </a:p>
          <a:p>
            <a:pPr lvl="2">
              <a:lnSpc>
                <a:spcPct val="200000"/>
              </a:lnSpc>
            </a:pPr>
            <a:r>
              <a:rPr lang="en-GB">
                <a:effectLst/>
                <a:latin typeface="Open Sans" panose="020B0606030504020204" pitchFamily="34" charset="0"/>
                <a:ea typeface="Open Sans" panose="020B0606030504020204" pitchFamily="34" charset="0"/>
              </a:rPr>
              <a:t>How do you think the person being bullied feels? </a:t>
            </a:r>
            <a:endParaRPr lang="en-GB">
              <a:latin typeface="Open Sans" panose="020B0606030504020204" pitchFamily="34" charset="0"/>
              <a:ea typeface="Open Sans" panose="020B0606030504020204" pitchFamily="34" charset="0"/>
            </a:endParaRPr>
          </a:p>
          <a:p>
            <a:pPr lvl="2">
              <a:lnSpc>
                <a:spcPct val="200000"/>
              </a:lnSpc>
            </a:pPr>
            <a:r>
              <a:rPr lang="en-GB">
                <a:effectLst/>
                <a:latin typeface="Open Sans" panose="020B0606030504020204" pitchFamily="34" charset="0"/>
                <a:ea typeface="Open Sans" panose="020B0606030504020204" pitchFamily="34" charset="0"/>
              </a:rPr>
              <a:t>What should the person being bullied do in this situation?</a:t>
            </a:r>
          </a:p>
          <a:p>
            <a:pPr lvl="2">
              <a:lnSpc>
                <a:spcPct val="200000"/>
              </a:lnSpc>
            </a:pPr>
            <a:r>
              <a:rPr lang="en-GB">
                <a:effectLst/>
                <a:latin typeface="Open Sans" panose="020B0606030504020204" pitchFamily="34" charset="0"/>
                <a:ea typeface="Open Sans" panose="020B0606030504020204" pitchFamily="34" charset="0"/>
              </a:rPr>
              <a:t>What could you do as a witness in this situation?</a:t>
            </a:r>
          </a:p>
          <a:p>
            <a:pPr marL="742950" lvl="1" indent="-285750">
              <a:lnSpc>
                <a:spcPct val="200000"/>
              </a:lnSpc>
              <a:buFont typeface="Arial" panose="020B0604020202020204" pitchFamily="34" charset="0"/>
              <a:buChar char="•"/>
            </a:pPr>
            <a:endParaRPr lang="en-GB" sz="300">
              <a:effectLst/>
              <a:latin typeface="Open Sans" panose="020B0606030504020204" pitchFamily="34" charset="0"/>
              <a:ea typeface="Open Sans" panose="020B0606030504020204" pitchFamily="34" charset="0"/>
            </a:endParaRPr>
          </a:p>
          <a:p>
            <a:pPr marL="742950" lvl="1" indent="-285750">
              <a:lnSpc>
                <a:spcPct val="200000"/>
              </a:lnSpc>
              <a:buFont typeface="Arial" panose="020B0604020202020204" pitchFamily="34" charset="0"/>
              <a:buChar char="•"/>
            </a:pPr>
            <a:endParaRPr lang="en-GB" sz="100">
              <a:latin typeface="Open Sans" panose="020B0606030504020204" pitchFamily="34" charset="0"/>
              <a:ea typeface="Open Sans" panose="020B0606030504020204" pitchFamily="34" charset="0"/>
            </a:endParaRPr>
          </a:p>
        </p:txBody>
      </p:sp>
      <p:sp>
        <p:nvSpPr>
          <p:cNvPr id="4" name="Oval 3">
            <a:extLst>
              <a:ext uri="{FF2B5EF4-FFF2-40B4-BE49-F238E27FC236}">
                <a16:creationId xmlns:a16="http://schemas.microsoft.com/office/drawing/2014/main" id="{8E7E96BF-C2E2-4249-80B5-F5B7EE1C7CFD}"/>
              </a:ext>
            </a:extLst>
          </p:cNvPr>
          <p:cNvSpPr/>
          <p:nvPr/>
        </p:nvSpPr>
        <p:spPr>
          <a:xfrm flipH="1" flipV="1">
            <a:off x="1436503" y="3208796"/>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8" name="Oval 7">
            <a:extLst>
              <a:ext uri="{FF2B5EF4-FFF2-40B4-BE49-F238E27FC236}">
                <a16:creationId xmlns:a16="http://schemas.microsoft.com/office/drawing/2014/main" id="{75ABFB82-A57F-452C-B4A3-BC9017A5A55E}"/>
              </a:ext>
            </a:extLst>
          </p:cNvPr>
          <p:cNvSpPr/>
          <p:nvPr/>
        </p:nvSpPr>
        <p:spPr>
          <a:xfrm flipH="1" flipV="1">
            <a:off x="1436503" y="3754708"/>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9" name="Oval 8">
            <a:extLst>
              <a:ext uri="{FF2B5EF4-FFF2-40B4-BE49-F238E27FC236}">
                <a16:creationId xmlns:a16="http://schemas.microsoft.com/office/drawing/2014/main" id="{1902D47F-3630-4548-B1CC-86BDC3125ED1}"/>
              </a:ext>
            </a:extLst>
          </p:cNvPr>
          <p:cNvSpPr/>
          <p:nvPr/>
        </p:nvSpPr>
        <p:spPr>
          <a:xfrm flipH="1" flipV="1">
            <a:off x="1436503" y="4300619"/>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Tree>
    <p:extLst>
      <p:ext uri="{BB962C8B-B14F-4D97-AF65-F5344CB8AC3E}">
        <p14:creationId xmlns:p14="http://schemas.microsoft.com/office/powerpoint/2010/main" val="256030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44971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a:solidFill>
                  <a:srgbClr val="B42518"/>
                </a:solidFill>
                <a:latin typeface="Open Sans"/>
                <a:ea typeface="Open Sans"/>
                <a:cs typeface="Open Sans"/>
                <a:sym typeface="Open Sans"/>
              </a:rPr>
              <a:t>Bullying Scenarios</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E62313CC-9727-42A0-B2E8-EB59CE20A4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0" y="2758237"/>
            <a:ext cx="6064534" cy="4099763"/>
          </a:xfrm>
          <a:prstGeom prst="rect">
            <a:avLst/>
          </a:prstGeom>
        </p:spPr>
      </p:pic>
      <p:sp>
        <p:nvSpPr>
          <p:cNvPr id="7" name="TextBox 6">
            <a:extLst>
              <a:ext uri="{FF2B5EF4-FFF2-40B4-BE49-F238E27FC236}">
                <a16:creationId xmlns:a16="http://schemas.microsoft.com/office/drawing/2014/main" id="{27298896-72B2-4196-B36E-991D75B3F331}"/>
              </a:ext>
            </a:extLst>
          </p:cNvPr>
          <p:cNvSpPr txBox="1"/>
          <p:nvPr/>
        </p:nvSpPr>
        <p:spPr>
          <a:xfrm>
            <a:off x="431800" y="1173483"/>
            <a:ext cx="8280400" cy="1209947"/>
          </a:xfrm>
          <a:prstGeom prst="rect">
            <a:avLst/>
          </a:prstGeom>
        </p:spPr>
        <p:txBody>
          <a:bodyPr wrap="square" lIns="0" rIns="0" rtlCol="0">
            <a:spAutoFit/>
          </a:bodyPr>
          <a:lstStyle/>
          <a:p>
            <a:pPr fontAlgn="auto">
              <a:lnSpc>
                <a:spcPts val="2200"/>
              </a:lnSpc>
              <a:spcAft>
                <a:spcPts val="600"/>
              </a:spcAft>
              <a:defRPr/>
            </a:pPr>
            <a:r>
              <a:rPr lang="en-US" spc="20">
                <a:latin typeface="Open Sans" panose="020B0606030504020204" pitchFamily="34" charset="0"/>
                <a:ea typeface="Open Sans" panose="020B0606030504020204" pitchFamily="34" charset="0"/>
                <a:cs typeface="Open Sans" panose="020B0606030504020204" pitchFamily="34" charset="0"/>
                <a:sym typeface="Open Sans"/>
              </a:rPr>
              <a:t>Your friend Aleesha is planning a sleepover, but she doesn’t want to invite Abigail, who is also in your friendship group. Abigail overhears you all talking about the sleepover and asks when it is happening. Aleesha ignores her and changes the conversation. </a:t>
            </a:r>
          </a:p>
        </p:txBody>
      </p:sp>
    </p:spTree>
    <p:extLst>
      <p:ext uri="{BB962C8B-B14F-4D97-AF65-F5344CB8AC3E}">
        <p14:creationId xmlns:p14="http://schemas.microsoft.com/office/powerpoint/2010/main" val="4159745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C90ED5B-183E-4EB9-866F-4E269FBBEE4A}"/>
              </a:ext>
            </a:extLst>
          </p:cNvPr>
          <p:cNvSpPr txBox="1"/>
          <p:nvPr/>
        </p:nvSpPr>
        <p:spPr>
          <a:xfrm>
            <a:off x="431800" y="1173483"/>
            <a:ext cx="8280400" cy="4980210"/>
          </a:xfrm>
          <a:prstGeom prst="rect">
            <a:avLst/>
          </a:prstGeom>
        </p:spPr>
        <p:txBody>
          <a:bodyPr wrap="square" lIns="0" tIns="45720" rIns="0" bIns="45720" rtlCol="0" anchor="t">
            <a:spAutoFit/>
          </a:bodyPr>
          <a:lstStyle/>
          <a:p>
            <a:pPr fontAlgn="auto">
              <a:lnSpc>
                <a:spcPts val="2200"/>
              </a:lnSpc>
              <a:spcAft>
                <a:spcPts val="600"/>
              </a:spcAft>
              <a:defRPr/>
            </a:pPr>
            <a:r>
              <a:rPr lang="en-US" spc="20">
                <a:latin typeface="Open Sans"/>
                <a:ea typeface="Open Sans"/>
                <a:cs typeface="Open Sans"/>
                <a:sym typeface="Open Sans"/>
              </a:rPr>
              <a:t>Your friend Aleesha is planning a sleepover, but she doesn’t want to invite Abigail, who is also in your friendship group. Abigail overhears you all talking about the sleepover and asks when it is happening. Aleesha ignores her and changes the conversation. </a:t>
            </a:r>
            <a:endParaRPr lang="en-US" spc="20">
              <a:latin typeface="Open Sans" panose="020B0606030504020204" pitchFamily="34" charset="0"/>
              <a:ea typeface="Open Sans" panose="020B0606030504020204" pitchFamily="34" charset="0"/>
              <a:cs typeface="Open Sans" panose="020B0606030504020204" pitchFamily="34" charset="0"/>
              <a:sym typeface="Open Sans"/>
            </a:endParaRPr>
          </a:p>
          <a:p>
            <a:pPr lvl="1" fontAlgn="auto">
              <a:lnSpc>
                <a:spcPts val="2200"/>
              </a:lnSpc>
              <a:spcAft>
                <a:spcPts val="600"/>
              </a:spcAft>
              <a:defRPr/>
            </a:pPr>
            <a:r>
              <a:rPr lang="en-US" b="1" spc="20">
                <a:latin typeface="Open Sans"/>
                <a:ea typeface="Open Sans"/>
                <a:cs typeface="Open Sans"/>
                <a:sym typeface="Open Sans"/>
              </a:rPr>
              <a:t>This </a:t>
            </a:r>
            <a:r>
              <a:rPr lang="en-US" b="1" spc="20" err="1">
                <a:latin typeface="Open Sans"/>
                <a:ea typeface="Open Sans"/>
                <a:cs typeface="Open Sans"/>
                <a:sym typeface="Open Sans"/>
              </a:rPr>
              <a:t>behaviour</a:t>
            </a:r>
            <a:r>
              <a:rPr lang="en-US" b="1" spc="20">
                <a:latin typeface="Open Sans"/>
                <a:ea typeface="Open Sans"/>
                <a:cs typeface="Open Sans"/>
                <a:sym typeface="Open Sans"/>
              </a:rPr>
              <a:t> is likely to make Abigail feel hurt and isolated. This is likely to be friendship conflict rather than bullying.</a:t>
            </a:r>
            <a:endParaRPr lang="en-US" b="1" spc="2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spcAft>
                <a:spcPts val="600"/>
              </a:spcAft>
              <a:defRPr/>
            </a:pPr>
            <a:r>
              <a:rPr lang="en-US" b="1" spc="20">
                <a:latin typeface="Open Sans"/>
                <a:ea typeface="Open Sans"/>
                <a:cs typeface="Open Sans"/>
              </a:rPr>
              <a:t>However, if Aleesha continues to be excluded from</a:t>
            </a:r>
            <a:r>
              <a:rPr lang="en-GB" b="1" spc="20">
                <a:latin typeface="Open Sans"/>
                <a:ea typeface="Open Sans"/>
                <a:cs typeface="Calibri"/>
              </a:rPr>
              <a:t> a game </a:t>
            </a:r>
            <a:br>
              <a:rPr lang="en-GB" b="1" spc="20">
                <a:latin typeface="Open Sans"/>
                <a:ea typeface="Open Sans"/>
                <a:cs typeface="Calibri"/>
              </a:rPr>
            </a:br>
            <a:r>
              <a:rPr lang="en-GB" b="1" spc="20">
                <a:latin typeface="Open Sans"/>
                <a:ea typeface="Open Sans"/>
                <a:cs typeface="Calibri"/>
              </a:rPr>
              <a:t>or social activity, this may be considered relationship bullying</a:t>
            </a:r>
            <a:endParaRPr lang="en-US" b="1" spc="20">
              <a:latin typeface="Open Sans"/>
              <a:ea typeface="Open Sans"/>
              <a:cs typeface="Open Sans"/>
              <a:sym typeface="Open Sans"/>
            </a:endParaRPr>
          </a:p>
          <a:p>
            <a:pPr lvl="1" fontAlgn="auto">
              <a:lnSpc>
                <a:spcPts val="2200"/>
              </a:lnSpc>
              <a:spcAft>
                <a:spcPts val="600"/>
              </a:spcAft>
              <a:defRPr/>
            </a:pPr>
            <a:r>
              <a:rPr lang="en-GB" b="1" spc="20">
                <a:latin typeface="Open Sans"/>
                <a:ea typeface="Open Sans"/>
                <a:cs typeface="Open Sans"/>
                <a:sym typeface="Open Sans"/>
              </a:rPr>
              <a:t>Abigail should try to talk to Aleesha about why she is excluding her from the group. If Aleesha still won’t speak to her, she could try talking to a trusted adult about the situation. </a:t>
            </a:r>
          </a:p>
          <a:p>
            <a:pPr lvl="1">
              <a:lnSpc>
                <a:spcPts val="2200"/>
              </a:lnSpc>
              <a:spcAft>
                <a:spcPts val="600"/>
              </a:spcAft>
              <a:defRPr/>
            </a:pPr>
            <a:r>
              <a:rPr lang="en-GB" b="1" spc="20">
                <a:latin typeface="Open Sans"/>
                <a:ea typeface="Open Sans"/>
                <a:cs typeface="Open Sans"/>
                <a:sym typeface="Open Sans"/>
              </a:rPr>
              <a:t>Abigail might also like to arrange a fun activity with some other friends, to help lift her spirits and make her feel more supported.</a:t>
            </a:r>
            <a:endParaRPr lang="en-GB" b="1" spc="20">
              <a:latin typeface="Open Sans"/>
              <a:ea typeface="Open Sans"/>
              <a:cs typeface="Open Sans"/>
            </a:endParaRPr>
          </a:p>
          <a:p>
            <a:pPr lvl="1" fontAlgn="auto">
              <a:lnSpc>
                <a:spcPts val="2200"/>
              </a:lnSpc>
              <a:spcAft>
                <a:spcPts val="600"/>
              </a:spcAft>
              <a:defRPr/>
            </a:pPr>
            <a:r>
              <a:rPr lang="en-US" b="1" spc="20">
                <a:latin typeface="Open Sans"/>
                <a:ea typeface="Open Sans"/>
                <a:cs typeface="Open Sans"/>
                <a:sym typeface="Open Sans"/>
              </a:rPr>
              <a:t>As a witness, you could speak to Abigail to make sure she is OK and try to explain to Aleesha that what she is doing is unkind and hurtful. </a:t>
            </a:r>
            <a:endParaRPr lang="en-US" b="1" spc="20">
              <a:latin typeface="Open Sans" panose="020B0606030504020204" pitchFamily="34" charset="0"/>
              <a:ea typeface="Open Sans" panose="020B0606030504020204" pitchFamily="34" charset="0"/>
              <a:cs typeface="Open Sans" panose="020B0606030504020204" pitchFamily="34" charset="0"/>
            </a:endParaRPr>
          </a:p>
        </p:txBody>
      </p:sp>
      <p:sp>
        <p:nvSpPr>
          <p:cNvPr id="7170" name="Title 1"/>
          <p:cNvSpPr>
            <a:spLocks noGrp="1"/>
          </p:cNvSpPr>
          <p:nvPr>
            <p:ph type="ctrTitle" idx="4294967295"/>
          </p:nvPr>
        </p:nvSpPr>
        <p:spPr bwMode="auto">
          <a:xfrm>
            <a:off x="0" y="44971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a:solidFill>
                  <a:srgbClr val="B42518"/>
                </a:solidFill>
                <a:latin typeface="Open Sans"/>
                <a:ea typeface="Open Sans"/>
                <a:cs typeface="Open Sans"/>
                <a:sym typeface="Open Sans"/>
              </a:rPr>
              <a:t>Bullying Scenarios</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Oval 3">
            <a:extLst>
              <a:ext uri="{FF2B5EF4-FFF2-40B4-BE49-F238E27FC236}">
                <a16:creationId xmlns:a16="http://schemas.microsoft.com/office/drawing/2014/main" id="{7005E1BC-8656-4122-8763-5E748E012328}"/>
              </a:ext>
            </a:extLst>
          </p:cNvPr>
          <p:cNvSpPr/>
          <p:nvPr/>
        </p:nvSpPr>
        <p:spPr>
          <a:xfrm flipH="1" flipV="1">
            <a:off x="467512" y="2425280"/>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7" name="Oval 6">
            <a:extLst>
              <a:ext uri="{FF2B5EF4-FFF2-40B4-BE49-F238E27FC236}">
                <a16:creationId xmlns:a16="http://schemas.microsoft.com/office/drawing/2014/main" id="{C8AC3079-A5B0-40C0-872B-93E1DEABA25E}"/>
              </a:ext>
            </a:extLst>
          </p:cNvPr>
          <p:cNvSpPr/>
          <p:nvPr/>
        </p:nvSpPr>
        <p:spPr>
          <a:xfrm flipH="1" flipV="1">
            <a:off x="467512" y="3679234"/>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3" name="Oval 2">
            <a:extLst>
              <a:ext uri="{FF2B5EF4-FFF2-40B4-BE49-F238E27FC236}">
                <a16:creationId xmlns:a16="http://schemas.microsoft.com/office/drawing/2014/main" id="{4794BFD8-4DBE-1A9D-C883-291D5DA739F0}"/>
              </a:ext>
            </a:extLst>
          </p:cNvPr>
          <p:cNvSpPr/>
          <p:nvPr/>
        </p:nvSpPr>
        <p:spPr>
          <a:xfrm flipH="1" flipV="1">
            <a:off x="489396" y="4614727"/>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Tree>
    <p:extLst>
      <p:ext uri="{BB962C8B-B14F-4D97-AF65-F5344CB8AC3E}">
        <p14:creationId xmlns:p14="http://schemas.microsoft.com/office/powerpoint/2010/main" val="120833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D88FD73-239B-4432-A131-95284CE43011}"/>
              </a:ext>
            </a:extLst>
          </p:cNvPr>
          <p:cNvSpPr/>
          <p:nvPr/>
        </p:nvSpPr>
        <p:spPr bwMode="auto">
          <a:xfrm>
            <a:off x="399501" y="5045214"/>
            <a:ext cx="8344995" cy="1455639"/>
          </a:xfrm>
          <a:prstGeom prst="roundRect">
            <a:avLst>
              <a:gd name="adj" fmla="val 0"/>
            </a:avLst>
          </a:prstGeom>
          <a:solidFill>
            <a:schemeClr val="bg1"/>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t> </a:t>
            </a:r>
          </a:p>
        </p:txBody>
      </p:sp>
      <p:sp>
        <p:nvSpPr>
          <p:cNvPr id="19" name="Rounded Rectangle 7">
            <a:extLst>
              <a:ext uri="{FF2B5EF4-FFF2-40B4-BE49-F238E27FC236}">
                <a16:creationId xmlns:a16="http://schemas.microsoft.com/office/drawing/2014/main" id="{2B56760B-D9BE-4664-98E5-273763A57BA9}"/>
              </a:ext>
            </a:extLst>
          </p:cNvPr>
          <p:cNvSpPr/>
          <p:nvPr/>
        </p:nvSpPr>
        <p:spPr bwMode="auto">
          <a:xfrm>
            <a:off x="399500" y="5037395"/>
            <a:ext cx="8344995" cy="1463458"/>
          </a:xfrm>
          <a:prstGeom prst="roundRect">
            <a:avLst>
              <a:gd name="adj" fmla="val 0"/>
            </a:avLst>
          </a:prstGeom>
          <a:solidFill>
            <a:srgbClr val="F59E36">
              <a:alpha val="84706"/>
            </a:srgbClr>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t> </a:t>
            </a:r>
          </a:p>
        </p:txBody>
      </p:sp>
      <p:sp>
        <p:nvSpPr>
          <p:cNvPr id="20" name="Rounded Rectangle 7">
            <a:extLst>
              <a:ext uri="{FF2B5EF4-FFF2-40B4-BE49-F238E27FC236}">
                <a16:creationId xmlns:a16="http://schemas.microsoft.com/office/drawing/2014/main" id="{F032464A-B120-4B5D-AB27-9684B3183655}"/>
              </a:ext>
            </a:extLst>
          </p:cNvPr>
          <p:cNvSpPr/>
          <p:nvPr/>
        </p:nvSpPr>
        <p:spPr bwMode="auto">
          <a:xfrm>
            <a:off x="399502" y="256087"/>
            <a:ext cx="8344995" cy="1634283"/>
          </a:xfrm>
          <a:prstGeom prst="roundRect">
            <a:avLst>
              <a:gd name="adj" fmla="val 0"/>
            </a:avLst>
          </a:prstGeom>
          <a:solidFill>
            <a:schemeClr val="bg1">
              <a:alpha val="90000"/>
            </a:schemeClr>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solidFill>
                  <a:prstClr val="white"/>
                </a:solidFill>
                <a:latin typeface="Twinkl Light" pitchFamily="2" charset="0"/>
              </a:rPr>
              <a:t> </a:t>
            </a:r>
          </a:p>
        </p:txBody>
      </p:sp>
      <p:sp>
        <p:nvSpPr>
          <p:cNvPr id="21" name="Rounded Rectangle 10">
            <a:extLst>
              <a:ext uri="{FF2B5EF4-FFF2-40B4-BE49-F238E27FC236}">
                <a16:creationId xmlns:a16="http://schemas.microsoft.com/office/drawing/2014/main" id="{1A373A99-0F36-48A8-80AF-2CE1A3A4C4EE}"/>
              </a:ext>
            </a:extLst>
          </p:cNvPr>
          <p:cNvSpPr/>
          <p:nvPr/>
        </p:nvSpPr>
        <p:spPr bwMode="auto">
          <a:xfrm>
            <a:off x="399502" y="2070426"/>
            <a:ext cx="8344995" cy="2815815"/>
          </a:xfrm>
          <a:prstGeom prst="roundRect">
            <a:avLst>
              <a:gd name="adj" fmla="val 0"/>
            </a:avLst>
          </a:prstGeom>
          <a:solidFill>
            <a:schemeClr val="bg1">
              <a:alpha val="90000"/>
            </a:schemeClr>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solidFill>
                  <a:prstClr val="white"/>
                </a:solidFill>
                <a:latin typeface="Twinkl Light" pitchFamily="2" charset="0"/>
              </a:rPr>
              <a:t> </a:t>
            </a:r>
          </a:p>
        </p:txBody>
      </p:sp>
      <p:sp>
        <p:nvSpPr>
          <p:cNvPr id="22" name="Content Placeholder 15">
            <a:extLst>
              <a:ext uri="{FF2B5EF4-FFF2-40B4-BE49-F238E27FC236}">
                <a16:creationId xmlns:a16="http://schemas.microsoft.com/office/drawing/2014/main" id="{5372C825-5FA8-4703-B9CE-7A39BE9D3EBB}"/>
              </a:ext>
            </a:extLst>
          </p:cNvPr>
          <p:cNvSpPr txBox="1">
            <a:spLocks/>
          </p:cNvSpPr>
          <p:nvPr/>
        </p:nvSpPr>
        <p:spPr bwMode="auto">
          <a:xfrm>
            <a:off x="502815" y="3101242"/>
            <a:ext cx="819626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marL="228600" indent="-228600">
              <a:defRPr>
                <a:solidFill>
                  <a:schemeClr val="tx1"/>
                </a:solidFill>
                <a:latin typeface="Clear Sans Light" panose="020B0303030202020304" pitchFamily="34" charset="0"/>
                <a:cs typeface="Arial" panose="020B0604020202020204" pitchFamily="34" charset="0"/>
              </a:defRPr>
            </a:lvl1pPr>
            <a:lvl2pPr marL="685800" indent="-228600">
              <a:defRPr>
                <a:solidFill>
                  <a:schemeClr val="tx1"/>
                </a:solidFill>
                <a:latin typeface="Clear Sans Light" panose="020B0303030202020304" pitchFamily="34" charset="0"/>
                <a:cs typeface="Arial" panose="020B0604020202020204" pitchFamily="34" charset="0"/>
              </a:defRPr>
            </a:lvl2pPr>
            <a:lvl3pPr marL="1143000" indent="-228600">
              <a:defRPr>
                <a:solidFill>
                  <a:schemeClr val="tx1"/>
                </a:solidFill>
                <a:latin typeface="Clear Sans Light" panose="020B0303030202020304" pitchFamily="34" charset="0"/>
                <a:cs typeface="Arial" panose="020B0604020202020204" pitchFamily="34" charset="0"/>
              </a:defRPr>
            </a:lvl3pPr>
            <a:lvl4pPr marL="1600200" indent="-228600">
              <a:defRPr>
                <a:solidFill>
                  <a:schemeClr val="tx1"/>
                </a:solidFill>
                <a:latin typeface="Clear Sans Light" panose="020B0303030202020304" pitchFamily="34" charset="0"/>
                <a:cs typeface="Arial" panose="020B0604020202020204" pitchFamily="34" charset="0"/>
              </a:defRPr>
            </a:lvl4pPr>
            <a:lvl5pPr marL="2057400" indent="-228600">
              <a:defRPr>
                <a:solidFill>
                  <a:schemeClr val="tx1"/>
                </a:solidFill>
                <a:latin typeface="Clear Sans Light" panose="020B03030302020203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9pPr>
          </a:lstStyle>
          <a:p>
            <a:pPr marL="285750" marR="0" lvl="0" indent="-285750" algn="l" rtl="0">
              <a:spcBef>
                <a:spcPts val="0"/>
              </a:spcBef>
              <a:spcAft>
                <a:spcPts val="600"/>
              </a:spcAft>
              <a:buClr>
                <a:schemeClr val="dk1"/>
              </a:buClr>
              <a:buSzPts val="1800"/>
              <a:buFont typeface="Arial"/>
              <a:buChar char="•"/>
            </a:pPr>
            <a:r>
              <a:rPr lang="en-GB" sz="1700">
                <a:solidFill>
                  <a:schemeClr val="dk1"/>
                </a:solidFill>
                <a:latin typeface="+mj-lt"/>
                <a:ea typeface="Open Sans"/>
                <a:cs typeface="Open Sans"/>
                <a:sym typeface="Open Sans"/>
              </a:rPr>
              <a:t>To understand what bullying is and identify some different types of bullying. </a:t>
            </a:r>
          </a:p>
          <a:p>
            <a:pPr marL="285750" marR="0" lvl="0" indent="-285750" algn="l" rtl="0">
              <a:spcBef>
                <a:spcPts val="0"/>
              </a:spcBef>
              <a:spcAft>
                <a:spcPts val="600"/>
              </a:spcAft>
              <a:buClr>
                <a:schemeClr val="dk1"/>
              </a:buClr>
              <a:buSzPts val="1800"/>
              <a:buFont typeface="Arial"/>
              <a:buChar char="•"/>
            </a:pPr>
            <a:r>
              <a:rPr lang="en-GB" sz="1700">
                <a:solidFill>
                  <a:schemeClr val="dk1"/>
                </a:solidFill>
                <a:latin typeface="+mj-lt"/>
                <a:ea typeface="Open Sans"/>
                <a:cs typeface="Open Sans"/>
                <a:sym typeface="Open Sans"/>
              </a:rPr>
              <a:t>To understand the impact that bullying can have on someone’s emotional </a:t>
            </a:r>
            <a:br>
              <a:rPr lang="en-GB" sz="1700">
                <a:solidFill>
                  <a:schemeClr val="dk1"/>
                </a:solidFill>
                <a:latin typeface="+mj-lt"/>
                <a:ea typeface="Open Sans"/>
                <a:cs typeface="Open Sans"/>
                <a:sym typeface="Open Sans"/>
              </a:rPr>
            </a:br>
            <a:r>
              <a:rPr lang="en-GB" sz="1700">
                <a:solidFill>
                  <a:schemeClr val="dk1"/>
                </a:solidFill>
                <a:latin typeface="+mj-lt"/>
                <a:ea typeface="Open Sans"/>
                <a:cs typeface="Open Sans"/>
                <a:sym typeface="Open Sans"/>
              </a:rPr>
              <a:t>and physical wellbeing. </a:t>
            </a:r>
          </a:p>
          <a:p>
            <a:pPr marL="285750" marR="0" lvl="0" indent="-285750" algn="l" rtl="0">
              <a:spcBef>
                <a:spcPts val="0"/>
              </a:spcBef>
              <a:spcAft>
                <a:spcPts val="600"/>
              </a:spcAft>
              <a:buClr>
                <a:schemeClr val="dk1"/>
              </a:buClr>
              <a:buSzPts val="1800"/>
              <a:buFont typeface="Arial"/>
              <a:buChar char="•"/>
            </a:pPr>
            <a:r>
              <a:rPr lang="en-GB" sz="1700">
                <a:solidFill>
                  <a:schemeClr val="dk1"/>
                </a:solidFill>
                <a:latin typeface="+mj-lt"/>
                <a:ea typeface="Open Sans"/>
                <a:cs typeface="Open Sans"/>
                <a:sym typeface="Open Sans"/>
              </a:rPr>
              <a:t>To recognise our responsibilities in helping to deal with and prevent bullying. </a:t>
            </a:r>
          </a:p>
          <a:p>
            <a:pPr marL="285750" marR="0" lvl="0" indent="-285750" algn="l" rtl="0">
              <a:spcBef>
                <a:spcPts val="0"/>
              </a:spcBef>
              <a:spcAft>
                <a:spcPts val="600"/>
              </a:spcAft>
              <a:buClr>
                <a:schemeClr val="dk1"/>
              </a:buClr>
              <a:buSzPts val="1800"/>
              <a:buFont typeface="Arial"/>
              <a:buChar char="•"/>
            </a:pPr>
            <a:r>
              <a:rPr lang="en-GB" sz="1700">
                <a:solidFill>
                  <a:schemeClr val="dk1"/>
                </a:solidFill>
                <a:latin typeface="+mj-lt"/>
                <a:ea typeface="Open Sans"/>
                <a:cs typeface="Open Sans"/>
                <a:sym typeface="Open Sans"/>
              </a:rPr>
              <a:t>To know how and where to get help.</a:t>
            </a:r>
          </a:p>
        </p:txBody>
      </p:sp>
      <p:sp>
        <p:nvSpPr>
          <p:cNvPr id="23" name="Content Placeholder 15">
            <a:extLst>
              <a:ext uri="{FF2B5EF4-FFF2-40B4-BE49-F238E27FC236}">
                <a16:creationId xmlns:a16="http://schemas.microsoft.com/office/drawing/2014/main" id="{F1AE84DE-B450-4A60-AF47-5F8E350F90F5}"/>
              </a:ext>
            </a:extLst>
          </p:cNvPr>
          <p:cNvSpPr txBox="1">
            <a:spLocks/>
          </p:cNvSpPr>
          <p:nvPr/>
        </p:nvSpPr>
        <p:spPr bwMode="auto">
          <a:xfrm>
            <a:off x="479425" y="1096138"/>
            <a:ext cx="8196263" cy="56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a:defRPr>
                <a:solidFill>
                  <a:schemeClr val="tx1"/>
                </a:solidFill>
                <a:latin typeface="Clear Sans Light" panose="020B0303030202020304" pitchFamily="34" charset="0"/>
                <a:cs typeface="Arial" panose="020B0604020202020204" pitchFamily="34" charset="0"/>
              </a:defRPr>
            </a:lvl1pPr>
            <a:lvl2pPr marL="685800" indent="-228600">
              <a:defRPr>
                <a:solidFill>
                  <a:schemeClr val="tx1"/>
                </a:solidFill>
                <a:latin typeface="Clear Sans Light" panose="020B0303030202020304" pitchFamily="34" charset="0"/>
                <a:cs typeface="Arial" panose="020B0604020202020204" pitchFamily="34" charset="0"/>
              </a:defRPr>
            </a:lvl2pPr>
            <a:lvl3pPr marL="1143000" indent="-228600">
              <a:defRPr>
                <a:solidFill>
                  <a:schemeClr val="tx1"/>
                </a:solidFill>
                <a:latin typeface="Clear Sans Light" panose="020B0303030202020304" pitchFamily="34" charset="0"/>
                <a:cs typeface="Arial" panose="020B0604020202020204" pitchFamily="34" charset="0"/>
              </a:defRPr>
            </a:lvl3pPr>
            <a:lvl4pPr marL="1600200" indent="-228600">
              <a:defRPr>
                <a:solidFill>
                  <a:schemeClr val="tx1"/>
                </a:solidFill>
                <a:latin typeface="Clear Sans Light" panose="020B0303030202020304" pitchFamily="34" charset="0"/>
                <a:cs typeface="Arial" panose="020B0604020202020204" pitchFamily="34" charset="0"/>
              </a:defRPr>
            </a:lvl4pPr>
            <a:lvl5pPr marL="2057400" indent="-228600">
              <a:defRPr>
                <a:solidFill>
                  <a:schemeClr val="tx1"/>
                </a:solidFill>
                <a:latin typeface="Clear Sans Light" panose="020B03030302020203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9pPr>
          </a:lstStyle>
          <a:p>
            <a:pPr algn="ctr">
              <a:lnSpc>
                <a:spcPts val="2300"/>
              </a:lnSpc>
              <a:spcBef>
                <a:spcPts val="1000"/>
              </a:spcBef>
            </a:pPr>
            <a:r>
              <a:rPr lang="en-GB" sz="1700">
                <a:effectLst/>
                <a:latin typeface="Open Sans" panose="020B0606030504020204" pitchFamily="34" charset="0"/>
                <a:ea typeface="Open Sans" panose="020B0606030504020204" pitchFamily="34" charset="0"/>
              </a:rPr>
              <a:t>To understand what bullying is, how it can impact people </a:t>
            </a:r>
            <a:br>
              <a:rPr lang="en-GB" sz="1700">
                <a:effectLst/>
                <a:latin typeface="Open Sans" panose="020B0606030504020204" pitchFamily="34" charset="0"/>
                <a:ea typeface="Open Sans" panose="020B0606030504020204" pitchFamily="34" charset="0"/>
              </a:rPr>
            </a:br>
            <a:r>
              <a:rPr lang="en-GB" sz="1700">
                <a:effectLst/>
                <a:latin typeface="Open Sans" panose="020B0606030504020204" pitchFamily="34" charset="0"/>
                <a:ea typeface="Open Sans" panose="020B0606030504020204" pitchFamily="34" charset="0"/>
              </a:rPr>
              <a:t>and how it can be dealt with and prevented. </a:t>
            </a:r>
            <a:endParaRPr lang="en-GB" altLang="en-US" sz="1700" spc="20">
              <a:latin typeface="+mj-lt"/>
              <a:ea typeface="Open Sans" panose="020B0606030504020204" pitchFamily="34" charset="0"/>
              <a:cs typeface="Open Sans" panose="020B0606030504020204" pitchFamily="34" charset="0"/>
            </a:endParaRPr>
          </a:p>
        </p:txBody>
      </p:sp>
      <p:sp>
        <p:nvSpPr>
          <p:cNvPr id="30" name="Content Placeholder 15">
            <a:extLst>
              <a:ext uri="{FF2B5EF4-FFF2-40B4-BE49-F238E27FC236}">
                <a16:creationId xmlns:a16="http://schemas.microsoft.com/office/drawing/2014/main" id="{6F34465C-9CC4-4340-94A0-DD17EECE9950}"/>
              </a:ext>
            </a:extLst>
          </p:cNvPr>
          <p:cNvSpPr txBox="1">
            <a:spLocks/>
          </p:cNvSpPr>
          <p:nvPr/>
        </p:nvSpPr>
        <p:spPr>
          <a:xfrm>
            <a:off x="479427" y="350898"/>
            <a:ext cx="8196263" cy="696912"/>
          </a:xfrm>
          <a:prstGeom prst="rect">
            <a:avLst/>
          </a:prstGeom>
          <a:noFill/>
          <a:ln w="25400">
            <a:noFill/>
          </a:ln>
        </p:spPr>
        <p:txBody>
          <a:bodyPr lIns="252000" tIns="216000" rIns="252000" bIns="180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sz="3200" b="1">
                <a:solidFill>
                  <a:srgbClr val="B42518"/>
                </a:solidFill>
                <a:latin typeface="Open Sans" panose="020B0606030504020204" pitchFamily="34" charset="0"/>
                <a:ea typeface="Open Sans" panose="020B0606030504020204" pitchFamily="34" charset="0"/>
                <a:cs typeface="Open Sans" panose="020B0606030504020204" pitchFamily="34" charset="0"/>
              </a:rPr>
              <a:t>Learning Objective</a:t>
            </a:r>
          </a:p>
        </p:txBody>
      </p:sp>
      <p:sp>
        <p:nvSpPr>
          <p:cNvPr id="31" name="Content Placeholder 15">
            <a:extLst>
              <a:ext uri="{FF2B5EF4-FFF2-40B4-BE49-F238E27FC236}">
                <a16:creationId xmlns:a16="http://schemas.microsoft.com/office/drawing/2014/main" id="{ABF9BF92-E2FD-457A-B975-2568CA3C0CBB}"/>
              </a:ext>
            </a:extLst>
          </p:cNvPr>
          <p:cNvSpPr txBox="1">
            <a:spLocks/>
          </p:cNvSpPr>
          <p:nvPr/>
        </p:nvSpPr>
        <p:spPr>
          <a:xfrm>
            <a:off x="479427" y="2292035"/>
            <a:ext cx="8196263" cy="698500"/>
          </a:xfrm>
          <a:prstGeom prst="rect">
            <a:avLst/>
          </a:prstGeom>
          <a:noFill/>
          <a:ln w="25400">
            <a:noFill/>
          </a:ln>
        </p:spPr>
        <p:txBody>
          <a:bodyPr lIns="252000" tIns="216000" rIns="252000" bIns="180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sz="3200" b="1">
                <a:solidFill>
                  <a:srgbClr val="B42518"/>
                </a:solidFill>
                <a:latin typeface="Open Sans" panose="020B0606030504020204" pitchFamily="34" charset="0"/>
                <a:ea typeface="Open Sans" panose="020B0606030504020204" pitchFamily="34" charset="0"/>
                <a:cs typeface="Open Sans" panose="020B0606030504020204" pitchFamily="34" charset="0"/>
              </a:rPr>
              <a:t>Success Criteria</a:t>
            </a:r>
          </a:p>
        </p:txBody>
      </p:sp>
      <p:sp>
        <p:nvSpPr>
          <p:cNvPr id="32" name="TextBox 31">
            <a:extLst>
              <a:ext uri="{FF2B5EF4-FFF2-40B4-BE49-F238E27FC236}">
                <a16:creationId xmlns:a16="http://schemas.microsoft.com/office/drawing/2014/main" id="{144B4CB3-84CA-40B5-B05B-1EF62CD4FB7F}"/>
              </a:ext>
            </a:extLst>
          </p:cNvPr>
          <p:cNvSpPr txBox="1"/>
          <p:nvPr/>
        </p:nvSpPr>
        <p:spPr>
          <a:xfrm>
            <a:off x="1856059" y="5217461"/>
            <a:ext cx="6506705" cy="1138773"/>
          </a:xfrm>
          <a:prstGeom prst="rect">
            <a:avLst/>
          </a:prstGeom>
          <a:noFill/>
        </p:spPr>
        <p:txBody>
          <a:bodyPr wrap="square">
            <a:spAutoFit/>
          </a:bodyPr>
          <a:lstStyle/>
          <a:p>
            <a:r>
              <a:rPr lang="en-GB" sz="1700">
                <a:effectLst/>
                <a:latin typeface="Open Sans" panose="020B0606030504020204" pitchFamily="34" charset="0"/>
                <a:ea typeface="Open Sans" panose="020B0606030504020204" pitchFamily="34" charset="0"/>
              </a:rPr>
              <a:t>Many people experience bullying every day and this can have </a:t>
            </a:r>
            <a:br>
              <a:rPr lang="en-GB" sz="1700">
                <a:effectLst/>
                <a:latin typeface="Open Sans" panose="020B0606030504020204" pitchFamily="34" charset="0"/>
                <a:ea typeface="Open Sans" panose="020B0606030504020204" pitchFamily="34" charset="0"/>
              </a:rPr>
            </a:br>
            <a:r>
              <a:rPr lang="en-GB" sz="1700">
                <a:effectLst/>
                <a:latin typeface="Open Sans" panose="020B0606030504020204" pitchFamily="34" charset="0"/>
                <a:ea typeface="Open Sans" panose="020B0606030504020204" pitchFamily="34" charset="0"/>
              </a:rPr>
              <a:t>a negative impact on their physical and mental wellbeing. Even if we are not the person doing the bullying or the target of bullying ourselves, we all have a role to play in preventing it. </a:t>
            </a:r>
            <a:endParaRPr lang="en-GB" sz="1700" b="1">
              <a:latin typeface="+mj-lt"/>
              <a:ea typeface="Open Sans" panose="020B0604020202020204" charset="0"/>
              <a:cs typeface="Open Sans" panose="020B0604020202020204" charset="0"/>
            </a:endParaRPr>
          </a:p>
        </p:txBody>
      </p:sp>
      <p:sp>
        <p:nvSpPr>
          <p:cNvPr id="33" name="TextBox 32">
            <a:extLst>
              <a:ext uri="{FF2B5EF4-FFF2-40B4-BE49-F238E27FC236}">
                <a16:creationId xmlns:a16="http://schemas.microsoft.com/office/drawing/2014/main" id="{32B408D3-B195-4C50-8C7F-64A1AC77592F}"/>
              </a:ext>
            </a:extLst>
          </p:cNvPr>
          <p:cNvSpPr txBox="1"/>
          <p:nvPr/>
        </p:nvSpPr>
        <p:spPr>
          <a:xfrm>
            <a:off x="684212" y="5221577"/>
            <a:ext cx="887136" cy="369332"/>
          </a:xfrm>
          <a:prstGeom prst="rect">
            <a:avLst/>
          </a:prstGeom>
          <a:noFill/>
        </p:spPr>
        <p:txBody>
          <a:bodyPr wrap="square">
            <a:spAutoFit/>
          </a:bodyPr>
          <a:lstStyle/>
          <a:p>
            <a:r>
              <a:rPr lang="en-GB" b="1">
                <a:latin typeface="Open Sans" panose="020B0604020202020204" charset="0"/>
                <a:ea typeface="Open Sans" panose="020B0604020202020204" charset="0"/>
                <a:cs typeface="Open Sans" panose="020B0604020202020204" charset="0"/>
              </a:rPr>
              <a:t>Why?</a:t>
            </a:r>
          </a:p>
        </p:txBody>
      </p:sp>
    </p:spTree>
    <p:extLst>
      <p:ext uri="{BB962C8B-B14F-4D97-AF65-F5344CB8AC3E}">
        <p14:creationId xmlns:p14="http://schemas.microsoft.com/office/powerpoint/2010/main" val="3154294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F16AA14-A83B-447C-9D95-80880AEB2870}"/>
              </a:ext>
            </a:extLst>
          </p:cNvPr>
          <p:cNvSpPr txBox="1">
            <a:spLocks/>
          </p:cNvSpPr>
          <p:nvPr/>
        </p:nvSpPr>
        <p:spPr bwMode="auto">
          <a:xfrm>
            <a:off x="0" y="44971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a:solidFill>
                  <a:srgbClr val="B42518"/>
                </a:solidFill>
                <a:latin typeface="Open Sans"/>
                <a:ea typeface="Open Sans"/>
                <a:cs typeface="Open Sans"/>
                <a:sym typeface="Open Sans"/>
              </a:rPr>
              <a:t>Bullying Scenarios</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Diagram&#10;&#10;Description automatically generated with low confidence">
            <a:extLst>
              <a:ext uri="{FF2B5EF4-FFF2-40B4-BE49-F238E27FC236}">
                <a16:creationId xmlns:a16="http://schemas.microsoft.com/office/drawing/2014/main" id="{AA45C51E-EDFD-409F-9413-D026F5DB0E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2130" y="2988779"/>
            <a:ext cx="6255603" cy="3659048"/>
          </a:xfrm>
          <a:prstGeom prst="rect">
            <a:avLst/>
          </a:prstGeom>
        </p:spPr>
      </p:pic>
      <p:sp>
        <p:nvSpPr>
          <p:cNvPr id="8" name="TextBox 7">
            <a:extLst>
              <a:ext uri="{FF2B5EF4-FFF2-40B4-BE49-F238E27FC236}">
                <a16:creationId xmlns:a16="http://schemas.microsoft.com/office/drawing/2014/main" id="{E80EE5C6-47EE-4634-902B-8A1186058799}"/>
              </a:ext>
            </a:extLst>
          </p:cNvPr>
          <p:cNvSpPr txBox="1"/>
          <p:nvPr/>
        </p:nvSpPr>
        <p:spPr>
          <a:xfrm>
            <a:off x="431800" y="1173483"/>
            <a:ext cx="8553174" cy="1488741"/>
          </a:xfrm>
          <a:prstGeom prst="rect">
            <a:avLst/>
          </a:prstGeom>
        </p:spPr>
        <p:txBody>
          <a:bodyPr wrap="square" lIns="0" rIns="0" rtlCol="0">
            <a:spAutoFit/>
          </a:bodyPr>
          <a:lstStyle/>
          <a:p>
            <a:pPr fontAlgn="auto">
              <a:lnSpc>
                <a:spcPts val="2200"/>
              </a:lnSpc>
              <a:spcAft>
                <a:spcPts val="600"/>
              </a:spcAft>
              <a:defRPr/>
            </a:pPr>
            <a:r>
              <a:rPr lang="en-GB" sz="1700">
                <a:solidFill>
                  <a:srgbClr val="000000"/>
                </a:solidFill>
                <a:latin typeface="Open Sans" panose="020B0606030504020204" pitchFamily="34" charset="0"/>
              </a:rPr>
              <a:t>You are looking at the social media profile of someone called Jamie from school. You wouldn’t really call them a friend but you have some lessons together. You notice that someone has commented on most of Jamie’s pictures, calling them names and telling them to hurt themself. You don’t know the person who has commented but you can see from their profile that they are an older student from school. </a:t>
            </a:r>
            <a:endParaRPr lang="en-GB" sz="1700" spc="20">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473915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CA92D3D-1CB6-4805-BB51-02F9D886AF77}"/>
              </a:ext>
            </a:extLst>
          </p:cNvPr>
          <p:cNvSpPr txBox="1"/>
          <p:nvPr/>
        </p:nvSpPr>
        <p:spPr>
          <a:xfrm>
            <a:off x="431799" y="1173483"/>
            <a:ext cx="8567333" cy="5105115"/>
          </a:xfrm>
          <a:prstGeom prst="rect">
            <a:avLst/>
          </a:prstGeom>
        </p:spPr>
        <p:txBody>
          <a:bodyPr wrap="square" lIns="0" tIns="45720" rIns="0" bIns="45720" rtlCol="0" anchor="t">
            <a:spAutoFit/>
          </a:bodyPr>
          <a:lstStyle/>
          <a:p>
            <a:pPr fontAlgn="auto">
              <a:lnSpc>
                <a:spcPts val="2200"/>
              </a:lnSpc>
              <a:spcAft>
                <a:spcPts val="600"/>
              </a:spcAft>
              <a:defRPr/>
            </a:pPr>
            <a:r>
              <a:rPr lang="en-GB" sz="1400">
                <a:solidFill>
                  <a:srgbClr val="000000"/>
                </a:solidFill>
                <a:latin typeface="Open Sans"/>
                <a:ea typeface="Open Sans"/>
                <a:cs typeface="Open Sans"/>
              </a:rPr>
              <a:t>You are looking at the social media profile of someone called Jamie from school. You wouldn’t really call them a friend but you have some lessons together. You notice that someone has commented on most of Jamie’s pictures, calling them names and telling them to hurt themself. You don’t know the person who has commented but you can see from their profile that they are an older student from school. </a:t>
            </a:r>
            <a:endParaRPr lang="en-GB" sz="1700" spc="20">
              <a:latin typeface="Open Sans" pitchFamily="34" charset="0"/>
              <a:ea typeface="Open Sans" pitchFamily="34" charset="0"/>
              <a:cs typeface="Open Sans" pitchFamily="34" charset="0"/>
            </a:endParaRPr>
          </a:p>
          <a:p>
            <a:pPr lvl="1" fontAlgn="auto">
              <a:lnSpc>
                <a:spcPts val="2200"/>
              </a:lnSpc>
              <a:spcAft>
                <a:spcPts val="600"/>
              </a:spcAft>
              <a:defRPr/>
            </a:pPr>
            <a:r>
              <a:rPr lang="en-GB" sz="1700" b="1" spc="20">
                <a:latin typeface="Open Sans"/>
                <a:ea typeface="Open Sans"/>
                <a:cs typeface="Open Sans"/>
              </a:rPr>
              <a:t>These comments could make Jamie feel threatened and worthless. Jamie may even consider doing what the comments are telling them to do. This is cyberbullying</a:t>
            </a:r>
            <a:endParaRPr lang="en-GB" sz="1700" b="1" spc="20">
              <a:latin typeface="Open Sans" pitchFamily="34" charset="0"/>
              <a:ea typeface="Open Sans" pitchFamily="34" charset="0"/>
              <a:cs typeface="Open Sans" pitchFamily="34" charset="0"/>
            </a:endParaRPr>
          </a:p>
          <a:p>
            <a:pPr lvl="1" fontAlgn="auto">
              <a:lnSpc>
                <a:spcPts val="2200"/>
              </a:lnSpc>
              <a:spcAft>
                <a:spcPts val="600"/>
              </a:spcAft>
              <a:defRPr/>
            </a:pPr>
            <a:r>
              <a:rPr lang="en-GB" sz="1700" b="1" spc="20">
                <a:latin typeface="Open Sans"/>
                <a:ea typeface="Open Sans"/>
                <a:cs typeface="Open Sans"/>
              </a:rPr>
              <a:t>Jamie should report the comments to the social media platform and speak to a trusted adult at school if they know the name of the person making the comments. They should take screenshots of the comments as evidence. Jamie can also block this person so they aren’t able to comment on their profile anymore. If Jamie is worried that they might act on the comments, they should seek support from a trusted adult.</a:t>
            </a:r>
          </a:p>
          <a:p>
            <a:pPr lvl="1" fontAlgn="auto">
              <a:lnSpc>
                <a:spcPts val="2200"/>
              </a:lnSpc>
              <a:spcAft>
                <a:spcPts val="600"/>
              </a:spcAft>
              <a:defRPr/>
            </a:pPr>
            <a:r>
              <a:rPr lang="en-GB" sz="1700" b="1" spc="20">
                <a:latin typeface="Open Sans"/>
                <a:ea typeface="Open Sans"/>
                <a:cs typeface="Open Sans"/>
              </a:rPr>
              <a:t>As a witness, you could report the comments and tell a trusted adult at school what the older student has been saying. You could also reach out </a:t>
            </a:r>
            <a:br>
              <a:rPr lang="en-GB" sz="1700" b="1" spc="20">
                <a:latin typeface="Open Sans" pitchFamily="34" charset="0"/>
                <a:ea typeface="Open Sans" pitchFamily="34" charset="0"/>
                <a:cs typeface="Open Sans" pitchFamily="34" charset="0"/>
              </a:rPr>
            </a:br>
            <a:r>
              <a:rPr lang="en-GB" sz="1700" b="1" spc="20">
                <a:latin typeface="Open Sans"/>
                <a:ea typeface="Open Sans"/>
                <a:cs typeface="Open Sans"/>
              </a:rPr>
              <a:t>to Jamie in the lessons that you have together to check they are OK and </a:t>
            </a:r>
            <a:br>
              <a:rPr lang="en-GB" sz="1700" b="1" spc="20">
                <a:latin typeface="Open Sans" pitchFamily="34" charset="0"/>
                <a:ea typeface="Open Sans" pitchFamily="34" charset="0"/>
                <a:cs typeface="Open Sans" pitchFamily="34" charset="0"/>
              </a:rPr>
            </a:br>
            <a:r>
              <a:rPr lang="en-GB" sz="1700" b="1" spc="20">
                <a:latin typeface="Open Sans"/>
                <a:ea typeface="Open Sans"/>
                <a:cs typeface="Open Sans"/>
              </a:rPr>
              <a:t>let them know that they are not alone. </a:t>
            </a:r>
            <a:endParaRPr lang="en-GB" sz="1700" b="1" spc="20">
              <a:latin typeface="Open Sans" pitchFamily="34" charset="0"/>
              <a:ea typeface="Open Sans" pitchFamily="34" charset="0"/>
              <a:cs typeface="Open Sans" pitchFamily="34" charset="0"/>
            </a:endParaRPr>
          </a:p>
        </p:txBody>
      </p:sp>
      <p:sp>
        <p:nvSpPr>
          <p:cNvPr id="5" name="Title 1">
            <a:extLst>
              <a:ext uri="{FF2B5EF4-FFF2-40B4-BE49-F238E27FC236}">
                <a16:creationId xmlns:a16="http://schemas.microsoft.com/office/drawing/2014/main" id="{2F16AA14-A83B-447C-9D95-80880AEB2870}"/>
              </a:ext>
            </a:extLst>
          </p:cNvPr>
          <p:cNvSpPr txBox="1">
            <a:spLocks/>
          </p:cNvSpPr>
          <p:nvPr/>
        </p:nvSpPr>
        <p:spPr bwMode="auto">
          <a:xfrm>
            <a:off x="0" y="44971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a:solidFill>
                  <a:srgbClr val="B42518"/>
                </a:solidFill>
                <a:latin typeface="Open Sans"/>
                <a:ea typeface="Open Sans"/>
                <a:cs typeface="Open Sans"/>
                <a:sym typeface="Open Sans"/>
              </a:rPr>
              <a:t>Bullying Scenarios</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Oval 3">
            <a:extLst>
              <a:ext uri="{FF2B5EF4-FFF2-40B4-BE49-F238E27FC236}">
                <a16:creationId xmlns:a16="http://schemas.microsoft.com/office/drawing/2014/main" id="{20EAE3CB-CE95-487B-A208-5A1535A8BDF9}"/>
              </a:ext>
            </a:extLst>
          </p:cNvPr>
          <p:cNvSpPr/>
          <p:nvPr/>
        </p:nvSpPr>
        <p:spPr>
          <a:xfrm flipH="1" flipV="1">
            <a:off x="522882" y="2423556"/>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7" name="Oval 6">
            <a:extLst>
              <a:ext uri="{FF2B5EF4-FFF2-40B4-BE49-F238E27FC236}">
                <a16:creationId xmlns:a16="http://schemas.microsoft.com/office/drawing/2014/main" id="{9390D06E-29A8-4103-8773-5926B5AE6958}"/>
              </a:ext>
            </a:extLst>
          </p:cNvPr>
          <p:cNvSpPr/>
          <p:nvPr/>
        </p:nvSpPr>
        <p:spPr>
          <a:xfrm flipH="1" flipV="1">
            <a:off x="491242" y="3385934"/>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8" name="Oval 7">
            <a:extLst>
              <a:ext uri="{FF2B5EF4-FFF2-40B4-BE49-F238E27FC236}">
                <a16:creationId xmlns:a16="http://schemas.microsoft.com/office/drawing/2014/main" id="{D1273239-24E1-4442-91E3-E024168D6C1D}"/>
              </a:ext>
            </a:extLst>
          </p:cNvPr>
          <p:cNvSpPr/>
          <p:nvPr/>
        </p:nvSpPr>
        <p:spPr>
          <a:xfrm flipH="1" flipV="1">
            <a:off x="467512" y="5079491"/>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Tree>
    <p:extLst>
      <p:ext uri="{BB962C8B-B14F-4D97-AF65-F5344CB8AC3E}">
        <p14:creationId xmlns:p14="http://schemas.microsoft.com/office/powerpoint/2010/main" val="31464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85F4DD-138E-4276-813C-89482B5484C0}"/>
              </a:ext>
            </a:extLst>
          </p:cNvPr>
          <p:cNvSpPr txBox="1">
            <a:spLocks/>
          </p:cNvSpPr>
          <p:nvPr/>
        </p:nvSpPr>
        <p:spPr bwMode="auto">
          <a:xfrm>
            <a:off x="0" y="44971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a:solidFill>
                  <a:srgbClr val="B42518"/>
                </a:solidFill>
                <a:latin typeface="Open Sans"/>
                <a:ea typeface="Open Sans"/>
                <a:cs typeface="Open Sans"/>
                <a:sym typeface="Open Sans"/>
              </a:rPr>
              <a:t>Bullying Scenarios</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erson holding a baby&#10;&#10;Description automatically generated with low confidence">
            <a:extLst>
              <a:ext uri="{FF2B5EF4-FFF2-40B4-BE49-F238E27FC236}">
                <a16:creationId xmlns:a16="http://schemas.microsoft.com/office/drawing/2014/main" id="{8A843751-423A-41D1-A1E9-F1D0DFC285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0848" y="2374963"/>
            <a:ext cx="5523884" cy="4483037"/>
          </a:xfrm>
          <a:prstGeom prst="rect">
            <a:avLst/>
          </a:prstGeom>
        </p:spPr>
      </p:pic>
      <p:sp>
        <p:nvSpPr>
          <p:cNvPr id="7" name="TextBox 6">
            <a:extLst>
              <a:ext uri="{FF2B5EF4-FFF2-40B4-BE49-F238E27FC236}">
                <a16:creationId xmlns:a16="http://schemas.microsoft.com/office/drawing/2014/main" id="{46D4AFB7-31DF-4CB1-AD97-5384BBE5DC8A}"/>
              </a:ext>
            </a:extLst>
          </p:cNvPr>
          <p:cNvSpPr txBox="1"/>
          <p:nvPr/>
        </p:nvSpPr>
        <p:spPr>
          <a:xfrm>
            <a:off x="431800" y="1173483"/>
            <a:ext cx="8280400" cy="927818"/>
          </a:xfrm>
          <a:prstGeom prst="rect">
            <a:avLst/>
          </a:prstGeom>
        </p:spPr>
        <p:txBody>
          <a:bodyPr wrap="square" lIns="0" rIns="0" rtlCol="0">
            <a:spAutoFit/>
          </a:bodyPr>
          <a:lstStyle/>
          <a:p>
            <a:pPr fontAlgn="auto">
              <a:lnSpc>
                <a:spcPts val="2200"/>
              </a:lnSpc>
              <a:spcAft>
                <a:spcPts val="600"/>
              </a:spcAft>
              <a:defRPr/>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You are hanging out at the park with your friend, Sam. Sam’s little brother, Theo, who is two years below you at school, comes over and asks if he can hang out too. Sam shoves him to the ground and tells him to get lost. </a:t>
            </a:r>
          </a:p>
        </p:txBody>
      </p:sp>
    </p:spTree>
    <p:extLst>
      <p:ext uri="{BB962C8B-B14F-4D97-AF65-F5344CB8AC3E}">
        <p14:creationId xmlns:p14="http://schemas.microsoft.com/office/powerpoint/2010/main" val="3415583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A08463-4976-4614-92E9-27B723398B25}"/>
              </a:ext>
            </a:extLst>
          </p:cNvPr>
          <p:cNvSpPr txBox="1"/>
          <p:nvPr/>
        </p:nvSpPr>
        <p:spPr>
          <a:xfrm>
            <a:off x="431800" y="1173483"/>
            <a:ext cx="8280400" cy="3979936"/>
          </a:xfrm>
          <a:prstGeom prst="rect">
            <a:avLst/>
          </a:prstGeom>
        </p:spPr>
        <p:txBody>
          <a:bodyPr wrap="square" lIns="0" tIns="45720" rIns="0" bIns="45720" rtlCol="0" anchor="t">
            <a:spAutoFit/>
          </a:bodyPr>
          <a:lstStyle/>
          <a:p>
            <a:pPr fontAlgn="auto">
              <a:lnSpc>
                <a:spcPts val="2200"/>
              </a:lnSpc>
              <a:spcAft>
                <a:spcPts val="600"/>
              </a:spcAft>
              <a:defRPr/>
            </a:pPr>
            <a:r>
              <a:rPr lang="en-US">
                <a:solidFill>
                  <a:srgbClr val="000000"/>
                </a:solidFill>
                <a:latin typeface="Open Sans"/>
                <a:ea typeface="Open Sans"/>
                <a:cs typeface="Open Sans"/>
                <a:sym typeface="Open Sans"/>
              </a:rPr>
              <a:t>You are hanging out at the park with your friend, Sam. Sam’s little brother, Theo, who is two years below you at school, comes over and asks if he can hang out too. Sam shoves him to the ground and tells him to get lost. </a:t>
            </a:r>
            <a:endParaRPr lang="en-US">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lvl="1" fontAlgn="auto">
              <a:lnSpc>
                <a:spcPts val="2200"/>
              </a:lnSpc>
              <a:spcAft>
                <a:spcPts val="600"/>
              </a:spcAft>
              <a:defRPr/>
            </a:pPr>
            <a:r>
              <a:rPr lang="en-US" b="1">
                <a:solidFill>
                  <a:srgbClr val="000000"/>
                </a:solidFill>
                <a:latin typeface="Open Sans"/>
                <a:ea typeface="Open Sans"/>
                <a:cs typeface="Open Sans"/>
                <a:sym typeface="Open Sans"/>
              </a:rPr>
              <a:t>Theo feel angry and upset. He might also be physically hurt from being shoved to the ground. If this is not persistent, then it is likely to be a conflict rather than bullying</a:t>
            </a:r>
            <a:endParaRPr lang="en-US" b="1">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fontAlgn="auto">
              <a:lnSpc>
                <a:spcPts val="2200"/>
              </a:lnSpc>
              <a:spcAft>
                <a:spcPts val="600"/>
              </a:spcAft>
              <a:defRPr/>
            </a:pP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Theo should tell a trusted adult, such as a parent or </a:t>
            </a:r>
            <a:r>
              <a:rPr lang="en-US" b="1" err="1">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carer</a:t>
            </a: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 what has happened. If the same sort of thing happens within school, he could also tell a teacher or his head of year.</a:t>
            </a:r>
          </a:p>
          <a:p>
            <a:pPr lvl="1" fontAlgn="auto">
              <a:lnSpc>
                <a:spcPts val="2200"/>
              </a:lnSpc>
              <a:spcAft>
                <a:spcPts val="600"/>
              </a:spcAft>
              <a:defRPr/>
            </a:pP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As a witness, you could check that Theo is OK and take him to get medical help if he needs it. You could also try and speak to Sam about why he is behaving like this – maybe something has happened to make him act in this way. </a:t>
            </a:r>
          </a:p>
        </p:txBody>
      </p:sp>
      <p:sp>
        <p:nvSpPr>
          <p:cNvPr id="5" name="Title 1">
            <a:extLst>
              <a:ext uri="{FF2B5EF4-FFF2-40B4-BE49-F238E27FC236}">
                <a16:creationId xmlns:a16="http://schemas.microsoft.com/office/drawing/2014/main" id="{4085F4DD-138E-4276-813C-89482B5484C0}"/>
              </a:ext>
            </a:extLst>
          </p:cNvPr>
          <p:cNvSpPr txBox="1">
            <a:spLocks/>
          </p:cNvSpPr>
          <p:nvPr/>
        </p:nvSpPr>
        <p:spPr bwMode="auto">
          <a:xfrm>
            <a:off x="0" y="44971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a:solidFill>
                  <a:srgbClr val="B42518"/>
                </a:solidFill>
                <a:latin typeface="Open Sans"/>
                <a:ea typeface="Open Sans"/>
                <a:cs typeface="Open Sans"/>
                <a:sym typeface="Open Sans"/>
              </a:rPr>
              <a:t>Bullying Scenarios</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F90E7E4B-ACB2-407D-AB97-DC08696CF89A}"/>
              </a:ext>
            </a:extLst>
          </p:cNvPr>
          <p:cNvSpPr/>
          <p:nvPr/>
        </p:nvSpPr>
        <p:spPr>
          <a:xfrm flipH="1" flipV="1">
            <a:off x="467512" y="2125027"/>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1" name="Oval 10">
            <a:extLst>
              <a:ext uri="{FF2B5EF4-FFF2-40B4-BE49-F238E27FC236}">
                <a16:creationId xmlns:a16="http://schemas.microsoft.com/office/drawing/2014/main" id="{24702AB6-9B99-4634-999E-4C43F168230E}"/>
              </a:ext>
            </a:extLst>
          </p:cNvPr>
          <p:cNvSpPr/>
          <p:nvPr/>
        </p:nvSpPr>
        <p:spPr>
          <a:xfrm flipH="1" flipV="1">
            <a:off x="467512" y="3081667"/>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2" name="Oval 11">
            <a:extLst>
              <a:ext uri="{FF2B5EF4-FFF2-40B4-BE49-F238E27FC236}">
                <a16:creationId xmlns:a16="http://schemas.microsoft.com/office/drawing/2014/main" id="{02C85DB5-2710-4300-A943-818F25F56099}"/>
              </a:ext>
            </a:extLst>
          </p:cNvPr>
          <p:cNvSpPr/>
          <p:nvPr/>
        </p:nvSpPr>
        <p:spPr>
          <a:xfrm flipH="1" flipV="1">
            <a:off x="467512" y="4039411"/>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Tree>
    <p:extLst>
      <p:ext uri="{BB962C8B-B14F-4D97-AF65-F5344CB8AC3E}">
        <p14:creationId xmlns:p14="http://schemas.microsoft.com/office/powerpoint/2010/main" val="355460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848C0C-86F1-474D-9409-1B45EEA8F391}"/>
              </a:ext>
            </a:extLst>
          </p:cNvPr>
          <p:cNvSpPr txBox="1">
            <a:spLocks/>
          </p:cNvSpPr>
          <p:nvPr/>
        </p:nvSpPr>
        <p:spPr bwMode="auto">
          <a:xfrm>
            <a:off x="0" y="44971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a:solidFill>
                  <a:srgbClr val="B42518"/>
                </a:solidFill>
                <a:latin typeface="Open Sans"/>
                <a:ea typeface="Open Sans"/>
                <a:cs typeface="Open Sans"/>
                <a:sym typeface="Open Sans"/>
              </a:rPr>
              <a:t>Bullying Scenarios</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68102641-4C5A-48FB-B530-36ED8E690F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4083" y="2911105"/>
            <a:ext cx="5895833" cy="3946895"/>
          </a:xfrm>
          <a:prstGeom prst="rect">
            <a:avLst/>
          </a:prstGeom>
        </p:spPr>
      </p:pic>
      <p:sp>
        <p:nvSpPr>
          <p:cNvPr id="8" name="TextBox 7">
            <a:extLst>
              <a:ext uri="{FF2B5EF4-FFF2-40B4-BE49-F238E27FC236}">
                <a16:creationId xmlns:a16="http://schemas.microsoft.com/office/drawing/2014/main" id="{441B40A5-DCCB-47B9-B042-3CFE602C0B92}"/>
              </a:ext>
            </a:extLst>
          </p:cNvPr>
          <p:cNvSpPr txBox="1"/>
          <p:nvPr/>
        </p:nvSpPr>
        <p:spPr>
          <a:xfrm>
            <a:off x="431800" y="1173483"/>
            <a:ext cx="8280400" cy="1209947"/>
          </a:xfrm>
          <a:prstGeom prst="rect">
            <a:avLst/>
          </a:prstGeom>
        </p:spPr>
        <p:txBody>
          <a:bodyPr wrap="square" lIns="0" rIns="0" rtlCol="0">
            <a:spAutoFit/>
          </a:bodyPr>
          <a:lstStyle/>
          <a:p>
            <a:pPr fontAlgn="auto">
              <a:lnSpc>
                <a:spcPts val="2200"/>
              </a:lnSpc>
              <a:spcAft>
                <a:spcPts val="600"/>
              </a:spcAft>
              <a:defRPr/>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Your mate Brad has been making jokes about your new classmate Raven, who identifies as non-binary. While you are all hanging out after school, Brad pulls Raven’s shirt up to “get a look at what’s underneath” and tries to persuade Raven to show everyone their genitalia.</a:t>
            </a:r>
          </a:p>
        </p:txBody>
      </p:sp>
    </p:spTree>
    <p:extLst>
      <p:ext uri="{BB962C8B-B14F-4D97-AF65-F5344CB8AC3E}">
        <p14:creationId xmlns:p14="http://schemas.microsoft.com/office/powerpoint/2010/main" val="1965789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92093B3-1FE0-4CA2-A154-0D57223A5225}"/>
              </a:ext>
            </a:extLst>
          </p:cNvPr>
          <p:cNvSpPr txBox="1"/>
          <p:nvPr/>
        </p:nvSpPr>
        <p:spPr>
          <a:xfrm>
            <a:off x="431800" y="1173483"/>
            <a:ext cx="8280400" cy="5170005"/>
          </a:xfrm>
          <a:prstGeom prst="rect">
            <a:avLst/>
          </a:prstGeom>
        </p:spPr>
        <p:txBody>
          <a:bodyPr wrap="square" lIns="0" tIns="45720" rIns="0" bIns="45720" rtlCol="0" anchor="t">
            <a:spAutoFit/>
          </a:bodyPr>
          <a:lstStyle/>
          <a:p>
            <a:pPr fontAlgn="auto">
              <a:lnSpc>
                <a:spcPts val="2200"/>
              </a:lnSpc>
              <a:spcAft>
                <a:spcPts val="600"/>
              </a:spcAft>
              <a:defRPr/>
            </a:pPr>
            <a:r>
              <a:rPr lang="en-US" dirty="0">
                <a:solidFill>
                  <a:srgbClr val="000000"/>
                </a:solidFill>
                <a:latin typeface="Open Sans"/>
                <a:ea typeface="Open Sans"/>
                <a:cs typeface="Open Sans"/>
                <a:sym typeface="Open Sans"/>
              </a:rPr>
              <a:t>Your mate Brad has been making jokes about your new classmate Raven, who identifies as non-binary. While you are all hanging out after school, Brad pulls Raven’s shirt up to “get a look at what’s underneath“ and tries to persuade Raven to show everyone their genitalia.</a:t>
            </a:r>
          </a:p>
          <a:p>
            <a:pPr>
              <a:defRPr/>
            </a:pPr>
            <a:r>
              <a:rPr lang="en-GB" dirty="0">
                <a:latin typeface="Calibri"/>
                <a:ea typeface="Open Sans"/>
                <a:cs typeface="Calibri"/>
              </a:rPr>
              <a:t>If this is not a repeated incident, it may not be classed as bullying at this time. However, it is a serious case of </a:t>
            </a:r>
            <a:r>
              <a:rPr lang="en-GB" b="1" dirty="0">
                <a:latin typeface="Calibri"/>
                <a:ea typeface="Open Sans"/>
                <a:cs typeface="Calibri"/>
              </a:rPr>
              <a:t>sexual assault </a:t>
            </a:r>
            <a:r>
              <a:rPr lang="en-GB" dirty="0">
                <a:latin typeface="Calibri"/>
                <a:ea typeface="Open Sans"/>
                <a:cs typeface="Calibri"/>
              </a:rPr>
              <a:t>and any incident like this will be investigated and severely dealt with by our school. </a:t>
            </a:r>
            <a:endParaRPr lang="en-US" dirty="0">
              <a:latin typeface="Calibri"/>
              <a:ea typeface="Open Sans"/>
              <a:cs typeface="Calibri"/>
            </a:endParaRPr>
          </a:p>
          <a:p>
            <a:pPr>
              <a:lnSpc>
                <a:spcPts val="2200"/>
              </a:lnSpc>
              <a:spcAft>
                <a:spcPts val="600"/>
              </a:spcAft>
              <a:defRPr/>
            </a:pPr>
            <a:endParaRPr lang="en-US">
              <a:solidFill>
                <a:srgbClr val="000000"/>
              </a:solidFill>
              <a:latin typeface="Open Sans"/>
              <a:ea typeface="Open Sans"/>
              <a:cs typeface="Open Sans"/>
            </a:endParaRPr>
          </a:p>
          <a:p>
            <a:pPr lvl="1" fontAlgn="auto">
              <a:lnSpc>
                <a:spcPts val="2200"/>
              </a:lnSpc>
              <a:spcAft>
                <a:spcPts val="600"/>
              </a:spcAft>
              <a:defRPr/>
            </a:pPr>
            <a:r>
              <a:rPr lang="en-US" b="1" dirty="0">
                <a:solidFill>
                  <a:srgbClr val="000000"/>
                </a:solidFill>
                <a:latin typeface="Open Sans"/>
                <a:ea typeface="Open Sans"/>
                <a:cs typeface="Open Sans"/>
                <a:sym typeface="Open Sans"/>
              </a:rPr>
              <a:t>Raven would probably feel extremely uncomfortable and threatened by this </a:t>
            </a:r>
            <a:r>
              <a:rPr lang="en-US" b="1" dirty="0" err="1">
                <a:solidFill>
                  <a:srgbClr val="000000"/>
                </a:solidFill>
                <a:latin typeface="Open Sans"/>
                <a:ea typeface="Open Sans"/>
                <a:cs typeface="Open Sans"/>
                <a:sym typeface="Open Sans"/>
              </a:rPr>
              <a:t>behaviour</a:t>
            </a:r>
            <a:r>
              <a:rPr lang="en-US" b="1" dirty="0">
                <a:solidFill>
                  <a:srgbClr val="000000"/>
                </a:solidFill>
                <a:latin typeface="Open Sans"/>
                <a:ea typeface="Open Sans"/>
                <a:cs typeface="Open Sans"/>
                <a:sym typeface="Open Sans"/>
              </a:rPr>
              <a:t> </a:t>
            </a:r>
            <a:endParaRPr lang="en-US"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a:lnSpc>
                <a:spcPts val="2200"/>
              </a:lnSpc>
              <a:spcAft>
                <a:spcPts val="600"/>
              </a:spcAft>
              <a:defRPr/>
            </a:pPr>
            <a:r>
              <a:rPr lang="en-GB" b="1" dirty="0">
                <a:solidFill>
                  <a:srgbClr val="000000"/>
                </a:solidFill>
                <a:latin typeface="Open Sans"/>
                <a:ea typeface="Open Sans"/>
                <a:cs typeface="Open Sans"/>
                <a:sym typeface="Open Sans"/>
              </a:rPr>
              <a:t>Raven should report this to a trusted adult at school and possibly even consider going to the police as it could be classed as sexual assault and/or a hate crime.</a:t>
            </a:r>
            <a:endParaRPr lang="en-GB" b="1" dirty="0">
              <a:solidFill>
                <a:srgbClr val="000000"/>
              </a:solidFill>
              <a:latin typeface="Open Sans"/>
              <a:ea typeface="Open Sans"/>
              <a:cs typeface="Open Sans"/>
            </a:endParaRPr>
          </a:p>
          <a:p>
            <a:pPr lvl="1" fontAlgn="auto">
              <a:lnSpc>
                <a:spcPts val="2200"/>
              </a:lnSpc>
              <a:spcAft>
                <a:spcPts val="600"/>
              </a:spcAft>
              <a:defRPr/>
            </a:pPr>
            <a:r>
              <a:rPr lang="en-US" b="1" dirty="0">
                <a:solidFill>
                  <a:srgbClr val="000000"/>
                </a:solidFill>
                <a:latin typeface="Open Sans"/>
                <a:ea typeface="Open Sans"/>
                <a:cs typeface="Open Sans"/>
                <a:sym typeface="Open Sans"/>
              </a:rPr>
              <a:t>As a witness, you could tell Brad to stop what he is doing and help Raven to remove themself from the situation to somewhere that they feel safe. You could also report the incident to a trusted adult, or support Raven to report it themself. </a:t>
            </a:r>
            <a:endParaRPr lang="en-US"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D2848C0C-86F1-474D-9409-1B45EEA8F391}"/>
              </a:ext>
            </a:extLst>
          </p:cNvPr>
          <p:cNvSpPr txBox="1">
            <a:spLocks/>
          </p:cNvSpPr>
          <p:nvPr/>
        </p:nvSpPr>
        <p:spPr bwMode="auto">
          <a:xfrm>
            <a:off x="0" y="44971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a:solidFill>
                  <a:srgbClr val="B42518"/>
                </a:solidFill>
                <a:latin typeface="Open Sans"/>
                <a:ea typeface="Open Sans"/>
                <a:cs typeface="Open Sans"/>
                <a:sym typeface="Open Sans"/>
              </a:rPr>
              <a:t>Bullying Scenarios</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F52A9CED-DD3E-45B9-B69C-B93FDCF80F77}"/>
              </a:ext>
            </a:extLst>
          </p:cNvPr>
          <p:cNvSpPr/>
          <p:nvPr/>
        </p:nvSpPr>
        <p:spPr>
          <a:xfrm flipH="1" flipV="1">
            <a:off x="570342" y="3627602"/>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1" name="Oval 10">
            <a:extLst>
              <a:ext uri="{FF2B5EF4-FFF2-40B4-BE49-F238E27FC236}">
                <a16:creationId xmlns:a16="http://schemas.microsoft.com/office/drawing/2014/main" id="{64F334FB-8498-4B42-BCBE-4A5DD5313302}"/>
              </a:ext>
            </a:extLst>
          </p:cNvPr>
          <p:cNvSpPr/>
          <p:nvPr/>
        </p:nvSpPr>
        <p:spPr>
          <a:xfrm flipH="1" flipV="1">
            <a:off x="522882" y="4246673"/>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2" name="Oval 11">
            <a:extLst>
              <a:ext uri="{FF2B5EF4-FFF2-40B4-BE49-F238E27FC236}">
                <a16:creationId xmlns:a16="http://schemas.microsoft.com/office/drawing/2014/main" id="{C14747D3-09CF-46DE-BAFC-CAF7F468ED08}"/>
              </a:ext>
            </a:extLst>
          </p:cNvPr>
          <p:cNvSpPr/>
          <p:nvPr/>
        </p:nvSpPr>
        <p:spPr>
          <a:xfrm flipH="1" flipV="1">
            <a:off x="499152" y="5106533"/>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Tree>
    <p:extLst>
      <p:ext uri="{BB962C8B-B14F-4D97-AF65-F5344CB8AC3E}">
        <p14:creationId xmlns:p14="http://schemas.microsoft.com/office/powerpoint/2010/main" val="311501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69A6AC-3042-4BDB-8EB2-2574F931BC36}"/>
              </a:ext>
            </a:extLst>
          </p:cNvPr>
          <p:cNvSpPr txBox="1">
            <a:spLocks/>
          </p:cNvSpPr>
          <p:nvPr/>
        </p:nvSpPr>
        <p:spPr bwMode="auto">
          <a:xfrm>
            <a:off x="0" y="44971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a:solidFill>
                  <a:srgbClr val="B42518"/>
                </a:solidFill>
                <a:latin typeface="Open Sans"/>
                <a:ea typeface="Open Sans"/>
                <a:cs typeface="Open Sans"/>
                <a:sym typeface="Open Sans"/>
              </a:rPr>
              <a:t>Bullying Scenarios</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CFC78479-36D9-43B8-A5C7-D03C3ED67D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50" y="2933028"/>
            <a:ext cx="5224145" cy="3924972"/>
          </a:xfrm>
          <a:prstGeom prst="rect">
            <a:avLst/>
          </a:prstGeom>
        </p:spPr>
      </p:pic>
      <p:sp>
        <p:nvSpPr>
          <p:cNvPr id="6" name="TextBox 5">
            <a:extLst>
              <a:ext uri="{FF2B5EF4-FFF2-40B4-BE49-F238E27FC236}">
                <a16:creationId xmlns:a16="http://schemas.microsoft.com/office/drawing/2014/main" id="{4321B651-9FB8-41F8-BAFC-0B6ADE778027}"/>
              </a:ext>
            </a:extLst>
          </p:cNvPr>
          <p:cNvSpPr txBox="1"/>
          <p:nvPr/>
        </p:nvSpPr>
        <p:spPr>
          <a:xfrm>
            <a:off x="431800" y="1173483"/>
            <a:ext cx="7934278" cy="1492075"/>
          </a:xfrm>
          <a:prstGeom prst="rect">
            <a:avLst/>
          </a:prstGeom>
        </p:spPr>
        <p:txBody>
          <a:bodyPr wrap="square" lIns="0" rIns="0" rtlCol="0">
            <a:spAutoFit/>
          </a:bodyPr>
          <a:lstStyle/>
          <a:p>
            <a:pPr fontAlgn="auto">
              <a:lnSpc>
                <a:spcPts val="2200"/>
              </a:lnSpc>
              <a:spcAft>
                <a:spcPts val="600"/>
              </a:spcAft>
              <a:defRPr/>
            </a:pPr>
            <a:r>
              <a:rPr lang="en-US" spc="2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You are on the top deck of the bus and a group of people start picking on a new kid called Wes and using racist language towards him. Someone grabs his school bag and the group start throwing it back and forth. The other people that are watching this happen are laughing and not doing anything to stop it. This isn’t the first time this has happened. </a:t>
            </a:r>
            <a:endParaRPr lang="en-US" b="1">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Tree>
    <p:extLst>
      <p:ext uri="{BB962C8B-B14F-4D97-AF65-F5344CB8AC3E}">
        <p14:creationId xmlns:p14="http://schemas.microsoft.com/office/powerpoint/2010/main" val="3807051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69A6AC-3042-4BDB-8EB2-2574F931BC36}"/>
              </a:ext>
            </a:extLst>
          </p:cNvPr>
          <p:cNvSpPr txBox="1">
            <a:spLocks/>
          </p:cNvSpPr>
          <p:nvPr/>
        </p:nvSpPr>
        <p:spPr bwMode="auto">
          <a:xfrm>
            <a:off x="0" y="44971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a:solidFill>
                  <a:srgbClr val="B42518"/>
                </a:solidFill>
                <a:latin typeface="Open Sans"/>
                <a:ea typeface="Open Sans"/>
                <a:cs typeface="Open Sans"/>
                <a:sym typeface="Open Sans"/>
              </a:rPr>
              <a:t>Bullying Scenarios</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FD291115-8701-4A9E-A827-5CC558A3142E}"/>
              </a:ext>
            </a:extLst>
          </p:cNvPr>
          <p:cNvSpPr txBox="1"/>
          <p:nvPr/>
        </p:nvSpPr>
        <p:spPr>
          <a:xfrm>
            <a:off x="431800" y="1173483"/>
            <a:ext cx="7934278" cy="5185394"/>
          </a:xfrm>
          <a:prstGeom prst="rect">
            <a:avLst/>
          </a:prstGeom>
        </p:spPr>
        <p:txBody>
          <a:bodyPr wrap="square" lIns="0" tIns="45720" rIns="0" bIns="45720" rtlCol="0" anchor="t">
            <a:spAutoFit/>
          </a:bodyPr>
          <a:lstStyle/>
          <a:p>
            <a:pPr fontAlgn="auto">
              <a:lnSpc>
                <a:spcPts val="2200"/>
              </a:lnSpc>
              <a:spcAft>
                <a:spcPts val="600"/>
              </a:spcAft>
              <a:defRPr/>
            </a:pPr>
            <a:r>
              <a:rPr lang="en-US" spc="20">
                <a:solidFill>
                  <a:srgbClr val="000000"/>
                </a:solidFill>
                <a:latin typeface="Open Sans"/>
                <a:ea typeface="Open Sans"/>
                <a:cs typeface="Open Sans"/>
                <a:sym typeface="Open Sans"/>
              </a:rPr>
              <a:t>You are on the top deck of the bus and a group of people start picking on a new kid called Wes and using racist language towards him. Someone grabs his school bag and the group start throwing it back and forth. The other people that are watching this happen are laughing and not doing anything to stop it. This isn’t the first time this has happened. </a:t>
            </a:r>
            <a:endParaRPr lang="en-US">
              <a:sym typeface="Open Sans"/>
            </a:endParaRPr>
          </a:p>
          <a:p>
            <a:pPr>
              <a:lnSpc>
                <a:spcPts val="2200"/>
              </a:lnSpc>
              <a:spcAft>
                <a:spcPts val="600"/>
              </a:spcAft>
              <a:defRPr/>
            </a:pPr>
            <a:r>
              <a:rPr lang="en-US" spc="20">
                <a:solidFill>
                  <a:srgbClr val="000000"/>
                </a:solidFill>
                <a:latin typeface="Open Sans"/>
                <a:ea typeface="Open Sans"/>
                <a:cs typeface="Open Sans"/>
              </a:rPr>
              <a:t>        This</a:t>
            </a:r>
            <a:r>
              <a:rPr lang="en-US" b="1" spc="20">
                <a:solidFill>
                  <a:srgbClr val="000000"/>
                </a:solidFill>
                <a:latin typeface="Open Sans"/>
                <a:ea typeface="Open Sans"/>
                <a:cs typeface="Open Sans"/>
              </a:rPr>
              <a:t> is bullying </a:t>
            </a:r>
            <a:r>
              <a:rPr lang="en-US" spc="20">
                <a:solidFill>
                  <a:srgbClr val="000000"/>
                </a:solidFill>
                <a:latin typeface="Open Sans"/>
                <a:ea typeface="Open Sans"/>
                <a:cs typeface="Open Sans"/>
              </a:rPr>
              <a:t>as it is not the first time that it has happened</a:t>
            </a:r>
            <a:endParaRPr lang="en-US" spc="2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fontAlgn="auto">
              <a:lnSpc>
                <a:spcPts val="2200"/>
              </a:lnSpc>
              <a:spcAft>
                <a:spcPts val="600"/>
              </a:spcAft>
              <a:defRPr/>
            </a:pP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Wes would probably feel upset and helpless in this situation. It might make him scared to get the bus again, or even stop him from going to school. </a:t>
            </a:r>
          </a:p>
          <a:p>
            <a:pPr lvl="1" fontAlgn="auto">
              <a:lnSpc>
                <a:spcPts val="2200"/>
              </a:lnSpc>
              <a:spcAft>
                <a:spcPts val="600"/>
              </a:spcAft>
              <a:defRPr/>
            </a:pP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Wes should try to remove himself from the situation and make sure that he reports the incident as soon as possible, either to his parents or </a:t>
            </a:r>
            <a:r>
              <a:rPr lang="en-US" b="1" err="1">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carers</a:t>
            </a: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 or to a trusted adult at school. </a:t>
            </a:r>
          </a:p>
          <a:p>
            <a:pPr lvl="1" fontAlgn="auto">
              <a:lnSpc>
                <a:spcPts val="2200"/>
              </a:lnSpc>
              <a:spcAft>
                <a:spcPts val="600"/>
              </a:spcAft>
              <a:defRPr/>
            </a:pPr>
            <a:r>
              <a:rPr lang="en-US" b="1">
                <a:solidFill>
                  <a:srgbClr val="000000"/>
                </a:solidFill>
                <a:latin typeface="Open Sans"/>
                <a:ea typeface="Open Sans"/>
                <a:cs typeface="Open Sans"/>
                <a:sym typeface="Open Sans"/>
              </a:rPr>
              <a:t>As a witness, you could try to stand up to the people doing the bullying and tell them to stop what they are doing. If this feels too dangerous, you could try to alert the bus driver to what is happening. You could also check that Wes is OK afterwards and help him to report the situation to the school. </a:t>
            </a:r>
            <a:endParaRPr lang="en-US" b="1">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8EA3C939-BFD9-4FCC-84EB-88AAD61687DA}"/>
              </a:ext>
            </a:extLst>
          </p:cNvPr>
          <p:cNvSpPr/>
          <p:nvPr/>
        </p:nvSpPr>
        <p:spPr>
          <a:xfrm flipH="1" flipV="1">
            <a:off x="522882" y="3129332"/>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8" name="Oval 7">
            <a:extLst>
              <a:ext uri="{FF2B5EF4-FFF2-40B4-BE49-F238E27FC236}">
                <a16:creationId xmlns:a16="http://schemas.microsoft.com/office/drawing/2014/main" id="{CB8CAEA4-0598-42BB-9595-1363CA30E91C}"/>
              </a:ext>
            </a:extLst>
          </p:cNvPr>
          <p:cNvSpPr/>
          <p:nvPr/>
        </p:nvSpPr>
        <p:spPr>
          <a:xfrm flipH="1" flipV="1">
            <a:off x="487287" y="4013062"/>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9" name="Oval 8">
            <a:extLst>
              <a:ext uri="{FF2B5EF4-FFF2-40B4-BE49-F238E27FC236}">
                <a16:creationId xmlns:a16="http://schemas.microsoft.com/office/drawing/2014/main" id="{9CBAD0FA-08F5-45AD-A0CB-DBEC387BB90B}"/>
              </a:ext>
            </a:extLst>
          </p:cNvPr>
          <p:cNvSpPr/>
          <p:nvPr/>
        </p:nvSpPr>
        <p:spPr>
          <a:xfrm flipH="1" flipV="1">
            <a:off x="467512" y="4923345"/>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Tree>
    <p:extLst>
      <p:ext uri="{BB962C8B-B14F-4D97-AF65-F5344CB8AC3E}">
        <p14:creationId xmlns:p14="http://schemas.microsoft.com/office/powerpoint/2010/main" val="285436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89C063C-BCDA-4184-A515-629BD32D5C58}"/>
              </a:ext>
            </a:extLst>
          </p:cNvPr>
          <p:cNvSpPr txBox="1">
            <a:spLocks/>
          </p:cNvSpPr>
          <p:nvPr/>
        </p:nvSpPr>
        <p:spPr bwMode="auto">
          <a:xfrm>
            <a:off x="0" y="459012"/>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600" b="1">
                <a:solidFill>
                  <a:srgbClr val="B42518"/>
                </a:solidFill>
                <a:latin typeface="Open Sans" panose="020B0604020202020204" charset="0"/>
                <a:ea typeface="Open Sans" panose="020B0604020202020204" charset="0"/>
                <a:cs typeface="Open Sans" panose="020B0604020202020204" charset="0"/>
              </a:rPr>
              <a:t>Dealing with Bullying</a:t>
            </a:r>
            <a:endParaRPr lang="en-GB" altLang="en-US" sz="3600" b="1">
              <a:solidFill>
                <a:srgbClr val="B425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itle 1">
            <a:extLst>
              <a:ext uri="{FF2B5EF4-FFF2-40B4-BE49-F238E27FC236}">
                <a16:creationId xmlns:a16="http://schemas.microsoft.com/office/drawing/2014/main" id="{3493F0B0-1019-4F0B-972C-D0597AE2A80D}"/>
              </a:ext>
            </a:extLst>
          </p:cNvPr>
          <p:cNvSpPr txBox="1">
            <a:spLocks/>
          </p:cNvSpPr>
          <p:nvPr/>
        </p:nvSpPr>
        <p:spPr>
          <a:xfrm>
            <a:off x="435992" y="1087930"/>
            <a:ext cx="8272011" cy="615553"/>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700" spc="20">
                <a:latin typeface="Open Sans" panose="020B0606030504020204" pitchFamily="34" charset="0"/>
                <a:ea typeface="Open Sans" panose="020B0606030504020204" pitchFamily="34" charset="0"/>
                <a:cs typeface="Open Sans" panose="020B0606030504020204" pitchFamily="34" charset="0"/>
              </a:rPr>
              <a:t>If you are being bullied, or see someone else being bullied, there are some things you can do to help deal with it. </a:t>
            </a:r>
          </a:p>
        </p:txBody>
      </p:sp>
      <p:grpSp>
        <p:nvGrpSpPr>
          <p:cNvPr id="39" name="Group 38">
            <a:extLst>
              <a:ext uri="{FF2B5EF4-FFF2-40B4-BE49-F238E27FC236}">
                <a16:creationId xmlns:a16="http://schemas.microsoft.com/office/drawing/2014/main" id="{5D550755-AB6F-4BBB-B27D-6752E06DA51D}"/>
              </a:ext>
            </a:extLst>
          </p:cNvPr>
          <p:cNvGrpSpPr/>
          <p:nvPr/>
        </p:nvGrpSpPr>
        <p:grpSpPr>
          <a:xfrm>
            <a:off x="-662917" y="1752154"/>
            <a:ext cx="9144000" cy="1054408"/>
            <a:chOff x="-662917" y="1752154"/>
            <a:chExt cx="9144000" cy="1054408"/>
          </a:xfrm>
        </p:grpSpPr>
        <p:sp>
          <p:nvSpPr>
            <p:cNvPr id="40" name="Rectangle: Rounded Corners 39">
              <a:extLst>
                <a:ext uri="{FF2B5EF4-FFF2-40B4-BE49-F238E27FC236}">
                  <a16:creationId xmlns:a16="http://schemas.microsoft.com/office/drawing/2014/main" id="{A7066998-820E-49FD-9DAF-328ED8919BE1}"/>
                </a:ext>
              </a:extLst>
            </p:cNvPr>
            <p:cNvSpPr/>
            <p:nvPr/>
          </p:nvSpPr>
          <p:spPr>
            <a:xfrm flipH="1">
              <a:off x="-662917" y="1752154"/>
              <a:ext cx="9144000" cy="1054408"/>
            </a:xfrm>
            <a:prstGeom prst="roundRect">
              <a:avLst>
                <a:gd name="adj" fmla="val 50000"/>
              </a:avLst>
            </a:prstGeom>
            <a:solidFill>
              <a:srgbClr val="F5B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0FC68906-0ACD-422E-8EBE-67A1A2EBFD99}"/>
                </a:ext>
              </a:extLst>
            </p:cNvPr>
            <p:cNvSpPr txBox="1"/>
            <p:nvPr/>
          </p:nvSpPr>
          <p:spPr>
            <a:xfrm>
              <a:off x="369733" y="1834340"/>
              <a:ext cx="7703112" cy="877163"/>
            </a:xfrm>
            <a:prstGeom prst="rect">
              <a:avLst/>
            </a:prstGeom>
            <a:noFill/>
          </p:spPr>
          <p:txBody>
            <a:bodyPr wrap="square">
              <a:spAutoFit/>
            </a:bodyPr>
            <a:lstStyle/>
            <a:p>
              <a:pPr algn="l"/>
              <a:r>
                <a:rPr lang="en-GB" sz="1700" b="1" spc="2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Walk Away </a:t>
              </a:r>
              <a:r>
                <a:rPr lang="en-GB" sz="1700" spc="2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if you are experiencing physical or verbal bullying, remove yourself from the situation if you can do so safely. Try not to retaliate as</a:t>
              </a:r>
              <a:br>
                <a:rPr lang="en-GB" sz="1700" spc="2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br>
              <a:r>
                <a:rPr lang="en-GB" sz="1700" spc="2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this can make things worse and you could get into trouble yourself.</a:t>
              </a:r>
            </a:p>
          </p:txBody>
        </p:sp>
      </p:grpSp>
      <p:grpSp>
        <p:nvGrpSpPr>
          <p:cNvPr id="42" name="Group 41">
            <a:extLst>
              <a:ext uri="{FF2B5EF4-FFF2-40B4-BE49-F238E27FC236}">
                <a16:creationId xmlns:a16="http://schemas.microsoft.com/office/drawing/2014/main" id="{1C1719E1-3025-4B9D-AC26-96B43BE9AF1B}"/>
              </a:ext>
            </a:extLst>
          </p:cNvPr>
          <p:cNvGrpSpPr/>
          <p:nvPr/>
        </p:nvGrpSpPr>
        <p:grpSpPr>
          <a:xfrm>
            <a:off x="-556591" y="4221781"/>
            <a:ext cx="9037672" cy="1054408"/>
            <a:chOff x="-556591" y="4221781"/>
            <a:chExt cx="9037672" cy="1054408"/>
          </a:xfrm>
        </p:grpSpPr>
        <p:sp>
          <p:nvSpPr>
            <p:cNvPr id="43" name="Rectangle: Rounded Corners 42">
              <a:extLst>
                <a:ext uri="{FF2B5EF4-FFF2-40B4-BE49-F238E27FC236}">
                  <a16:creationId xmlns:a16="http://schemas.microsoft.com/office/drawing/2014/main" id="{DC49D531-18FF-4D9B-88B8-6AB5B07B0230}"/>
                </a:ext>
              </a:extLst>
            </p:cNvPr>
            <p:cNvSpPr/>
            <p:nvPr/>
          </p:nvSpPr>
          <p:spPr>
            <a:xfrm flipH="1">
              <a:off x="-556591" y="4221781"/>
              <a:ext cx="9037672" cy="1054408"/>
            </a:xfrm>
            <a:prstGeom prst="roundRect">
              <a:avLst>
                <a:gd name="adj" fmla="val 50000"/>
              </a:avLst>
            </a:prstGeom>
            <a:solidFill>
              <a:srgbClr val="F5B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4A505028-E201-4A73-903F-8E88820ECB88}"/>
                </a:ext>
              </a:extLst>
            </p:cNvPr>
            <p:cNvSpPr txBox="1"/>
            <p:nvPr/>
          </p:nvSpPr>
          <p:spPr>
            <a:xfrm>
              <a:off x="435992" y="4309707"/>
              <a:ext cx="7805465" cy="877163"/>
            </a:xfrm>
            <a:prstGeom prst="rect">
              <a:avLst/>
            </a:prstGeom>
            <a:noFill/>
          </p:spPr>
          <p:txBody>
            <a:bodyPr wrap="square">
              <a:spAutoFit/>
            </a:bodyPr>
            <a:lstStyle/>
            <a:p>
              <a:pPr algn="l"/>
              <a:r>
                <a:rPr lang="en-GB" sz="1700" b="1" spc="2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Report It </a:t>
              </a:r>
              <a:r>
                <a:rPr lang="en-GB" sz="1700" spc="2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t>
              </a:r>
              <a:r>
                <a:rPr lang="en-GB" sz="1700" b="1" spc="2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a:t>
              </a:r>
              <a:r>
                <a:rPr lang="en-GB" sz="1700" spc="2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tell a trusted adult, such as a teacher or family member, about what is happening. If you don’t feel comfortable talking to someone you know, there are also helplines that you can contact for advice. </a:t>
              </a:r>
            </a:p>
          </p:txBody>
        </p:sp>
      </p:grpSp>
      <p:grpSp>
        <p:nvGrpSpPr>
          <p:cNvPr id="45" name="Group 44">
            <a:extLst>
              <a:ext uri="{FF2B5EF4-FFF2-40B4-BE49-F238E27FC236}">
                <a16:creationId xmlns:a16="http://schemas.microsoft.com/office/drawing/2014/main" id="{AEB00E38-92BC-4FF6-9A4F-3CF344859FAC}"/>
              </a:ext>
            </a:extLst>
          </p:cNvPr>
          <p:cNvGrpSpPr/>
          <p:nvPr/>
        </p:nvGrpSpPr>
        <p:grpSpPr>
          <a:xfrm>
            <a:off x="130109" y="2508592"/>
            <a:ext cx="9612892" cy="1719444"/>
            <a:chOff x="130109" y="2508592"/>
            <a:chExt cx="9612892" cy="1719444"/>
          </a:xfrm>
        </p:grpSpPr>
        <p:sp>
          <p:nvSpPr>
            <p:cNvPr id="46" name="Rectangle: Rounded Corners 45">
              <a:extLst>
                <a:ext uri="{FF2B5EF4-FFF2-40B4-BE49-F238E27FC236}">
                  <a16:creationId xmlns:a16="http://schemas.microsoft.com/office/drawing/2014/main" id="{88D3D533-BE67-4884-A357-5F9E36B30DDE}"/>
                </a:ext>
              </a:extLst>
            </p:cNvPr>
            <p:cNvSpPr/>
            <p:nvPr/>
          </p:nvSpPr>
          <p:spPr>
            <a:xfrm flipH="1">
              <a:off x="1470990" y="2986443"/>
              <a:ext cx="8272011" cy="1054408"/>
            </a:xfrm>
            <a:prstGeom prst="roundRect">
              <a:avLst>
                <a:gd name="adj" fmla="val 50000"/>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84AEA675-9F43-46D1-AFEA-947557FE69C6}"/>
                </a:ext>
              </a:extLst>
            </p:cNvPr>
            <p:cNvSpPr txBox="1"/>
            <p:nvPr/>
          </p:nvSpPr>
          <p:spPr>
            <a:xfrm>
              <a:off x="1986419" y="3079890"/>
              <a:ext cx="7290318" cy="877163"/>
            </a:xfrm>
            <a:prstGeom prst="rect">
              <a:avLst/>
            </a:prstGeom>
            <a:noFill/>
          </p:spPr>
          <p:txBody>
            <a:bodyPr wrap="square">
              <a:spAutoFit/>
            </a:bodyPr>
            <a:lstStyle/>
            <a:p>
              <a:pPr algn="l"/>
              <a:r>
                <a:rPr lang="en-GB" sz="1650" b="1" spc="20">
                  <a:solidFill>
                    <a:schemeClr val="bg1"/>
                  </a:solidFill>
                  <a:latin typeface="Open Sans" panose="020B0606030504020204" pitchFamily="34" charset="0"/>
                  <a:ea typeface="Open Sans" panose="020B0606030504020204" pitchFamily="34" charset="0"/>
                  <a:cs typeface="Open Sans" panose="020B0606030504020204" pitchFamily="34" charset="0"/>
                </a:rPr>
                <a:t>Talk It Out </a:t>
              </a:r>
              <a:r>
                <a:rPr lang="en-GB" sz="1650" spc="2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1650" b="1" spc="2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GB" sz="1650" spc="20">
                  <a:solidFill>
                    <a:schemeClr val="bg1"/>
                  </a:solidFill>
                  <a:latin typeface="Open Sans" panose="020B0606030504020204" pitchFamily="34" charset="0"/>
                  <a:ea typeface="Open Sans" panose="020B0606030504020204" pitchFamily="34" charset="0"/>
                  <a:cs typeface="Open Sans" panose="020B0606030504020204" pitchFamily="34" charset="0"/>
                </a:rPr>
                <a:t> if you feel safe to do so, try to talk to the person who is bullying you and explain that their behaviour is harmful or upsetting. They may not realise the impact that their actions are having.</a:t>
              </a:r>
            </a:p>
          </p:txBody>
        </p:sp>
        <p:grpSp>
          <p:nvGrpSpPr>
            <p:cNvPr id="48" name="Group 47">
              <a:extLst>
                <a:ext uri="{FF2B5EF4-FFF2-40B4-BE49-F238E27FC236}">
                  <a16:creationId xmlns:a16="http://schemas.microsoft.com/office/drawing/2014/main" id="{464D069B-0310-4D84-BE26-E4D3C6B43A3F}"/>
                </a:ext>
              </a:extLst>
            </p:cNvPr>
            <p:cNvGrpSpPr/>
            <p:nvPr/>
          </p:nvGrpSpPr>
          <p:grpSpPr>
            <a:xfrm>
              <a:off x="130109" y="2508592"/>
              <a:ext cx="1845708" cy="1719444"/>
              <a:chOff x="-1187064" y="2508592"/>
              <a:chExt cx="1845708" cy="1719444"/>
            </a:xfrm>
            <a:solidFill>
              <a:srgbClr val="B42518"/>
            </a:solidFill>
          </p:grpSpPr>
          <p:pic>
            <p:nvPicPr>
              <p:cNvPr id="49" name="Picture 48" descr="A picture containing text, doll&#10;&#10;Description automatically generated">
                <a:extLst>
                  <a:ext uri="{FF2B5EF4-FFF2-40B4-BE49-F238E27FC236}">
                    <a16:creationId xmlns:a16="http://schemas.microsoft.com/office/drawing/2014/main" id="{5B7568E4-E0C3-4811-B0ED-3572F1F9DA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0730" y="2884613"/>
                <a:ext cx="799374" cy="1341373"/>
              </a:xfrm>
              <a:prstGeom prst="rect">
                <a:avLst/>
              </a:prstGeom>
              <a:noFill/>
            </p:spPr>
          </p:pic>
          <p:pic>
            <p:nvPicPr>
              <p:cNvPr id="50" name="Picture 49" descr="A person playing a guitar&#10;&#10;Description automatically generated with low confidence">
                <a:extLst>
                  <a:ext uri="{FF2B5EF4-FFF2-40B4-BE49-F238E27FC236}">
                    <a16:creationId xmlns:a16="http://schemas.microsoft.com/office/drawing/2014/main" id="{9C481853-265C-45AC-8310-787969E72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87064" y="2508592"/>
                <a:ext cx="941155" cy="1719444"/>
              </a:xfrm>
              <a:prstGeom prst="rect">
                <a:avLst/>
              </a:prstGeom>
              <a:noFill/>
            </p:spPr>
          </p:pic>
        </p:grpSp>
      </p:grpSp>
      <p:grpSp>
        <p:nvGrpSpPr>
          <p:cNvPr id="51" name="Group 50">
            <a:extLst>
              <a:ext uri="{FF2B5EF4-FFF2-40B4-BE49-F238E27FC236}">
                <a16:creationId xmlns:a16="http://schemas.microsoft.com/office/drawing/2014/main" id="{B9637B7D-24C2-4B87-9063-29135ABE1868}"/>
              </a:ext>
            </a:extLst>
          </p:cNvPr>
          <p:cNvGrpSpPr/>
          <p:nvPr/>
        </p:nvGrpSpPr>
        <p:grpSpPr>
          <a:xfrm>
            <a:off x="266412" y="5443538"/>
            <a:ext cx="9513691" cy="1081448"/>
            <a:chOff x="266412" y="5443538"/>
            <a:chExt cx="9513691" cy="1081448"/>
          </a:xfrm>
        </p:grpSpPr>
        <p:sp>
          <p:nvSpPr>
            <p:cNvPr id="52" name="Rectangle: Rounded Corners 51">
              <a:extLst>
                <a:ext uri="{FF2B5EF4-FFF2-40B4-BE49-F238E27FC236}">
                  <a16:creationId xmlns:a16="http://schemas.microsoft.com/office/drawing/2014/main" id="{5C361814-BD04-41D4-97EA-B5FDD5CDC629}"/>
                </a:ext>
              </a:extLst>
            </p:cNvPr>
            <p:cNvSpPr/>
            <p:nvPr/>
          </p:nvSpPr>
          <p:spPr>
            <a:xfrm flipH="1">
              <a:off x="1470987" y="5443538"/>
              <a:ext cx="8309116" cy="1054408"/>
            </a:xfrm>
            <a:prstGeom prst="roundRect">
              <a:avLst>
                <a:gd name="adj" fmla="val 50000"/>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a:extLst>
                <a:ext uri="{FF2B5EF4-FFF2-40B4-BE49-F238E27FC236}">
                  <a16:creationId xmlns:a16="http://schemas.microsoft.com/office/drawing/2014/main" id="{26DAF4C8-79D2-4293-BA1C-1DFDE23C1D4A}"/>
                </a:ext>
              </a:extLst>
            </p:cNvPr>
            <p:cNvSpPr txBox="1"/>
            <p:nvPr/>
          </p:nvSpPr>
          <p:spPr>
            <a:xfrm>
              <a:off x="2295116" y="5529128"/>
              <a:ext cx="6981621" cy="877163"/>
            </a:xfrm>
            <a:prstGeom prst="rect">
              <a:avLst/>
            </a:prstGeom>
            <a:noFill/>
          </p:spPr>
          <p:txBody>
            <a:bodyPr wrap="square">
              <a:spAutoFit/>
            </a:bodyPr>
            <a:lstStyle/>
            <a:p>
              <a:pPr algn="l"/>
              <a:r>
                <a:rPr lang="en-GB" sz="1700" b="1" spc="20">
                  <a:solidFill>
                    <a:schemeClr val="bg1"/>
                  </a:solidFill>
                  <a:latin typeface="Open Sans" panose="020B0606030504020204" pitchFamily="34" charset="0"/>
                  <a:ea typeface="Open Sans" panose="020B0606030504020204" pitchFamily="34" charset="0"/>
                  <a:cs typeface="Open Sans" panose="020B0606030504020204" pitchFamily="34" charset="0"/>
                </a:rPr>
                <a:t>Collect Evidence </a:t>
              </a:r>
              <a:r>
                <a:rPr lang="en-GB" sz="1700" spc="2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1700" b="1" spc="2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GB" sz="1700" spc="20">
                  <a:solidFill>
                    <a:schemeClr val="bg1"/>
                  </a:solidFill>
                  <a:latin typeface="Open Sans" panose="020B0606030504020204" pitchFamily="34" charset="0"/>
                  <a:ea typeface="Open Sans" panose="020B0606030504020204" pitchFamily="34" charset="0"/>
                  <a:cs typeface="Open Sans" panose="020B0606030504020204" pitchFamily="34" charset="0"/>
                </a:rPr>
                <a:t>keep a note of what happened, who was involved and when it happened. If the bullying is online, take screenshots of messages or comments so you can report it. </a:t>
              </a:r>
            </a:p>
          </p:txBody>
        </p:sp>
        <p:grpSp>
          <p:nvGrpSpPr>
            <p:cNvPr id="54" name="Group 53">
              <a:extLst>
                <a:ext uri="{FF2B5EF4-FFF2-40B4-BE49-F238E27FC236}">
                  <a16:creationId xmlns:a16="http://schemas.microsoft.com/office/drawing/2014/main" id="{8DAB2D90-4FD1-40AF-B59C-623780B9643A}"/>
                </a:ext>
              </a:extLst>
            </p:cNvPr>
            <p:cNvGrpSpPr/>
            <p:nvPr/>
          </p:nvGrpSpPr>
          <p:grpSpPr>
            <a:xfrm>
              <a:off x="266412" y="5443538"/>
              <a:ext cx="2026043" cy="1081448"/>
              <a:chOff x="-1050761" y="5443538"/>
              <a:chExt cx="2026043" cy="1081448"/>
            </a:xfrm>
            <a:solidFill>
              <a:srgbClr val="B42518"/>
            </a:solidFill>
          </p:grpSpPr>
          <p:pic>
            <p:nvPicPr>
              <p:cNvPr id="55" name="Picture 54" descr="Text, letter&#10;&#10;Description automatically generated">
                <a:extLst>
                  <a:ext uri="{FF2B5EF4-FFF2-40B4-BE49-F238E27FC236}">
                    <a16:creationId xmlns:a16="http://schemas.microsoft.com/office/drawing/2014/main" id="{2C799417-6D72-4BA0-9734-BAB2E281E2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040" y="5443538"/>
                <a:ext cx="1602322" cy="1081448"/>
              </a:xfrm>
              <a:prstGeom prst="rect">
                <a:avLst/>
              </a:prstGeom>
              <a:noFill/>
            </p:spPr>
          </p:pic>
          <p:pic>
            <p:nvPicPr>
              <p:cNvPr id="56" name="Picture 55" descr="A black cell phone&#10;&#10;Description automatically generated with low confidence">
                <a:extLst>
                  <a:ext uri="{FF2B5EF4-FFF2-40B4-BE49-F238E27FC236}">
                    <a16:creationId xmlns:a16="http://schemas.microsoft.com/office/drawing/2014/main" id="{9F8C2F2A-6DBE-4E44-9082-CE2797483D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56893">
                <a:off x="-1050761" y="5601883"/>
                <a:ext cx="460909" cy="858955"/>
              </a:xfrm>
              <a:prstGeom prst="rect">
                <a:avLst/>
              </a:prstGeom>
              <a:noFill/>
            </p:spPr>
          </p:pic>
        </p:grpSp>
      </p:grpSp>
    </p:spTree>
    <p:extLst>
      <p:ext uri="{BB962C8B-B14F-4D97-AF65-F5344CB8AC3E}">
        <p14:creationId xmlns:p14="http://schemas.microsoft.com/office/powerpoint/2010/main" val="33310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D2233-1B58-4588-B47C-840E0042504B}"/>
              </a:ext>
            </a:extLst>
          </p:cNvPr>
          <p:cNvSpPr txBox="1">
            <a:spLocks/>
          </p:cNvSpPr>
          <p:nvPr/>
        </p:nvSpPr>
        <p:spPr bwMode="auto">
          <a:xfrm>
            <a:off x="0" y="459012"/>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600" b="1">
                <a:solidFill>
                  <a:srgbClr val="B42518"/>
                </a:solidFill>
                <a:latin typeface="Open Sans" panose="020B0604020202020204" charset="0"/>
                <a:ea typeface="Open Sans" panose="020B0604020202020204" charset="0"/>
                <a:cs typeface="Open Sans" panose="020B0604020202020204" charset="0"/>
              </a:rPr>
              <a:t>Dealing with Bullying</a:t>
            </a:r>
            <a:endParaRPr lang="en-GB" altLang="en-US" sz="3600" b="1">
              <a:solidFill>
                <a:srgbClr val="B42518"/>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8E7FBEDC-C588-4ADB-A5DA-EDF24740C948}"/>
              </a:ext>
            </a:extLst>
          </p:cNvPr>
          <p:cNvGrpSpPr/>
          <p:nvPr/>
        </p:nvGrpSpPr>
        <p:grpSpPr>
          <a:xfrm>
            <a:off x="980660" y="4952732"/>
            <a:ext cx="8892209" cy="1054408"/>
            <a:chOff x="980660" y="4952732"/>
            <a:chExt cx="8892209" cy="1054408"/>
          </a:xfrm>
        </p:grpSpPr>
        <p:sp>
          <p:nvSpPr>
            <p:cNvPr id="4" name="Rectangle: Rounded Corners 3">
              <a:extLst>
                <a:ext uri="{FF2B5EF4-FFF2-40B4-BE49-F238E27FC236}">
                  <a16:creationId xmlns:a16="http://schemas.microsoft.com/office/drawing/2014/main" id="{D88BB942-71BE-427E-B837-18C726D3E8E5}"/>
                </a:ext>
              </a:extLst>
            </p:cNvPr>
            <p:cNvSpPr/>
            <p:nvPr/>
          </p:nvSpPr>
          <p:spPr>
            <a:xfrm flipH="1">
              <a:off x="980660" y="4952732"/>
              <a:ext cx="8892209" cy="1054408"/>
            </a:xfrm>
            <a:prstGeom prst="roundRect">
              <a:avLst>
                <a:gd name="adj" fmla="val 50000"/>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B562E091-8DC4-44DE-9B3C-5270A1F1C402}"/>
                </a:ext>
              </a:extLst>
            </p:cNvPr>
            <p:cNvSpPr txBox="1"/>
            <p:nvPr/>
          </p:nvSpPr>
          <p:spPr>
            <a:xfrm>
              <a:off x="1540040" y="5029259"/>
              <a:ext cx="7151425" cy="877163"/>
            </a:xfrm>
            <a:prstGeom prst="rect">
              <a:avLst/>
            </a:prstGeom>
            <a:solidFill>
              <a:srgbClr val="B42518"/>
            </a:solidFill>
          </p:spPr>
          <p:txBody>
            <a:bodyPr wrap="square">
              <a:spAutoFit/>
            </a:bodyPr>
            <a:lstStyle/>
            <a:p>
              <a:pPr algn="l"/>
              <a:r>
                <a:rPr lang="en-GB" sz="1700" b="1" spc="20">
                  <a:solidFill>
                    <a:schemeClr val="bg1"/>
                  </a:solidFill>
                  <a:latin typeface="Open Sans" panose="020B0606030504020204" pitchFamily="34" charset="0"/>
                  <a:ea typeface="Open Sans" panose="020B0606030504020204" pitchFamily="34" charset="0"/>
                  <a:cs typeface="Open Sans" panose="020B0606030504020204" pitchFamily="34" charset="0"/>
                </a:rPr>
                <a:t>Be an Ally </a:t>
              </a:r>
              <a:r>
                <a:rPr lang="en-GB" sz="1700" spc="2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1700" b="1" spc="2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GB" sz="1700" spc="20">
                  <a:solidFill>
                    <a:schemeClr val="bg1"/>
                  </a:solidFill>
                  <a:latin typeface="Open Sans" panose="020B0606030504020204" pitchFamily="34" charset="0"/>
                  <a:ea typeface="Open Sans" panose="020B0606030504020204" pitchFamily="34" charset="0"/>
                  <a:cs typeface="Open Sans" panose="020B0606030504020204" pitchFamily="34" charset="0"/>
                </a:rPr>
                <a:t>if you see someone else having a hard time, stand up for them and make it clear you are on their side. If you think this will make the situation worse, report the bullying to a trusted adult.</a:t>
              </a:r>
            </a:p>
          </p:txBody>
        </p:sp>
      </p:grpSp>
      <p:grpSp>
        <p:nvGrpSpPr>
          <p:cNvPr id="6" name="Group 5">
            <a:extLst>
              <a:ext uri="{FF2B5EF4-FFF2-40B4-BE49-F238E27FC236}">
                <a16:creationId xmlns:a16="http://schemas.microsoft.com/office/drawing/2014/main" id="{F598E930-B5EE-43AB-AB8B-649FCBAB61BE}"/>
              </a:ext>
            </a:extLst>
          </p:cNvPr>
          <p:cNvGrpSpPr/>
          <p:nvPr/>
        </p:nvGrpSpPr>
        <p:grpSpPr>
          <a:xfrm>
            <a:off x="-728870" y="3730975"/>
            <a:ext cx="9811323" cy="1298284"/>
            <a:chOff x="-728870" y="3730975"/>
            <a:chExt cx="9811323" cy="1298284"/>
          </a:xfrm>
        </p:grpSpPr>
        <p:sp>
          <p:nvSpPr>
            <p:cNvPr id="7" name="Rectangle: Rounded Corners 6">
              <a:extLst>
                <a:ext uri="{FF2B5EF4-FFF2-40B4-BE49-F238E27FC236}">
                  <a16:creationId xmlns:a16="http://schemas.microsoft.com/office/drawing/2014/main" id="{2C21A3FC-2E63-4774-9739-C95E9A9B463A}"/>
                </a:ext>
              </a:extLst>
            </p:cNvPr>
            <p:cNvSpPr/>
            <p:nvPr/>
          </p:nvSpPr>
          <p:spPr>
            <a:xfrm flipH="1">
              <a:off x="-728870" y="3730975"/>
              <a:ext cx="9420334" cy="1054408"/>
            </a:xfrm>
            <a:prstGeom prst="roundRect">
              <a:avLst>
                <a:gd name="adj" fmla="val 50000"/>
              </a:avLst>
            </a:prstGeom>
            <a:solidFill>
              <a:srgbClr val="F5B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4C599313-BA2A-4853-8B59-D1F7F3EF23B7}"/>
                </a:ext>
              </a:extLst>
            </p:cNvPr>
            <p:cNvSpPr txBox="1"/>
            <p:nvPr/>
          </p:nvSpPr>
          <p:spPr>
            <a:xfrm>
              <a:off x="339170" y="3814019"/>
              <a:ext cx="7766312" cy="877163"/>
            </a:xfrm>
            <a:prstGeom prst="rect">
              <a:avLst/>
            </a:prstGeom>
            <a:solidFill>
              <a:srgbClr val="F5B76D"/>
            </a:solidFill>
          </p:spPr>
          <p:txBody>
            <a:bodyPr wrap="square">
              <a:spAutoFit/>
            </a:bodyPr>
            <a:lstStyle/>
            <a:p>
              <a:pPr algn="l"/>
              <a:r>
                <a:rPr lang="en-GB" sz="1700" b="1" spc="2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Be Confident </a:t>
              </a:r>
              <a:r>
                <a:rPr lang="en-GB" sz="1700" spc="2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t>
              </a:r>
              <a:r>
                <a:rPr lang="en-GB" sz="1700" b="1" spc="2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a:t>
              </a:r>
              <a:r>
                <a:rPr lang="en-GB" sz="1700" spc="2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hold your head up high and do things that make you feel good about yourself. This could be joining a new club or sports team, </a:t>
              </a:r>
              <a:br>
                <a:rPr lang="en-GB" sz="1700" spc="2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br>
              <a:r>
                <a:rPr lang="en-GB" sz="1700" spc="2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or doing something you enjoy, like drawing, writing or making music. </a:t>
              </a:r>
            </a:p>
          </p:txBody>
        </p:sp>
        <p:pic>
          <p:nvPicPr>
            <p:cNvPr id="9" name="Picture 8" descr="A picture containing wire&#10;&#10;Description automatically generated">
              <a:extLst>
                <a:ext uri="{FF2B5EF4-FFF2-40B4-BE49-F238E27FC236}">
                  <a16:creationId xmlns:a16="http://schemas.microsoft.com/office/drawing/2014/main" id="{5E88A1A1-7882-409C-B80B-5188A3B0BE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1444" y="4150717"/>
              <a:ext cx="1481009" cy="878542"/>
            </a:xfrm>
            <a:prstGeom prst="rect">
              <a:avLst/>
            </a:prstGeom>
            <a:noFill/>
          </p:spPr>
        </p:pic>
      </p:grpSp>
      <p:grpSp>
        <p:nvGrpSpPr>
          <p:cNvPr id="10" name="Group 9">
            <a:extLst>
              <a:ext uri="{FF2B5EF4-FFF2-40B4-BE49-F238E27FC236}">
                <a16:creationId xmlns:a16="http://schemas.microsoft.com/office/drawing/2014/main" id="{63EE1FFB-4751-44FB-BC4E-7310FF4938BE}"/>
              </a:ext>
            </a:extLst>
          </p:cNvPr>
          <p:cNvGrpSpPr/>
          <p:nvPr/>
        </p:nvGrpSpPr>
        <p:grpSpPr>
          <a:xfrm>
            <a:off x="-728870" y="1213942"/>
            <a:ext cx="9615322" cy="1285621"/>
            <a:chOff x="-728870" y="1213942"/>
            <a:chExt cx="9615322" cy="1285621"/>
          </a:xfrm>
        </p:grpSpPr>
        <p:sp>
          <p:nvSpPr>
            <p:cNvPr id="11" name="Rectangle: Rounded Corners 10">
              <a:extLst>
                <a:ext uri="{FF2B5EF4-FFF2-40B4-BE49-F238E27FC236}">
                  <a16:creationId xmlns:a16="http://schemas.microsoft.com/office/drawing/2014/main" id="{03B57C36-A72C-4EE9-82DE-027E4E154A88}"/>
                </a:ext>
              </a:extLst>
            </p:cNvPr>
            <p:cNvSpPr/>
            <p:nvPr/>
          </p:nvSpPr>
          <p:spPr>
            <a:xfrm flipH="1">
              <a:off x="-728870" y="1261348"/>
              <a:ext cx="9420332" cy="1054408"/>
            </a:xfrm>
            <a:prstGeom prst="roundRect">
              <a:avLst>
                <a:gd name="adj" fmla="val 50000"/>
              </a:avLst>
            </a:prstGeom>
            <a:solidFill>
              <a:srgbClr val="F5B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BDDF987-4EDD-4F01-9A90-AEFF2C8D08FD}"/>
                </a:ext>
              </a:extLst>
            </p:cNvPr>
            <p:cNvSpPr txBox="1"/>
            <p:nvPr/>
          </p:nvSpPr>
          <p:spPr>
            <a:xfrm>
              <a:off x="369733" y="1352016"/>
              <a:ext cx="6468391" cy="877163"/>
            </a:xfrm>
            <a:prstGeom prst="rect">
              <a:avLst/>
            </a:prstGeom>
            <a:solidFill>
              <a:srgbClr val="F5B76D"/>
            </a:solidFill>
          </p:spPr>
          <p:txBody>
            <a:bodyPr wrap="square">
              <a:spAutoFit/>
            </a:bodyPr>
            <a:lstStyle/>
            <a:p>
              <a:pPr algn="l"/>
              <a:r>
                <a:rPr lang="en-GB" sz="1700" b="1" spc="2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Surround Yourself with Friends </a:t>
              </a:r>
              <a:r>
                <a:rPr lang="en-GB" sz="1700" spc="2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hang out with people who you trust and who make you feel good. If people in your friendship group are bullying you, they aren’t real friends. </a:t>
              </a:r>
            </a:p>
          </p:txBody>
        </p:sp>
        <p:pic>
          <p:nvPicPr>
            <p:cNvPr id="13" name="Picture 12" descr="A group of people&#10;&#10;Description automatically generated with low confidence">
              <a:extLst>
                <a:ext uri="{FF2B5EF4-FFF2-40B4-BE49-F238E27FC236}">
                  <a16:creationId xmlns:a16="http://schemas.microsoft.com/office/drawing/2014/main" id="{4737F7C8-2B89-494B-B562-ECA1EB891C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8573" y="1213942"/>
              <a:ext cx="1977879" cy="1285621"/>
            </a:xfrm>
            <a:prstGeom prst="rect">
              <a:avLst/>
            </a:prstGeom>
            <a:noFill/>
            <a:ln>
              <a:noFill/>
            </a:ln>
          </p:spPr>
        </p:pic>
      </p:grpSp>
      <p:grpSp>
        <p:nvGrpSpPr>
          <p:cNvPr id="14" name="Group 13">
            <a:extLst>
              <a:ext uri="{FF2B5EF4-FFF2-40B4-BE49-F238E27FC236}">
                <a16:creationId xmlns:a16="http://schemas.microsoft.com/office/drawing/2014/main" id="{8C4984EE-0521-4E88-A630-0C9999F77C60}"/>
              </a:ext>
            </a:extLst>
          </p:cNvPr>
          <p:cNvGrpSpPr/>
          <p:nvPr/>
        </p:nvGrpSpPr>
        <p:grpSpPr>
          <a:xfrm>
            <a:off x="980661" y="2495637"/>
            <a:ext cx="8892208" cy="1054408"/>
            <a:chOff x="980661" y="2495637"/>
            <a:chExt cx="8892208" cy="1054408"/>
          </a:xfrm>
        </p:grpSpPr>
        <p:sp>
          <p:nvSpPr>
            <p:cNvPr id="15" name="Rectangle: Rounded Corners 14">
              <a:extLst>
                <a:ext uri="{FF2B5EF4-FFF2-40B4-BE49-F238E27FC236}">
                  <a16:creationId xmlns:a16="http://schemas.microsoft.com/office/drawing/2014/main" id="{0D00EB59-C441-40AF-8C33-B90F27F8BFC2}"/>
                </a:ext>
              </a:extLst>
            </p:cNvPr>
            <p:cNvSpPr/>
            <p:nvPr/>
          </p:nvSpPr>
          <p:spPr>
            <a:xfrm flipH="1">
              <a:off x="980661" y="2495637"/>
              <a:ext cx="8892208" cy="1054408"/>
            </a:xfrm>
            <a:prstGeom prst="roundRect">
              <a:avLst>
                <a:gd name="adj" fmla="val 50000"/>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DD40D427-0219-4C5A-A6AC-F23BA36C267C}"/>
                </a:ext>
              </a:extLst>
            </p:cNvPr>
            <p:cNvSpPr txBox="1"/>
            <p:nvPr/>
          </p:nvSpPr>
          <p:spPr>
            <a:xfrm>
              <a:off x="1502342" y="2582280"/>
              <a:ext cx="7603959" cy="877163"/>
            </a:xfrm>
            <a:prstGeom prst="rect">
              <a:avLst/>
            </a:prstGeom>
            <a:noFill/>
            <a:ln>
              <a:noFill/>
            </a:ln>
          </p:spPr>
          <p:txBody>
            <a:bodyPr wrap="square">
              <a:spAutoFit/>
            </a:bodyPr>
            <a:lstStyle/>
            <a:p>
              <a:pPr algn="l"/>
              <a:r>
                <a:rPr lang="en-GB" sz="1700" b="1" spc="20">
                  <a:solidFill>
                    <a:schemeClr val="bg1"/>
                  </a:solidFill>
                  <a:latin typeface="Open Sans" panose="020B0606030504020204" pitchFamily="34" charset="0"/>
                  <a:ea typeface="Open Sans" panose="020B0606030504020204" pitchFamily="34" charset="0"/>
                  <a:cs typeface="Open Sans" panose="020B0606030504020204" pitchFamily="34" charset="0"/>
                </a:rPr>
                <a:t>Don’t Blame Yourself </a:t>
              </a:r>
              <a:r>
                <a:rPr lang="en-GB" sz="1700" spc="2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1700" b="1" spc="2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GB" sz="1700" spc="20">
                  <a:solidFill>
                    <a:schemeClr val="bg1"/>
                  </a:solidFill>
                  <a:latin typeface="Open Sans" panose="020B0606030504020204" pitchFamily="34" charset="0"/>
                  <a:ea typeface="Open Sans" panose="020B0606030504020204" pitchFamily="34" charset="0"/>
                  <a:cs typeface="Open Sans" panose="020B0606030504020204" pitchFamily="34" charset="0"/>
                </a:rPr>
                <a:t>if you are being bullied, remember it isn’t your fault. You shouldn’t have to change anything about yourself to appease someone who is bullying you, and you don’t have to go through it alone. </a:t>
              </a:r>
            </a:p>
          </p:txBody>
        </p:sp>
      </p:grpSp>
    </p:spTree>
    <p:extLst>
      <p:ext uri="{BB962C8B-B14F-4D97-AF65-F5344CB8AC3E}">
        <p14:creationId xmlns:p14="http://schemas.microsoft.com/office/powerpoint/2010/main" val="40260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a:solidFill>
                  <a:srgbClr val="B42518"/>
                </a:solidFill>
                <a:latin typeface="Open Sans"/>
                <a:ea typeface="Open Sans"/>
                <a:cs typeface="Open Sans"/>
                <a:sym typeface="Open Sans"/>
              </a:rPr>
              <a:t>Question Box</a:t>
            </a:r>
            <a:br>
              <a:rPr lang="en-GB" sz="1100"/>
            </a:b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
            <a:extLst>
              <a:ext uri="{FF2B5EF4-FFF2-40B4-BE49-F238E27FC236}">
                <a16:creationId xmlns:a16="http://schemas.microsoft.com/office/drawing/2014/main" id="{6C582275-E7B1-441A-8EF6-825C52D0C810}"/>
              </a:ext>
            </a:extLst>
          </p:cNvPr>
          <p:cNvSpPr txBox="1">
            <a:spLocks/>
          </p:cNvSpPr>
          <p:nvPr/>
        </p:nvSpPr>
        <p:spPr>
          <a:xfrm>
            <a:off x="431800" y="1394875"/>
            <a:ext cx="8280400" cy="1209947"/>
          </a:xfrm>
          <a:prstGeom prst="rect">
            <a:avLst/>
          </a:prstGeom>
        </p:spPr>
        <p:txBody>
          <a:bodyPr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2200"/>
              </a:lnSpc>
              <a:spcAft>
                <a:spcPts val="600"/>
              </a:spcAft>
              <a:defRPr/>
            </a:pPr>
            <a:r>
              <a:rPr lang="en-GB" sz="1800">
                <a:latin typeface="Open Sans" panose="020B0604020202020204" charset="0"/>
                <a:ea typeface="Open Sans" panose="020B0604020202020204" charset="0"/>
                <a:cs typeface="Open Sans" panose="020B0604020202020204" charset="0"/>
              </a:rPr>
              <a:t>If you have a question during this lesson that you don’t want to ask in front of everyone, write it down on one of the cards provided and put it in the question box. You can also use this box to add any concerns or anything you want to tell us about regarding bullying in our school.</a:t>
            </a:r>
          </a:p>
        </p:txBody>
      </p:sp>
      <p:pic>
        <p:nvPicPr>
          <p:cNvPr id="11" name="Picture 10" descr="Text&#10;&#10;Description automatically generated">
            <a:extLst>
              <a:ext uri="{FF2B5EF4-FFF2-40B4-BE49-F238E27FC236}">
                <a16:creationId xmlns:a16="http://schemas.microsoft.com/office/drawing/2014/main" id="{C5BA759D-DDD8-4C4A-B7FA-A86762D4E7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1441" y="2913545"/>
            <a:ext cx="6041117" cy="3341205"/>
          </a:xfrm>
          <a:prstGeom prst="rect">
            <a:avLst/>
          </a:prstGeom>
        </p:spPr>
      </p:pic>
      <p:pic>
        <p:nvPicPr>
          <p:cNvPr id="3" name="Picture 2" descr="Chart&#10;&#10;Description automatically generated">
            <a:extLst>
              <a:ext uri="{FF2B5EF4-FFF2-40B4-BE49-F238E27FC236}">
                <a16:creationId xmlns:a16="http://schemas.microsoft.com/office/drawing/2014/main" id="{DE0AF2E6-5425-45D5-8E89-D3C19EFFC0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171"/>
          <a:stretch/>
        </p:blipFill>
        <p:spPr>
          <a:xfrm>
            <a:off x="2811993" y="3969554"/>
            <a:ext cx="3271436" cy="2100664"/>
          </a:xfrm>
          <a:prstGeom prst="rect">
            <a:avLst/>
          </a:prstGeom>
          <a:ln w="28575">
            <a:solidFill>
              <a:srgbClr val="D75624"/>
            </a:solidFill>
          </a:ln>
        </p:spPr>
      </p:pic>
      <p:pic>
        <p:nvPicPr>
          <p:cNvPr id="4" name="Picture 3" descr="Logo&#10;&#10;Description automatically generated">
            <a:extLst>
              <a:ext uri="{FF2B5EF4-FFF2-40B4-BE49-F238E27FC236}">
                <a16:creationId xmlns:a16="http://schemas.microsoft.com/office/drawing/2014/main" id="{DA82657F-767D-551D-2ADA-803350C2C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682" y="4366488"/>
            <a:ext cx="1395045" cy="179599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44971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a:solidFill>
                  <a:srgbClr val="B42518"/>
                </a:solidFill>
                <a:latin typeface="Open Sans"/>
                <a:ea typeface="Open Sans"/>
                <a:cs typeface="Open Sans"/>
                <a:sym typeface="Open Sans"/>
              </a:rPr>
              <a:t>Responsibilities of Bystanders</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8963B50-847C-445C-972E-DA7704AFBE29}"/>
              </a:ext>
            </a:extLst>
          </p:cNvPr>
          <p:cNvSpPr txBox="1"/>
          <p:nvPr/>
        </p:nvSpPr>
        <p:spPr>
          <a:xfrm>
            <a:off x="431800" y="1173483"/>
            <a:ext cx="8280400" cy="5425844"/>
          </a:xfrm>
          <a:prstGeom prst="rect">
            <a:avLst/>
          </a:prstGeom>
        </p:spPr>
        <p:txBody>
          <a:bodyPr wrap="square" lIns="0" rIns="0" rtlCol="0">
            <a:spAutoFit/>
          </a:bodyPr>
          <a:lstStyle/>
          <a:p>
            <a:pPr fontAlgn="auto">
              <a:lnSpc>
                <a:spcPts val="2300"/>
              </a:lnSpc>
              <a:spcAft>
                <a:spcPts val="1200"/>
              </a:spcAft>
            </a:pPr>
            <a:r>
              <a:rPr lang="en-GB" spc="20">
                <a:solidFill>
                  <a:schemeClr val="tx1">
                    <a:lumMod val="85000"/>
                    <a:lumOff val="15000"/>
                  </a:schemeClr>
                </a:solidFill>
                <a:latin typeface="+mj-lt"/>
                <a:ea typeface="Open Sans" pitchFamily="34" charset="0"/>
                <a:cs typeface="Open Sans" pitchFamily="34" charset="0"/>
              </a:rPr>
              <a:t>A </a:t>
            </a:r>
            <a:r>
              <a:rPr lang="en-GB" b="1" spc="20">
                <a:solidFill>
                  <a:srgbClr val="B42518"/>
                </a:solidFill>
                <a:latin typeface="+mj-lt"/>
                <a:ea typeface="Open Sans" pitchFamily="34" charset="0"/>
                <a:cs typeface="Open Sans" pitchFamily="34" charset="0"/>
              </a:rPr>
              <a:t>bystander</a:t>
            </a:r>
            <a:r>
              <a:rPr lang="en-GB" spc="20">
                <a:solidFill>
                  <a:schemeClr val="tx1">
                    <a:lumMod val="85000"/>
                    <a:lumOff val="15000"/>
                  </a:schemeClr>
                </a:solidFill>
                <a:latin typeface="+mj-lt"/>
                <a:ea typeface="Open Sans" pitchFamily="34" charset="0"/>
                <a:cs typeface="Open Sans" pitchFamily="34" charset="0"/>
              </a:rPr>
              <a:t> </a:t>
            </a:r>
            <a:r>
              <a:rPr lang="en-GB" spc="20">
                <a:solidFill>
                  <a:schemeClr val="tx1">
                    <a:lumMod val="95000"/>
                    <a:lumOff val="5000"/>
                  </a:schemeClr>
                </a:solidFill>
                <a:latin typeface="+mj-lt"/>
                <a:ea typeface="Open Sans" pitchFamily="34" charset="0"/>
                <a:cs typeface="Open Sans" pitchFamily="34" charset="0"/>
              </a:rPr>
              <a:t>is someone who witnesses bullying, either in person or online, but does not take part. Friends, peers, trusted adults and even strangers can be bystanders. Bystanders have the power to help prevent bullying. However, even if they believe that bullying is wrong, they may not intervene for fear of making the situation worse or becoming a target themselves.</a:t>
            </a:r>
          </a:p>
          <a:p>
            <a:pPr algn="l" fontAlgn="auto">
              <a:lnSpc>
                <a:spcPts val="2300"/>
              </a:lnSpc>
              <a:spcAft>
                <a:spcPts val="1200"/>
              </a:spcAft>
            </a:pPr>
            <a:r>
              <a:rPr lang="en-GB" spc="20">
                <a:solidFill>
                  <a:schemeClr val="tx1">
                    <a:lumMod val="95000"/>
                    <a:lumOff val="5000"/>
                  </a:schemeClr>
                </a:solidFill>
                <a:latin typeface="+mj-lt"/>
                <a:ea typeface="Open Sans" pitchFamily="34" charset="0"/>
                <a:cs typeface="Open Sans" pitchFamily="34" charset="0"/>
              </a:rPr>
              <a:t>If you witness someone else being bullied</a:t>
            </a:r>
            <a:r>
              <a:rPr lang="en-GB" spc="20">
                <a:solidFill>
                  <a:schemeClr val="tx1">
                    <a:lumMod val="85000"/>
                    <a:lumOff val="15000"/>
                  </a:schemeClr>
                </a:solidFill>
                <a:latin typeface="+mj-lt"/>
                <a:ea typeface="Open Sans" pitchFamily="34" charset="0"/>
                <a:cs typeface="Open Sans" pitchFamily="34" charset="0"/>
              </a:rPr>
              <a:t>, </a:t>
            </a:r>
            <a:r>
              <a:rPr lang="en-GB" b="1" spc="20">
                <a:solidFill>
                  <a:srgbClr val="B42518"/>
                </a:solidFill>
                <a:latin typeface="+mj-lt"/>
                <a:ea typeface="Open Sans" pitchFamily="34" charset="0"/>
                <a:cs typeface="Open Sans" pitchFamily="34" charset="0"/>
              </a:rPr>
              <a:t>don’t ignore it</a:t>
            </a:r>
            <a:r>
              <a:rPr lang="en-GB" spc="20">
                <a:solidFill>
                  <a:schemeClr val="tx1">
                    <a:lumMod val="85000"/>
                    <a:lumOff val="15000"/>
                  </a:schemeClr>
                </a:solidFill>
                <a:latin typeface="+mj-lt"/>
                <a:ea typeface="Open Sans" pitchFamily="34" charset="0"/>
                <a:cs typeface="Open Sans" pitchFamily="34" charset="0"/>
              </a:rPr>
              <a:t>. </a:t>
            </a:r>
            <a:r>
              <a:rPr lang="en-GB" spc="20">
                <a:solidFill>
                  <a:schemeClr val="tx1">
                    <a:lumMod val="95000"/>
                    <a:lumOff val="5000"/>
                  </a:schemeClr>
                </a:solidFill>
                <a:latin typeface="+mj-lt"/>
                <a:ea typeface="Open Sans" pitchFamily="34" charset="0"/>
                <a:cs typeface="Open Sans" pitchFamily="34" charset="0"/>
              </a:rPr>
              <a:t>We all have </a:t>
            </a:r>
            <a:br>
              <a:rPr lang="en-GB" spc="20">
                <a:solidFill>
                  <a:schemeClr val="tx1">
                    <a:lumMod val="95000"/>
                    <a:lumOff val="5000"/>
                  </a:schemeClr>
                </a:solidFill>
                <a:latin typeface="+mj-lt"/>
                <a:ea typeface="Open Sans" pitchFamily="34" charset="0"/>
                <a:cs typeface="Open Sans" pitchFamily="34" charset="0"/>
              </a:rPr>
            </a:br>
            <a:r>
              <a:rPr lang="en-GB" spc="20">
                <a:solidFill>
                  <a:schemeClr val="tx1">
                    <a:lumMod val="95000"/>
                    <a:lumOff val="5000"/>
                  </a:schemeClr>
                </a:solidFill>
                <a:latin typeface="+mj-lt"/>
                <a:ea typeface="Open Sans" pitchFamily="34" charset="0"/>
                <a:cs typeface="Open Sans" pitchFamily="34" charset="0"/>
              </a:rPr>
              <a:t>a responsibility to protect others from bullying. </a:t>
            </a:r>
          </a:p>
          <a:p>
            <a:pPr algn="l" fontAlgn="auto">
              <a:lnSpc>
                <a:spcPts val="2300"/>
              </a:lnSpc>
              <a:spcAft>
                <a:spcPts val="1200"/>
              </a:spcAft>
            </a:pPr>
            <a:r>
              <a:rPr lang="en-GB" spc="20">
                <a:solidFill>
                  <a:schemeClr val="tx1">
                    <a:lumMod val="95000"/>
                    <a:lumOff val="5000"/>
                  </a:schemeClr>
                </a:solidFill>
                <a:latin typeface="+mj-lt"/>
                <a:ea typeface="Open Sans" pitchFamily="34" charset="0"/>
                <a:cs typeface="Open Sans" pitchFamily="34" charset="0"/>
              </a:rPr>
              <a:t>Depending on the situation, you could:</a:t>
            </a:r>
          </a:p>
          <a:p>
            <a:pPr lvl="1" fontAlgn="auto">
              <a:lnSpc>
                <a:spcPts val="2300"/>
              </a:lnSpc>
              <a:spcAft>
                <a:spcPts val="1200"/>
              </a:spcAft>
            </a:pPr>
            <a:r>
              <a:rPr lang="en-GB" spc="20">
                <a:solidFill>
                  <a:schemeClr val="tx1">
                    <a:lumMod val="95000"/>
                    <a:lumOff val="5000"/>
                  </a:schemeClr>
                </a:solidFill>
                <a:latin typeface="+mj-lt"/>
                <a:ea typeface="Open Sans" pitchFamily="34" charset="0"/>
                <a:cs typeface="Open Sans" pitchFamily="34" charset="0"/>
              </a:rPr>
              <a:t>stand up to the person doing the bullying and explain why their behaviour is unacceptable;</a:t>
            </a:r>
          </a:p>
          <a:p>
            <a:pPr lvl="1" fontAlgn="auto">
              <a:lnSpc>
                <a:spcPts val="2300"/>
              </a:lnSpc>
              <a:spcAft>
                <a:spcPts val="1200"/>
              </a:spcAft>
            </a:pPr>
            <a:r>
              <a:rPr lang="en-GB" spc="20">
                <a:solidFill>
                  <a:schemeClr val="tx1">
                    <a:lumMod val="95000"/>
                    <a:lumOff val="5000"/>
                  </a:schemeClr>
                </a:solidFill>
                <a:latin typeface="+mj-lt"/>
                <a:ea typeface="Open Sans" pitchFamily="34" charset="0"/>
                <a:cs typeface="Open Sans" pitchFamily="34" charset="0"/>
              </a:rPr>
              <a:t>approach the person being bullied afterwards to make sure that they are OK and let them know they are not alone;</a:t>
            </a:r>
          </a:p>
          <a:p>
            <a:pPr lvl="1" fontAlgn="auto">
              <a:lnSpc>
                <a:spcPts val="2300"/>
              </a:lnSpc>
              <a:spcAft>
                <a:spcPts val="1200"/>
              </a:spcAft>
            </a:pPr>
            <a:r>
              <a:rPr lang="en-GB" spc="20">
                <a:solidFill>
                  <a:schemeClr val="tx1">
                    <a:lumMod val="95000"/>
                    <a:lumOff val="5000"/>
                  </a:schemeClr>
                </a:solidFill>
                <a:latin typeface="+mj-lt"/>
                <a:ea typeface="Open Sans" pitchFamily="34" charset="0"/>
                <a:cs typeface="Open Sans" pitchFamily="34" charset="0"/>
              </a:rPr>
              <a:t>invite the person being bullied into your friendship group or walk with them between lessons to reduce the likelihood of them being targeted;</a:t>
            </a:r>
          </a:p>
          <a:p>
            <a:pPr lvl="1" fontAlgn="auto">
              <a:lnSpc>
                <a:spcPts val="2300"/>
              </a:lnSpc>
              <a:spcAft>
                <a:spcPts val="1200"/>
              </a:spcAft>
            </a:pPr>
            <a:r>
              <a:rPr lang="en-GB" spc="20">
                <a:solidFill>
                  <a:schemeClr val="tx1">
                    <a:lumMod val="95000"/>
                    <a:lumOff val="5000"/>
                  </a:schemeClr>
                </a:solidFill>
                <a:latin typeface="+mj-lt"/>
                <a:ea typeface="Open Sans" pitchFamily="34" charset="0"/>
                <a:cs typeface="Open Sans" pitchFamily="34" charset="0"/>
              </a:rPr>
              <a:t>report the bullying to a trusted adult.  </a:t>
            </a:r>
            <a:endParaRPr lang="en-GB" spc="20">
              <a:solidFill>
                <a:schemeClr val="tx1">
                  <a:lumMod val="95000"/>
                  <a:lumOff val="5000"/>
                </a:schemeClr>
              </a:solidFill>
              <a:latin typeface="Open Sans" pitchFamily="34" charset="0"/>
              <a:ea typeface="Open Sans" pitchFamily="34" charset="0"/>
              <a:cs typeface="Open Sans" pitchFamily="34" charset="0"/>
            </a:endParaRPr>
          </a:p>
        </p:txBody>
      </p:sp>
      <p:sp>
        <p:nvSpPr>
          <p:cNvPr id="11" name="Oval 10">
            <a:extLst>
              <a:ext uri="{FF2B5EF4-FFF2-40B4-BE49-F238E27FC236}">
                <a16:creationId xmlns:a16="http://schemas.microsoft.com/office/drawing/2014/main" id="{CDCF9519-0CC6-49D2-A69A-8BC3712FE923}"/>
              </a:ext>
            </a:extLst>
          </p:cNvPr>
          <p:cNvSpPr/>
          <p:nvPr/>
        </p:nvSpPr>
        <p:spPr>
          <a:xfrm flipH="1" flipV="1">
            <a:off x="440216" y="4044289"/>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2" name="Oval 11">
            <a:extLst>
              <a:ext uri="{FF2B5EF4-FFF2-40B4-BE49-F238E27FC236}">
                <a16:creationId xmlns:a16="http://schemas.microsoft.com/office/drawing/2014/main" id="{06A2BE26-BC1A-48A4-BE31-D0B58021D846}"/>
              </a:ext>
            </a:extLst>
          </p:cNvPr>
          <p:cNvSpPr/>
          <p:nvPr/>
        </p:nvSpPr>
        <p:spPr>
          <a:xfrm flipH="1" flipV="1">
            <a:off x="440216" y="4781865"/>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3" name="Oval 12">
            <a:extLst>
              <a:ext uri="{FF2B5EF4-FFF2-40B4-BE49-F238E27FC236}">
                <a16:creationId xmlns:a16="http://schemas.microsoft.com/office/drawing/2014/main" id="{A2DC5E6B-D468-472B-8148-6FC67325BF9A}"/>
              </a:ext>
            </a:extLst>
          </p:cNvPr>
          <p:cNvSpPr/>
          <p:nvPr/>
        </p:nvSpPr>
        <p:spPr>
          <a:xfrm flipH="1" flipV="1">
            <a:off x="440216" y="5519828"/>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4" name="Oval 13">
            <a:extLst>
              <a:ext uri="{FF2B5EF4-FFF2-40B4-BE49-F238E27FC236}">
                <a16:creationId xmlns:a16="http://schemas.microsoft.com/office/drawing/2014/main" id="{911F53DE-2223-4CBC-A32F-C1AC3673F1C9}"/>
              </a:ext>
            </a:extLst>
          </p:cNvPr>
          <p:cNvSpPr/>
          <p:nvPr/>
        </p:nvSpPr>
        <p:spPr>
          <a:xfrm flipH="1" flipV="1">
            <a:off x="440216" y="6261583"/>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Tree>
    <p:extLst>
      <p:ext uri="{BB962C8B-B14F-4D97-AF65-F5344CB8AC3E}">
        <p14:creationId xmlns:p14="http://schemas.microsoft.com/office/powerpoint/2010/main" val="412421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17FF4D-40A7-406D-92EB-80F0FDABF5BA}"/>
              </a:ext>
            </a:extLst>
          </p:cNvPr>
          <p:cNvSpPr txBox="1">
            <a:spLocks/>
          </p:cNvSpPr>
          <p:nvPr/>
        </p:nvSpPr>
        <p:spPr bwMode="auto">
          <a:xfrm>
            <a:off x="0" y="451862"/>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a:solidFill>
                  <a:srgbClr val="B42518"/>
                </a:solidFill>
                <a:latin typeface="Open Sans"/>
                <a:ea typeface="Open Sans"/>
                <a:cs typeface="Open Sans"/>
                <a:sym typeface="Open Sans"/>
              </a:rPr>
              <a:t>Dealing with Bullying</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8823A067-F7C5-4F62-AB4C-B0D1A6A88A71}"/>
              </a:ext>
            </a:extLst>
          </p:cNvPr>
          <p:cNvGrpSpPr/>
          <p:nvPr/>
        </p:nvGrpSpPr>
        <p:grpSpPr>
          <a:xfrm>
            <a:off x="146487" y="2585461"/>
            <a:ext cx="1614843" cy="3948286"/>
            <a:chOff x="146487" y="2585461"/>
            <a:chExt cx="1614843" cy="3948286"/>
          </a:xfrm>
        </p:grpSpPr>
        <p:sp>
          <p:nvSpPr>
            <p:cNvPr id="57" name="Rectangle 56">
              <a:extLst>
                <a:ext uri="{FF2B5EF4-FFF2-40B4-BE49-F238E27FC236}">
                  <a16:creationId xmlns:a16="http://schemas.microsoft.com/office/drawing/2014/main" id="{5F74B859-B714-49CB-A93F-405F05736ACC}"/>
                </a:ext>
              </a:extLst>
            </p:cNvPr>
            <p:cNvSpPr/>
            <p:nvPr/>
          </p:nvSpPr>
          <p:spPr>
            <a:xfrm>
              <a:off x="146487" y="5313064"/>
              <a:ext cx="1614843" cy="1220683"/>
            </a:xfrm>
            <a:prstGeom prst="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lumMod val="60000"/>
                    <a:lumOff val="40000"/>
                  </a:schemeClr>
                </a:solidFill>
              </a:endParaRPr>
            </a:p>
          </p:txBody>
        </p:sp>
        <p:sp>
          <p:nvSpPr>
            <p:cNvPr id="56" name="Rectangle 55">
              <a:extLst>
                <a:ext uri="{FF2B5EF4-FFF2-40B4-BE49-F238E27FC236}">
                  <a16:creationId xmlns:a16="http://schemas.microsoft.com/office/drawing/2014/main" id="{1C22738A-3E2C-4CE2-BBAD-85C22CF30C10}"/>
                </a:ext>
              </a:extLst>
            </p:cNvPr>
            <p:cNvSpPr/>
            <p:nvPr/>
          </p:nvSpPr>
          <p:spPr>
            <a:xfrm>
              <a:off x="162461" y="4014321"/>
              <a:ext cx="1598869" cy="1091079"/>
            </a:xfrm>
            <a:prstGeom prst="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lumMod val="60000"/>
                    <a:lumOff val="40000"/>
                  </a:schemeClr>
                </a:solidFill>
              </a:endParaRPr>
            </a:p>
          </p:txBody>
        </p:sp>
        <p:sp>
          <p:nvSpPr>
            <p:cNvPr id="25" name="Rectangle 24">
              <a:extLst>
                <a:ext uri="{FF2B5EF4-FFF2-40B4-BE49-F238E27FC236}">
                  <a16:creationId xmlns:a16="http://schemas.microsoft.com/office/drawing/2014/main" id="{84F37BCB-1580-41BE-98AD-58D3B62CDC57}"/>
                </a:ext>
              </a:extLst>
            </p:cNvPr>
            <p:cNvSpPr/>
            <p:nvPr/>
          </p:nvSpPr>
          <p:spPr>
            <a:xfrm>
              <a:off x="162461" y="2585461"/>
              <a:ext cx="1598869" cy="1220683"/>
            </a:xfrm>
            <a:prstGeom prst="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lumMod val="60000"/>
                    <a:lumOff val="40000"/>
                  </a:schemeClr>
                </a:solidFill>
              </a:endParaRPr>
            </a:p>
          </p:txBody>
        </p:sp>
        <p:sp>
          <p:nvSpPr>
            <p:cNvPr id="42" name="TextBox 41">
              <a:extLst>
                <a:ext uri="{FF2B5EF4-FFF2-40B4-BE49-F238E27FC236}">
                  <a16:creationId xmlns:a16="http://schemas.microsoft.com/office/drawing/2014/main" id="{0A15B931-D8CC-48AC-B837-655E1670B9EA}"/>
                </a:ext>
              </a:extLst>
            </p:cNvPr>
            <p:cNvSpPr txBox="1"/>
            <p:nvPr/>
          </p:nvSpPr>
          <p:spPr>
            <a:xfrm>
              <a:off x="234869" y="3047932"/>
              <a:ext cx="1403451" cy="353943"/>
            </a:xfrm>
            <a:prstGeom prst="rect">
              <a:avLst/>
            </a:prstGeom>
            <a:noFill/>
          </p:spPr>
          <p:txBody>
            <a:bodyPr wrap="square">
              <a:spAutoFit/>
            </a:bodyPr>
            <a:lstStyle/>
            <a:p>
              <a:pPr algn="ctr"/>
              <a:r>
                <a:rPr lang="en-GB" sz="1700" b="1">
                  <a:solidFill>
                    <a:schemeClr val="accent3">
                      <a:lumMod val="50000"/>
                    </a:schemeClr>
                  </a:solidFill>
                  <a:latin typeface="+mj-lt"/>
                </a:rPr>
                <a:t>Bystanders</a:t>
              </a:r>
            </a:p>
          </p:txBody>
        </p:sp>
        <p:sp>
          <p:nvSpPr>
            <p:cNvPr id="43" name="TextBox 42">
              <a:extLst>
                <a:ext uri="{FF2B5EF4-FFF2-40B4-BE49-F238E27FC236}">
                  <a16:creationId xmlns:a16="http://schemas.microsoft.com/office/drawing/2014/main" id="{E40EC373-74DF-4B20-96A4-1992490B3DA6}"/>
                </a:ext>
              </a:extLst>
            </p:cNvPr>
            <p:cNvSpPr txBox="1"/>
            <p:nvPr/>
          </p:nvSpPr>
          <p:spPr>
            <a:xfrm>
              <a:off x="234869" y="4357682"/>
              <a:ext cx="1403451" cy="353943"/>
            </a:xfrm>
            <a:prstGeom prst="rect">
              <a:avLst/>
            </a:prstGeom>
            <a:noFill/>
          </p:spPr>
          <p:txBody>
            <a:bodyPr wrap="square">
              <a:spAutoFit/>
            </a:bodyPr>
            <a:lstStyle/>
            <a:p>
              <a:pPr algn="ctr"/>
              <a:r>
                <a:rPr lang="en-GB" sz="1700" b="1">
                  <a:solidFill>
                    <a:schemeClr val="accent3">
                      <a:lumMod val="50000"/>
                    </a:schemeClr>
                  </a:solidFill>
                  <a:latin typeface="+mj-lt"/>
                </a:rPr>
                <a:t>Targets</a:t>
              </a:r>
            </a:p>
          </p:txBody>
        </p:sp>
        <p:sp>
          <p:nvSpPr>
            <p:cNvPr id="44" name="TextBox 43">
              <a:extLst>
                <a:ext uri="{FF2B5EF4-FFF2-40B4-BE49-F238E27FC236}">
                  <a16:creationId xmlns:a16="http://schemas.microsoft.com/office/drawing/2014/main" id="{8EECDF00-6701-4EB3-8487-988BDAD47148}"/>
                </a:ext>
              </a:extLst>
            </p:cNvPr>
            <p:cNvSpPr txBox="1"/>
            <p:nvPr/>
          </p:nvSpPr>
          <p:spPr>
            <a:xfrm>
              <a:off x="273189" y="5615628"/>
              <a:ext cx="1361438" cy="615553"/>
            </a:xfrm>
            <a:prstGeom prst="rect">
              <a:avLst/>
            </a:prstGeom>
            <a:noFill/>
          </p:spPr>
          <p:txBody>
            <a:bodyPr wrap="square">
              <a:spAutoFit/>
            </a:bodyPr>
            <a:lstStyle/>
            <a:p>
              <a:pPr algn="ctr"/>
              <a:r>
                <a:rPr lang="en-GB" sz="1700" b="1">
                  <a:solidFill>
                    <a:schemeClr val="accent3">
                      <a:lumMod val="50000"/>
                    </a:schemeClr>
                  </a:solidFill>
                  <a:latin typeface="+mj-lt"/>
                </a:rPr>
                <a:t>Person bullying</a:t>
              </a:r>
            </a:p>
          </p:txBody>
        </p:sp>
      </p:grpSp>
      <p:grpSp>
        <p:nvGrpSpPr>
          <p:cNvPr id="60" name="Group 59">
            <a:extLst>
              <a:ext uri="{FF2B5EF4-FFF2-40B4-BE49-F238E27FC236}">
                <a16:creationId xmlns:a16="http://schemas.microsoft.com/office/drawing/2014/main" id="{8B452025-D325-426A-8980-B6E8F11B2531}"/>
              </a:ext>
            </a:extLst>
          </p:cNvPr>
          <p:cNvGrpSpPr/>
          <p:nvPr/>
        </p:nvGrpSpPr>
        <p:grpSpPr>
          <a:xfrm>
            <a:off x="6934239" y="1283154"/>
            <a:ext cx="2097029" cy="5212900"/>
            <a:chOff x="6934239" y="1283154"/>
            <a:chExt cx="2097029" cy="5212900"/>
          </a:xfrm>
        </p:grpSpPr>
        <p:sp>
          <p:nvSpPr>
            <p:cNvPr id="55" name="Rectangle 54">
              <a:extLst>
                <a:ext uri="{FF2B5EF4-FFF2-40B4-BE49-F238E27FC236}">
                  <a16:creationId xmlns:a16="http://schemas.microsoft.com/office/drawing/2014/main" id="{86985589-6BB1-48A8-B025-E1B689A20D6B}"/>
                </a:ext>
              </a:extLst>
            </p:cNvPr>
            <p:cNvSpPr/>
            <p:nvPr/>
          </p:nvSpPr>
          <p:spPr>
            <a:xfrm>
              <a:off x="6934239" y="1283154"/>
              <a:ext cx="2028067" cy="1115553"/>
            </a:xfrm>
            <a:prstGeom prst="rect">
              <a:avLst/>
            </a:prstGeom>
            <a:solidFill>
              <a:schemeClr val="accent6">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Shape, circle&#10;&#10;Description automatically generated">
              <a:extLst>
                <a:ext uri="{FF2B5EF4-FFF2-40B4-BE49-F238E27FC236}">
                  <a16:creationId xmlns:a16="http://schemas.microsoft.com/office/drawing/2014/main" id="{C2A0381C-1B65-4999-BBC7-2F95A99FED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3826" y="1541938"/>
              <a:ext cx="788953" cy="698928"/>
            </a:xfrm>
            <a:prstGeom prst="rect">
              <a:avLst/>
            </a:prstGeom>
          </p:spPr>
        </p:pic>
        <p:sp>
          <p:nvSpPr>
            <p:cNvPr id="35" name="TextBox 34">
              <a:extLst>
                <a:ext uri="{FF2B5EF4-FFF2-40B4-BE49-F238E27FC236}">
                  <a16:creationId xmlns:a16="http://schemas.microsoft.com/office/drawing/2014/main" id="{F40F5BB3-6979-4DEC-B9E6-CB54BBADE981}"/>
                </a:ext>
              </a:extLst>
            </p:cNvPr>
            <p:cNvSpPr txBox="1"/>
            <p:nvPr/>
          </p:nvSpPr>
          <p:spPr>
            <a:xfrm>
              <a:off x="6962733" y="2544517"/>
              <a:ext cx="2068535" cy="1077218"/>
            </a:xfrm>
            <a:prstGeom prst="rect">
              <a:avLst/>
            </a:prstGeom>
            <a:noFill/>
            <a:ln w="28575">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chemeClr val="accent3">
                      <a:lumMod val="75000"/>
                    </a:schemeClr>
                  </a:solidFill>
                  <a:latin typeface="+mn-lt"/>
                </a:rPr>
                <a:t>Report </a:t>
              </a:r>
              <a:r>
                <a:rPr lang="en-GB" sz="1600">
                  <a:latin typeface="+mn-lt"/>
                </a:rPr>
                <a:t>the bullying that you have witnessed to </a:t>
              </a:r>
              <a:br>
                <a:rPr lang="en-GB" sz="1600">
                  <a:latin typeface="+mn-lt"/>
                </a:rPr>
              </a:br>
              <a:r>
                <a:rPr lang="en-GB" sz="1600">
                  <a:latin typeface="+mn-lt"/>
                </a:rPr>
                <a:t>a trusted adult. </a:t>
              </a:r>
            </a:p>
          </p:txBody>
        </p:sp>
        <p:sp>
          <p:nvSpPr>
            <p:cNvPr id="41" name="TextBox 40">
              <a:extLst>
                <a:ext uri="{FF2B5EF4-FFF2-40B4-BE49-F238E27FC236}">
                  <a16:creationId xmlns:a16="http://schemas.microsoft.com/office/drawing/2014/main" id="{48DE4323-4012-49EB-99E4-D64923BA2778}"/>
                </a:ext>
              </a:extLst>
            </p:cNvPr>
            <p:cNvSpPr txBox="1"/>
            <p:nvPr/>
          </p:nvSpPr>
          <p:spPr>
            <a:xfrm>
              <a:off x="6989306" y="1649435"/>
              <a:ext cx="1271404" cy="400110"/>
            </a:xfrm>
            <a:prstGeom prst="rect">
              <a:avLst/>
            </a:prstGeom>
            <a:noFill/>
          </p:spPr>
          <p:txBody>
            <a:bodyPr wrap="square">
              <a:spAutoFit/>
            </a:bodyPr>
            <a:lstStyle/>
            <a:p>
              <a:pPr algn="l"/>
              <a:r>
                <a:rPr lang="en-GB" sz="2000" b="1">
                  <a:solidFill>
                    <a:schemeClr val="accent3">
                      <a:lumMod val="75000"/>
                    </a:schemeClr>
                  </a:solidFill>
                  <a:latin typeface="+mj-lt"/>
                </a:rPr>
                <a:t>Report</a:t>
              </a:r>
            </a:p>
          </p:txBody>
        </p:sp>
        <p:sp>
          <p:nvSpPr>
            <p:cNvPr id="47" name="TextBox 46">
              <a:extLst>
                <a:ext uri="{FF2B5EF4-FFF2-40B4-BE49-F238E27FC236}">
                  <a16:creationId xmlns:a16="http://schemas.microsoft.com/office/drawing/2014/main" id="{B5825695-5D3B-4F6D-B078-596A86E4C9F6}"/>
                </a:ext>
              </a:extLst>
            </p:cNvPr>
            <p:cNvSpPr txBox="1"/>
            <p:nvPr/>
          </p:nvSpPr>
          <p:spPr>
            <a:xfrm>
              <a:off x="6962733" y="3873153"/>
              <a:ext cx="2068535" cy="1077218"/>
            </a:xfrm>
            <a:prstGeom prst="rect">
              <a:avLst/>
            </a:prstGeom>
            <a:noFill/>
            <a:ln w="28575">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chemeClr val="accent3">
                      <a:lumMod val="75000"/>
                    </a:schemeClr>
                  </a:solidFill>
                  <a:latin typeface="+mn-lt"/>
                </a:rPr>
                <a:t>Report </a:t>
              </a:r>
              <a:r>
                <a:rPr lang="en-GB" sz="1600">
                  <a:latin typeface="+mn-lt"/>
                </a:rPr>
                <a:t>the bullying that you have experienced to </a:t>
              </a:r>
              <a:br>
                <a:rPr lang="en-GB" sz="1600">
                  <a:latin typeface="+mn-lt"/>
                </a:rPr>
              </a:br>
              <a:r>
                <a:rPr lang="en-GB" sz="1600">
                  <a:latin typeface="+mn-lt"/>
                </a:rPr>
                <a:t>a trusted adult. </a:t>
              </a:r>
            </a:p>
          </p:txBody>
        </p:sp>
        <p:sp>
          <p:nvSpPr>
            <p:cNvPr id="49" name="TextBox 48">
              <a:extLst>
                <a:ext uri="{FF2B5EF4-FFF2-40B4-BE49-F238E27FC236}">
                  <a16:creationId xmlns:a16="http://schemas.microsoft.com/office/drawing/2014/main" id="{97FCAD01-EB8F-45C1-8C9E-AB9B607B75F2}"/>
                </a:ext>
              </a:extLst>
            </p:cNvPr>
            <p:cNvSpPr txBox="1"/>
            <p:nvPr/>
          </p:nvSpPr>
          <p:spPr>
            <a:xfrm>
              <a:off x="6962733" y="5172615"/>
              <a:ext cx="2068535" cy="1323439"/>
            </a:xfrm>
            <a:prstGeom prst="rect">
              <a:avLst/>
            </a:prstGeom>
            <a:noFill/>
            <a:ln w="28575">
              <a:no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chemeClr val="accent3">
                      <a:lumMod val="75000"/>
                    </a:schemeClr>
                  </a:solidFill>
                  <a:latin typeface="+mn-lt"/>
                </a:rPr>
                <a:t>Report </a:t>
              </a:r>
              <a:r>
                <a:rPr lang="en-GB" sz="1600">
                  <a:latin typeface="+mn-lt"/>
                </a:rPr>
                <a:t>what you have done to a trusted adult so you can get help to stop bullying others. </a:t>
              </a:r>
            </a:p>
          </p:txBody>
        </p:sp>
      </p:grpSp>
      <p:grpSp>
        <p:nvGrpSpPr>
          <p:cNvPr id="59" name="Group 58">
            <a:extLst>
              <a:ext uri="{FF2B5EF4-FFF2-40B4-BE49-F238E27FC236}">
                <a16:creationId xmlns:a16="http://schemas.microsoft.com/office/drawing/2014/main" id="{079105A5-1073-497A-8311-A5ACEB1C6DA3}"/>
              </a:ext>
            </a:extLst>
          </p:cNvPr>
          <p:cNvGrpSpPr/>
          <p:nvPr/>
        </p:nvGrpSpPr>
        <p:grpSpPr>
          <a:xfrm>
            <a:off x="4465357" y="1283154"/>
            <a:ext cx="2393931" cy="5470278"/>
            <a:chOff x="4465357" y="1283154"/>
            <a:chExt cx="2393931" cy="5470278"/>
          </a:xfrm>
        </p:grpSpPr>
        <p:sp>
          <p:nvSpPr>
            <p:cNvPr id="54" name="Rectangle 53">
              <a:extLst>
                <a:ext uri="{FF2B5EF4-FFF2-40B4-BE49-F238E27FC236}">
                  <a16:creationId xmlns:a16="http://schemas.microsoft.com/office/drawing/2014/main" id="{97E6D60E-9846-4664-A159-DFAECD2A386E}"/>
                </a:ext>
              </a:extLst>
            </p:cNvPr>
            <p:cNvSpPr/>
            <p:nvPr/>
          </p:nvSpPr>
          <p:spPr>
            <a:xfrm>
              <a:off x="4465357" y="1283154"/>
              <a:ext cx="2184536" cy="1115552"/>
            </a:xfrm>
            <a:prstGeom prst="rect">
              <a:avLst/>
            </a:prstGeom>
            <a:solidFill>
              <a:schemeClr val="accent6">
                <a:lumMod val="20000"/>
                <a:lumOff val="80000"/>
              </a:schemeClr>
            </a:solidFill>
            <a:ln>
              <a:solidFill>
                <a:srgbClr val="F59E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con&#10;&#10;Description automatically generated with medium confidence">
              <a:extLst>
                <a:ext uri="{FF2B5EF4-FFF2-40B4-BE49-F238E27FC236}">
                  <a16:creationId xmlns:a16="http://schemas.microsoft.com/office/drawing/2014/main" id="{C203D8C8-52C8-40B1-A23A-904459C301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9105" y="1622638"/>
              <a:ext cx="911683" cy="636694"/>
            </a:xfrm>
            <a:prstGeom prst="rect">
              <a:avLst/>
            </a:prstGeom>
          </p:spPr>
        </p:pic>
        <p:sp>
          <p:nvSpPr>
            <p:cNvPr id="40" name="TextBox 39">
              <a:extLst>
                <a:ext uri="{FF2B5EF4-FFF2-40B4-BE49-F238E27FC236}">
                  <a16:creationId xmlns:a16="http://schemas.microsoft.com/office/drawing/2014/main" id="{AD85F619-0D16-4906-9C93-F0B37B99EA73}"/>
                </a:ext>
              </a:extLst>
            </p:cNvPr>
            <p:cNvSpPr txBox="1"/>
            <p:nvPr/>
          </p:nvSpPr>
          <p:spPr>
            <a:xfrm>
              <a:off x="4525772" y="1649435"/>
              <a:ext cx="1214254" cy="400110"/>
            </a:xfrm>
            <a:prstGeom prst="rect">
              <a:avLst/>
            </a:prstGeom>
            <a:noFill/>
          </p:spPr>
          <p:txBody>
            <a:bodyPr wrap="square">
              <a:spAutoFit/>
            </a:bodyPr>
            <a:lstStyle/>
            <a:p>
              <a:pPr algn="l"/>
              <a:r>
                <a:rPr lang="en-GB" sz="2000" b="1">
                  <a:solidFill>
                    <a:srgbClr val="F59E36"/>
                  </a:solidFill>
                  <a:latin typeface="+mj-lt"/>
                </a:rPr>
                <a:t>Support</a:t>
              </a:r>
            </a:p>
          </p:txBody>
        </p:sp>
        <p:sp>
          <p:nvSpPr>
            <p:cNvPr id="45" name="TextBox 44">
              <a:extLst>
                <a:ext uri="{FF2B5EF4-FFF2-40B4-BE49-F238E27FC236}">
                  <a16:creationId xmlns:a16="http://schemas.microsoft.com/office/drawing/2014/main" id="{C3F318F7-57A5-4B2E-94B5-EE722EA664F6}"/>
                </a:ext>
              </a:extLst>
            </p:cNvPr>
            <p:cNvSpPr txBox="1"/>
            <p:nvPr/>
          </p:nvSpPr>
          <p:spPr>
            <a:xfrm>
              <a:off x="4492999" y="2544517"/>
              <a:ext cx="2366289" cy="1323439"/>
            </a:xfrm>
            <a:prstGeom prst="rect">
              <a:avLst/>
            </a:prstGeom>
            <a:noFill/>
            <a:ln w="28575">
              <a:noFill/>
            </a:ln>
          </p:spPr>
          <p:txBody>
            <a:bodyPr wrap="square" lIns="0" rIns="0" rtlCol="0">
              <a:spAutoFit/>
            </a:bodyPr>
            <a:lstStyle/>
            <a:p>
              <a:pPr algn="l"/>
              <a:r>
                <a:rPr lang="en-GB" sz="1600" b="1">
                  <a:solidFill>
                    <a:srgbClr val="F59E36"/>
                  </a:solidFill>
                  <a:latin typeface="+mn-lt"/>
                </a:rPr>
                <a:t>Support</a:t>
              </a:r>
              <a:r>
                <a:rPr lang="en-GB" sz="1600">
                  <a:latin typeface="+mn-lt"/>
                </a:rPr>
                <a:t> the person being bullied by making sure they are OK and letting them know they are not alone. </a:t>
              </a:r>
            </a:p>
          </p:txBody>
        </p:sp>
        <p:sp>
          <p:nvSpPr>
            <p:cNvPr id="48" name="TextBox 47">
              <a:extLst>
                <a:ext uri="{FF2B5EF4-FFF2-40B4-BE49-F238E27FC236}">
                  <a16:creationId xmlns:a16="http://schemas.microsoft.com/office/drawing/2014/main" id="{8BA4BE53-C415-411A-AF92-2CFB30AEBB9F}"/>
                </a:ext>
              </a:extLst>
            </p:cNvPr>
            <p:cNvSpPr txBox="1"/>
            <p:nvPr/>
          </p:nvSpPr>
          <p:spPr>
            <a:xfrm>
              <a:off x="4485662" y="3902533"/>
              <a:ext cx="1955451" cy="830997"/>
            </a:xfrm>
            <a:prstGeom prst="rect">
              <a:avLst/>
            </a:prstGeom>
            <a:noFill/>
            <a:ln w="28575">
              <a:noFill/>
            </a:ln>
          </p:spPr>
          <p:txBody>
            <a:bodyPr wrap="square" lIns="0" rIns="0" rtlCol="0">
              <a:spAutoFit/>
            </a:bodyPr>
            <a:lstStyle/>
            <a:p>
              <a:pPr algn="l"/>
              <a:r>
                <a:rPr lang="en-GB" sz="1600">
                  <a:latin typeface="+mn-lt"/>
                </a:rPr>
                <a:t>Seek </a:t>
              </a:r>
              <a:r>
                <a:rPr lang="en-GB" sz="1600" b="1">
                  <a:solidFill>
                    <a:srgbClr val="F59E36"/>
                  </a:solidFill>
                  <a:latin typeface="+mn-lt"/>
                </a:rPr>
                <a:t>support</a:t>
              </a:r>
              <a:r>
                <a:rPr lang="en-GB" sz="1600">
                  <a:latin typeface="+mn-lt"/>
                </a:rPr>
                <a:t> from friends and people you trust.</a:t>
              </a:r>
            </a:p>
          </p:txBody>
        </p:sp>
        <p:sp>
          <p:nvSpPr>
            <p:cNvPr id="50" name="TextBox 49">
              <a:extLst>
                <a:ext uri="{FF2B5EF4-FFF2-40B4-BE49-F238E27FC236}">
                  <a16:creationId xmlns:a16="http://schemas.microsoft.com/office/drawing/2014/main" id="{E3C04BD7-0F24-424A-A99E-6ECD787760C1}"/>
                </a:ext>
              </a:extLst>
            </p:cNvPr>
            <p:cNvSpPr txBox="1"/>
            <p:nvPr/>
          </p:nvSpPr>
          <p:spPr>
            <a:xfrm>
              <a:off x="4485662" y="5183772"/>
              <a:ext cx="2366289" cy="1569660"/>
            </a:xfrm>
            <a:prstGeom prst="rect">
              <a:avLst/>
            </a:prstGeom>
            <a:noFill/>
            <a:ln w="28575">
              <a:noFill/>
            </a:ln>
          </p:spPr>
          <p:txBody>
            <a:bodyPr wrap="square" lIns="0" rIns="0" rtlCol="0">
              <a:spAutoFit/>
            </a:bodyPr>
            <a:lstStyle/>
            <a:p>
              <a:pPr fontAlgn="auto">
                <a:spcAft>
                  <a:spcPts val="600"/>
                </a:spcAft>
              </a:pPr>
              <a:r>
                <a:rPr lang="en-GB" sz="1600">
                  <a:latin typeface="+mn-lt"/>
                </a:rPr>
                <a:t>Get </a:t>
              </a:r>
              <a:r>
                <a:rPr lang="en-GB" sz="1600" b="1">
                  <a:solidFill>
                    <a:srgbClr val="F59E36"/>
                  </a:solidFill>
                  <a:latin typeface="+mn-lt"/>
                </a:rPr>
                <a:t>support </a:t>
              </a:r>
              <a:r>
                <a:rPr lang="en-GB" sz="1600">
                  <a:latin typeface="+mn-lt"/>
                </a:rPr>
                <a:t>for your behaviour or any underlying issues that are causing you to take out your frustrations on others.</a:t>
              </a:r>
              <a:endParaRPr lang="en-GB" sz="1600" spc="20">
                <a:latin typeface="+mn-lt"/>
                <a:ea typeface="Open Sans" pitchFamily="34" charset="0"/>
                <a:cs typeface="Open Sans" pitchFamily="34" charset="0"/>
              </a:endParaRPr>
            </a:p>
          </p:txBody>
        </p:sp>
      </p:grpSp>
      <p:grpSp>
        <p:nvGrpSpPr>
          <p:cNvPr id="58" name="Group 57">
            <a:extLst>
              <a:ext uri="{FF2B5EF4-FFF2-40B4-BE49-F238E27FC236}">
                <a16:creationId xmlns:a16="http://schemas.microsoft.com/office/drawing/2014/main" id="{82AABA06-5036-4119-BC8C-B813C3C3046E}"/>
              </a:ext>
            </a:extLst>
          </p:cNvPr>
          <p:cNvGrpSpPr/>
          <p:nvPr/>
        </p:nvGrpSpPr>
        <p:grpSpPr>
          <a:xfrm>
            <a:off x="1899686" y="1283154"/>
            <a:ext cx="2565671" cy="5266257"/>
            <a:chOff x="1899686" y="1283154"/>
            <a:chExt cx="2565671" cy="5266257"/>
          </a:xfrm>
        </p:grpSpPr>
        <p:sp>
          <p:nvSpPr>
            <p:cNvPr id="21" name="Rectangle 20">
              <a:extLst>
                <a:ext uri="{FF2B5EF4-FFF2-40B4-BE49-F238E27FC236}">
                  <a16:creationId xmlns:a16="http://schemas.microsoft.com/office/drawing/2014/main" id="{6C85AF66-A7BA-459F-8A73-58B7A661B021}"/>
                </a:ext>
              </a:extLst>
            </p:cNvPr>
            <p:cNvSpPr/>
            <p:nvPr/>
          </p:nvSpPr>
          <p:spPr>
            <a:xfrm>
              <a:off x="1899686" y="1283154"/>
              <a:ext cx="2278607" cy="1115552"/>
            </a:xfrm>
            <a:prstGeom prst="rect">
              <a:avLst/>
            </a:prstGeom>
            <a:solidFill>
              <a:schemeClr val="accent6">
                <a:lumMod val="20000"/>
                <a:lumOff val="80000"/>
              </a:schemeClr>
            </a:solidFill>
            <a:ln>
              <a:solidFill>
                <a:srgbClr val="B42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Logo&#10;&#10;Description automatically generated">
              <a:extLst>
                <a:ext uri="{FF2B5EF4-FFF2-40B4-BE49-F238E27FC236}">
                  <a16:creationId xmlns:a16="http://schemas.microsoft.com/office/drawing/2014/main" id="{68F6617F-9609-40A9-A699-35C923CE35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7623" y="1364973"/>
              <a:ext cx="638868" cy="946785"/>
            </a:xfrm>
            <a:prstGeom prst="rect">
              <a:avLst/>
            </a:prstGeom>
          </p:spPr>
        </p:pic>
        <p:sp>
          <p:nvSpPr>
            <p:cNvPr id="39" name="TextBox 38">
              <a:extLst>
                <a:ext uri="{FF2B5EF4-FFF2-40B4-BE49-F238E27FC236}">
                  <a16:creationId xmlns:a16="http://schemas.microsoft.com/office/drawing/2014/main" id="{20278B46-2EA5-4933-804F-1AEAD118254E}"/>
                </a:ext>
              </a:extLst>
            </p:cNvPr>
            <p:cNvSpPr txBox="1"/>
            <p:nvPr/>
          </p:nvSpPr>
          <p:spPr>
            <a:xfrm>
              <a:off x="2373658" y="1622638"/>
              <a:ext cx="856851" cy="400110"/>
            </a:xfrm>
            <a:prstGeom prst="rect">
              <a:avLst/>
            </a:prstGeom>
            <a:noFill/>
          </p:spPr>
          <p:txBody>
            <a:bodyPr wrap="square">
              <a:spAutoFit/>
            </a:bodyPr>
            <a:lstStyle/>
            <a:p>
              <a:pPr algn="l"/>
              <a:r>
                <a:rPr lang="en-GB" sz="2000" b="1">
                  <a:solidFill>
                    <a:srgbClr val="B42518"/>
                  </a:solidFill>
                  <a:latin typeface="+mj-lt"/>
                </a:rPr>
                <a:t>Stop</a:t>
              </a:r>
            </a:p>
          </p:txBody>
        </p:sp>
        <p:sp>
          <p:nvSpPr>
            <p:cNvPr id="51" name="TextBox 50">
              <a:extLst>
                <a:ext uri="{FF2B5EF4-FFF2-40B4-BE49-F238E27FC236}">
                  <a16:creationId xmlns:a16="http://schemas.microsoft.com/office/drawing/2014/main" id="{CBBD7BC2-A908-4A95-865F-04D87C220300}"/>
                </a:ext>
              </a:extLst>
            </p:cNvPr>
            <p:cNvSpPr txBox="1"/>
            <p:nvPr/>
          </p:nvSpPr>
          <p:spPr>
            <a:xfrm>
              <a:off x="1913335" y="2544517"/>
              <a:ext cx="2552022" cy="1323439"/>
            </a:xfrm>
            <a:prstGeom prst="rect">
              <a:avLst/>
            </a:prstGeom>
            <a:noFill/>
            <a:ln w="28575">
              <a:noFill/>
            </a:ln>
          </p:spPr>
          <p:txBody>
            <a:bodyPr wrap="square" lIns="0" rIns="0" rtlCol="0">
              <a:spAutoFit/>
            </a:bodyPr>
            <a:lstStyle/>
            <a:p>
              <a:pPr algn="l"/>
              <a:r>
                <a:rPr lang="en-GB" sz="1600" b="1">
                  <a:solidFill>
                    <a:srgbClr val="B42518"/>
                  </a:solidFill>
                  <a:latin typeface="+mn-lt"/>
                </a:rPr>
                <a:t>Stop</a:t>
              </a:r>
              <a:r>
                <a:rPr lang="en-GB" sz="1600">
                  <a:solidFill>
                    <a:srgbClr val="B42518"/>
                  </a:solidFill>
                  <a:latin typeface="+mn-lt"/>
                </a:rPr>
                <a:t> </a:t>
              </a:r>
              <a:r>
                <a:rPr lang="en-GB" sz="1600">
                  <a:solidFill>
                    <a:schemeClr val="tx1"/>
                  </a:solidFill>
                  <a:latin typeface="+mn-lt"/>
                </a:rPr>
                <a:t>the bullying by standing up to the person doing it and telling them why their behaviour is unacceptable. </a:t>
              </a:r>
              <a:endParaRPr lang="en-GB" sz="1600">
                <a:solidFill>
                  <a:srgbClr val="B42518"/>
                </a:solidFill>
                <a:latin typeface="+mn-lt"/>
              </a:endParaRPr>
            </a:p>
          </p:txBody>
        </p:sp>
        <p:sp>
          <p:nvSpPr>
            <p:cNvPr id="52" name="TextBox 51">
              <a:extLst>
                <a:ext uri="{FF2B5EF4-FFF2-40B4-BE49-F238E27FC236}">
                  <a16:creationId xmlns:a16="http://schemas.microsoft.com/office/drawing/2014/main" id="{53938AB2-AD3B-44EC-85EF-3E5A66376A09}"/>
                </a:ext>
              </a:extLst>
            </p:cNvPr>
            <p:cNvSpPr txBox="1"/>
            <p:nvPr/>
          </p:nvSpPr>
          <p:spPr>
            <a:xfrm>
              <a:off x="1918185" y="3891985"/>
              <a:ext cx="2443727" cy="1323439"/>
            </a:xfrm>
            <a:prstGeom prst="rect">
              <a:avLst/>
            </a:prstGeom>
            <a:noFill/>
            <a:ln w="28575">
              <a:noFill/>
            </a:ln>
          </p:spPr>
          <p:txBody>
            <a:bodyPr wrap="square" lIns="0" rIns="0" rtlCol="0">
              <a:spAutoFit/>
            </a:bodyPr>
            <a:lstStyle/>
            <a:p>
              <a:pPr algn="l"/>
              <a:r>
                <a:rPr lang="en-GB" sz="1600" b="1">
                  <a:solidFill>
                    <a:srgbClr val="B42518"/>
                  </a:solidFill>
                  <a:latin typeface="+mn-lt"/>
                </a:rPr>
                <a:t>Stop</a:t>
              </a:r>
              <a:r>
                <a:rPr lang="en-GB" sz="1600">
                  <a:solidFill>
                    <a:srgbClr val="B42518"/>
                  </a:solidFill>
                  <a:latin typeface="+mn-lt"/>
                </a:rPr>
                <a:t> </a:t>
              </a:r>
              <a:r>
                <a:rPr lang="en-GB" sz="1600">
                  <a:solidFill>
                    <a:schemeClr val="tx1"/>
                  </a:solidFill>
                  <a:latin typeface="+mn-lt"/>
                </a:rPr>
                <a:t>reacting to the person bullying you by ignoring them and removing yourself from the situation.</a:t>
              </a:r>
              <a:endParaRPr lang="en-GB" sz="1600">
                <a:latin typeface="+mn-lt"/>
              </a:endParaRPr>
            </a:p>
          </p:txBody>
        </p:sp>
        <p:sp>
          <p:nvSpPr>
            <p:cNvPr id="53" name="TextBox 52">
              <a:extLst>
                <a:ext uri="{FF2B5EF4-FFF2-40B4-BE49-F238E27FC236}">
                  <a16:creationId xmlns:a16="http://schemas.microsoft.com/office/drawing/2014/main" id="{C8C9B20E-D706-456B-AE67-44D1FB0DA8F5}"/>
                </a:ext>
              </a:extLst>
            </p:cNvPr>
            <p:cNvSpPr txBox="1"/>
            <p:nvPr/>
          </p:nvSpPr>
          <p:spPr>
            <a:xfrm>
              <a:off x="1913335" y="5225972"/>
              <a:ext cx="2448577" cy="1323439"/>
            </a:xfrm>
            <a:prstGeom prst="rect">
              <a:avLst/>
            </a:prstGeom>
            <a:noFill/>
            <a:ln w="28575">
              <a:noFill/>
            </a:ln>
          </p:spPr>
          <p:txBody>
            <a:bodyPr wrap="square" lIns="0" rIns="0" rtlCol="0">
              <a:spAutoFit/>
            </a:bodyPr>
            <a:lstStyle/>
            <a:p>
              <a:pPr algn="l"/>
              <a:r>
                <a:rPr lang="en-GB" sz="1600" b="1">
                  <a:solidFill>
                    <a:srgbClr val="B42518"/>
                  </a:solidFill>
                  <a:latin typeface="+mn-lt"/>
                </a:rPr>
                <a:t>Stop</a:t>
              </a:r>
              <a:r>
                <a:rPr lang="en-GB" sz="1600">
                  <a:solidFill>
                    <a:srgbClr val="B42518"/>
                  </a:solidFill>
                  <a:latin typeface="+mn-lt"/>
                </a:rPr>
                <a:t> </a:t>
              </a:r>
              <a:r>
                <a:rPr lang="en-GB" sz="1600">
                  <a:solidFill>
                    <a:schemeClr val="tx1"/>
                  </a:solidFill>
                  <a:latin typeface="+mn-lt"/>
                </a:rPr>
                <a:t>yourself from bullying others by considering how your actions might make others feel. </a:t>
              </a:r>
              <a:endParaRPr lang="en-GB" sz="1600">
                <a:latin typeface="+mn-lt"/>
              </a:endParaRPr>
            </a:p>
          </p:txBody>
        </p:sp>
      </p:grpSp>
    </p:spTree>
    <p:extLst>
      <p:ext uri="{BB962C8B-B14F-4D97-AF65-F5344CB8AC3E}">
        <p14:creationId xmlns:p14="http://schemas.microsoft.com/office/powerpoint/2010/main" val="74901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ACD4736-B17F-452E-9F3A-AD355897BA16}"/>
              </a:ext>
            </a:extLst>
          </p:cNvPr>
          <p:cNvSpPr/>
          <p:nvPr/>
        </p:nvSpPr>
        <p:spPr>
          <a:xfrm>
            <a:off x="4662559" y="4455646"/>
            <a:ext cx="4259084" cy="2196945"/>
          </a:xfrm>
          <a:prstGeom prst="roundRect">
            <a:avLst/>
          </a:prstGeom>
          <a:solidFill>
            <a:srgbClr val="EDB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1400">
              <a:solidFill>
                <a:schemeClr val="tx1"/>
              </a:solidFill>
            </a:endParaRPr>
          </a:p>
        </p:txBody>
      </p:sp>
      <p:sp>
        <p:nvSpPr>
          <p:cNvPr id="7170" name="Title 1"/>
          <p:cNvSpPr>
            <a:spLocks noGrp="1"/>
          </p:cNvSpPr>
          <p:nvPr>
            <p:ph type="ctrTitle" idx="4294967295"/>
          </p:nvPr>
        </p:nvSpPr>
        <p:spPr bwMode="auto">
          <a:xfrm>
            <a:off x="0" y="44971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a:solidFill>
                  <a:srgbClr val="B42518"/>
                </a:solidFill>
                <a:latin typeface="Open Sans"/>
                <a:ea typeface="Open Sans"/>
                <a:cs typeface="Open Sans"/>
                <a:sym typeface="Open Sans"/>
              </a:rPr>
              <a:t>Dealing with Cyberbullying</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8963B50-847C-445C-972E-DA7704AFBE29}"/>
              </a:ext>
            </a:extLst>
          </p:cNvPr>
          <p:cNvSpPr txBox="1"/>
          <p:nvPr/>
        </p:nvSpPr>
        <p:spPr>
          <a:xfrm>
            <a:off x="431800" y="1089025"/>
            <a:ext cx="8243888" cy="1411925"/>
          </a:xfrm>
          <a:prstGeom prst="rect">
            <a:avLst/>
          </a:prstGeom>
        </p:spPr>
        <p:txBody>
          <a:bodyPr wrap="square" lIns="0" rIns="0" rtlCol="0">
            <a:spAutoFit/>
          </a:bodyPr>
          <a:lstStyle/>
          <a:p>
            <a:pPr fontAlgn="auto">
              <a:lnSpc>
                <a:spcPts val="2300"/>
              </a:lnSpc>
              <a:spcAft>
                <a:spcPts val="1200"/>
              </a:spcAft>
            </a:pPr>
            <a:r>
              <a:rPr lang="en-GB" spc="20">
                <a:solidFill>
                  <a:schemeClr val="tx1">
                    <a:lumMod val="85000"/>
                    <a:lumOff val="15000"/>
                  </a:schemeClr>
                </a:solidFill>
                <a:latin typeface="Open Sans" pitchFamily="34" charset="0"/>
                <a:ea typeface="Open Sans" pitchFamily="34" charset="0"/>
                <a:cs typeface="Open Sans" pitchFamily="34" charset="0"/>
              </a:rPr>
              <a:t>Cyberbullying is a bit different to other forms of bullying as it is easier for the perpetrators to remain anonymous if they choose to. This means you might not always know who is responsible for the bullying. </a:t>
            </a:r>
          </a:p>
          <a:p>
            <a:pPr fontAlgn="auto">
              <a:lnSpc>
                <a:spcPts val="2300"/>
              </a:lnSpc>
              <a:spcAft>
                <a:spcPts val="1200"/>
              </a:spcAft>
            </a:pPr>
            <a:r>
              <a:rPr lang="en-GB" spc="20">
                <a:solidFill>
                  <a:schemeClr val="tx1">
                    <a:lumMod val="85000"/>
                    <a:lumOff val="15000"/>
                  </a:schemeClr>
                </a:solidFill>
                <a:latin typeface="Open Sans" pitchFamily="34" charset="0"/>
                <a:ea typeface="Open Sans" pitchFamily="34" charset="0"/>
                <a:cs typeface="Open Sans" pitchFamily="34" charset="0"/>
              </a:rPr>
              <a:t>Here are some ways of dealing with cyberbullying:</a:t>
            </a:r>
          </a:p>
        </p:txBody>
      </p:sp>
      <p:sp>
        <p:nvSpPr>
          <p:cNvPr id="2" name="Rectangle: Rounded Corners 1">
            <a:extLst>
              <a:ext uri="{FF2B5EF4-FFF2-40B4-BE49-F238E27FC236}">
                <a16:creationId xmlns:a16="http://schemas.microsoft.com/office/drawing/2014/main" id="{31916C84-DE01-4B9F-A975-E1513C02D514}"/>
              </a:ext>
            </a:extLst>
          </p:cNvPr>
          <p:cNvSpPr/>
          <p:nvPr/>
        </p:nvSpPr>
        <p:spPr>
          <a:xfrm>
            <a:off x="431800" y="4455646"/>
            <a:ext cx="4140200" cy="2196945"/>
          </a:xfrm>
          <a:prstGeom prst="roundRect">
            <a:avLst/>
          </a:prstGeom>
          <a:solidFill>
            <a:srgbClr val="FD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b="1">
                <a:solidFill>
                  <a:schemeClr val="tx1"/>
                </a:solidFill>
              </a:rPr>
              <a:t>Report</a:t>
            </a:r>
          </a:p>
          <a:p>
            <a:r>
              <a:rPr lang="en-GB" sz="1400">
                <a:solidFill>
                  <a:schemeClr val="tx1"/>
                </a:solidFill>
              </a:rPr>
              <a:t>If the cyberbullying is taking place over social media, most platforms will give you the option to report or flag harmful content. In some cases, for example if the person cyberbullying is encouraging someone to harm themselves, this can be reported to the police. Remember to take screenshots of any harmful comments as evidence. </a:t>
            </a:r>
          </a:p>
        </p:txBody>
      </p:sp>
      <p:sp>
        <p:nvSpPr>
          <p:cNvPr id="5" name="Rectangle: Rounded Corners 4">
            <a:extLst>
              <a:ext uri="{FF2B5EF4-FFF2-40B4-BE49-F238E27FC236}">
                <a16:creationId xmlns:a16="http://schemas.microsoft.com/office/drawing/2014/main" id="{32C60730-6E2F-4D0E-806E-57CFF9FCE13E}"/>
              </a:ext>
            </a:extLst>
          </p:cNvPr>
          <p:cNvSpPr/>
          <p:nvPr/>
        </p:nvSpPr>
        <p:spPr>
          <a:xfrm>
            <a:off x="431800" y="2519548"/>
            <a:ext cx="4140200" cy="183750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1400">
              <a:solidFill>
                <a:schemeClr val="tx1"/>
              </a:solidFill>
            </a:endParaRPr>
          </a:p>
        </p:txBody>
      </p:sp>
      <p:sp>
        <p:nvSpPr>
          <p:cNvPr id="6" name="Rectangle: Rounded Corners 5">
            <a:extLst>
              <a:ext uri="{FF2B5EF4-FFF2-40B4-BE49-F238E27FC236}">
                <a16:creationId xmlns:a16="http://schemas.microsoft.com/office/drawing/2014/main" id="{57640A3C-338C-4BD3-BA3D-845635B49F6D}"/>
              </a:ext>
            </a:extLst>
          </p:cNvPr>
          <p:cNvSpPr/>
          <p:nvPr/>
        </p:nvSpPr>
        <p:spPr>
          <a:xfrm>
            <a:off x="4680200" y="2500950"/>
            <a:ext cx="4259084" cy="1856101"/>
          </a:xfrm>
          <a:prstGeom prst="roundRect">
            <a:avLst/>
          </a:prstGeom>
          <a:solidFill>
            <a:srgbClr val="E57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sz="1400">
              <a:solidFill>
                <a:srgbClr val="B42518"/>
              </a:solidFill>
            </a:endParaRPr>
          </a:p>
        </p:txBody>
      </p:sp>
      <p:sp>
        <p:nvSpPr>
          <p:cNvPr id="9" name="TextBox 8">
            <a:extLst>
              <a:ext uri="{FF2B5EF4-FFF2-40B4-BE49-F238E27FC236}">
                <a16:creationId xmlns:a16="http://schemas.microsoft.com/office/drawing/2014/main" id="{21343DE8-B486-4B52-B55D-A703F6A3CCD4}"/>
              </a:ext>
            </a:extLst>
          </p:cNvPr>
          <p:cNvSpPr txBox="1"/>
          <p:nvPr/>
        </p:nvSpPr>
        <p:spPr>
          <a:xfrm>
            <a:off x="539088" y="2579424"/>
            <a:ext cx="3924713" cy="1523494"/>
          </a:xfrm>
          <a:prstGeom prst="rect">
            <a:avLst/>
          </a:prstGeom>
          <a:noFill/>
        </p:spPr>
        <p:txBody>
          <a:bodyPr wrap="square">
            <a:spAutoFit/>
          </a:bodyPr>
          <a:lstStyle/>
          <a:p>
            <a:pPr algn="ctr">
              <a:spcAft>
                <a:spcPts val="600"/>
              </a:spcAft>
            </a:pPr>
            <a:r>
              <a:rPr lang="en-GB" b="1">
                <a:solidFill>
                  <a:schemeClr val="tx1"/>
                </a:solidFill>
                <a:latin typeface="+mj-lt"/>
              </a:rPr>
              <a:t>Ignore</a:t>
            </a:r>
          </a:p>
          <a:p>
            <a:pPr>
              <a:spcAft>
                <a:spcPts val="600"/>
              </a:spcAft>
            </a:pPr>
            <a:r>
              <a:rPr lang="en-GB" sz="1400">
                <a:solidFill>
                  <a:schemeClr val="tx1"/>
                </a:solidFill>
                <a:latin typeface="+mj-lt"/>
              </a:rPr>
              <a:t>People who cyberbully are often trying to get a reaction out of the person that they are targeting. It is therefore advisable not to respond to any comments and avoid getting into arguments online.  </a:t>
            </a:r>
          </a:p>
        </p:txBody>
      </p:sp>
      <p:sp>
        <p:nvSpPr>
          <p:cNvPr id="11" name="TextBox 10">
            <a:extLst>
              <a:ext uri="{FF2B5EF4-FFF2-40B4-BE49-F238E27FC236}">
                <a16:creationId xmlns:a16="http://schemas.microsoft.com/office/drawing/2014/main" id="{CA8DB059-69F5-41BE-998F-9BA70F3E61BC}"/>
              </a:ext>
            </a:extLst>
          </p:cNvPr>
          <p:cNvSpPr txBox="1"/>
          <p:nvPr/>
        </p:nvSpPr>
        <p:spPr>
          <a:xfrm>
            <a:off x="4776716" y="2555542"/>
            <a:ext cx="4030770" cy="1738938"/>
          </a:xfrm>
          <a:prstGeom prst="rect">
            <a:avLst/>
          </a:prstGeom>
          <a:noFill/>
        </p:spPr>
        <p:txBody>
          <a:bodyPr wrap="square">
            <a:spAutoFit/>
          </a:bodyPr>
          <a:lstStyle/>
          <a:p>
            <a:pPr algn="ctr">
              <a:spcAft>
                <a:spcPts val="600"/>
              </a:spcAft>
            </a:pPr>
            <a:r>
              <a:rPr lang="en-GB" b="1">
                <a:solidFill>
                  <a:schemeClr val="tx1"/>
                </a:solidFill>
                <a:latin typeface="+mj-lt"/>
              </a:rPr>
              <a:t>Block</a:t>
            </a:r>
          </a:p>
          <a:p>
            <a:r>
              <a:rPr lang="en-GB" sz="1400">
                <a:solidFill>
                  <a:schemeClr val="tx1"/>
                </a:solidFill>
                <a:latin typeface="+mj-lt"/>
              </a:rPr>
              <a:t>On social media, there is always the option of blocking the person doing the cyberbullying so they can no longer access your profile or leave comments. If you are receiving unwanted text messages, you can block the number that is sending them. </a:t>
            </a:r>
          </a:p>
        </p:txBody>
      </p:sp>
      <p:sp>
        <p:nvSpPr>
          <p:cNvPr id="13" name="TextBox 12">
            <a:extLst>
              <a:ext uri="{FF2B5EF4-FFF2-40B4-BE49-F238E27FC236}">
                <a16:creationId xmlns:a16="http://schemas.microsoft.com/office/drawing/2014/main" id="{AB528BB5-E1D5-49A6-B147-2336345423BF}"/>
              </a:ext>
            </a:extLst>
          </p:cNvPr>
          <p:cNvSpPr txBox="1"/>
          <p:nvPr/>
        </p:nvSpPr>
        <p:spPr>
          <a:xfrm>
            <a:off x="4776716" y="4576927"/>
            <a:ext cx="4030770" cy="1954381"/>
          </a:xfrm>
          <a:prstGeom prst="rect">
            <a:avLst/>
          </a:prstGeom>
          <a:noFill/>
        </p:spPr>
        <p:txBody>
          <a:bodyPr wrap="square">
            <a:spAutoFit/>
          </a:bodyPr>
          <a:lstStyle/>
          <a:p>
            <a:pPr algn="ctr">
              <a:spcAft>
                <a:spcPts val="600"/>
              </a:spcAft>
            </a:pPr>
            <a:r>
              <a:rPr lang="en-GB" b="1">
                <a:solidFill>
                  <a:schemeClr val="tx1"/>
                </a:solidFill>
                <a:latin typeface="+mj-lt"/>
              </a:rPr>
              <a:t>Increase Privacy</a:t>
            </a:r>
          </a:p>
          <a:p>
            <a:pPr>
              <a:spcAft>
                <a:spcPts val="600"/>
              </a:spcAft>
            </a:pPr>
            <a:r>
              <a:rPr lang="en-GB" sz="1400">
                <a:solidFill>
                  <a:schemeClr val="tx1"/>
                </a:solidFill>
                <a:latin typeface="+mj-lt"/>
              </a:rPr>
              <a:t>Make sure your social media accounts are set to the highest possible privacy settings, and only allow people you know in real life to add or follow you. You should also think carefully about what you post as your content could always be shared with people you don’t know without your knowledge or consent. </a:t>
            </a:r>
          </a:p>
        </p:txBody>
      </p:sp>
    </p:spTree>
    <p:extLst>
      <p:ext uri="{BB962C8B-B14F-4D97-AF65-F5344CB8AC3E}">
        <p14:creationId xmlns:p14="http://schemas.microsoft.com/office/powerpoint/2010/main" val="203779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5" grpId="0" animBg="1"/>
      <p:bldP spid="6" grpId="0" animBg="1"/>
      <p:bldP spid="9" grpId="0"/>
      <p:bldP spid="11"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C6DE3E-410A-4699-9E28-389C8417147A}"/>
              </a:ext>
            </a:extLst>
          </p:cNvPr>
          <p:cNvGrpSpPr/>
          <p:nvPr/>
        </p:nvGrpSpPr>
        <p:grpSpPr>
          <a:xfrm>
            <a:off x="1692812" y="3686561"/>
            <a:ext cx="5928535" cy="2721725"/>
            <a:chOff x="1692812" y="3686561"/>
            <a:chExt cx="5928535" cy="2721725"/>
          </a:xfrm>
        </p:grpSpPr>
        <p:pic>
          <p:nvPicPr>
            <p:cNvPr id="5" name="Picture 4">
              <a:extLst>
                <a:ext uri="{FF2B5EF4-FFF2-40B4-BE49-F238E27FC236}">
                  <a16:creationId xmlns:a16="http://schemas.microsoft.com/office/drawing/2014/main" id="{08757561-49C1-4143-8BED-9EEF6C8A3B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9386" y="3686561"/>
              <a:ext cx="2681961" cy="2721725"/>
            </a:xfrm>
            <a:prstGeom prst="rect">
              <a:avLst/>
            </a:prstGeom>
          </p:spPr>
        </p:pic>
        <p:pic>
          <p:nvPicPr>
            <p:cNvPr id="6" name="Picture 5">
              <a:extLst>
                <a:ext uri="{FF2B5EF4-FFF2-40B4-BE49-F238E27FC236}">
                  <a16:creationId xmlns:a16="http://schemas.microsoft.com/office/drawing/2014/main" id="{C8E45674-C447-4F7E-937F-C7FB218084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00047">
              <a:off x="1692812" y="4774481"/>
              <a:ext cx="5160151" cy="493852"/>
            </a:xfrm>
            <a:prstGeom prst="rect">
              <a:avLst/>
            </a:prstGeom>
          </p:spPr>
        </p:pic>
      </p:grpSp>
      <p:sp>
        <p:nvSpPr>
          <p:cNvPr id="8" name="TextBox 7">
            <a:extLst>
              <a:ext uri="{FF2B5EF4-FFF2-40B4-BE49-F238E27FC236}">
                <a16:creationId xmlns:a16="http://schemas.microsoft.com/office/drawing/2014/main" id="{62F1C41A-9776-4993-BB97-FBABD82E6D01}"/>
              </a:ext>
            </a:extLst>
          </p:cNvPr>
          <p:cNvSpPr txBox="1"/>
          <p:nvPr/>
        </p:nvSpPr>
        <p:spPr>
          <a:xfrm>
            <a:off x="431800" y="1173483"/>
            <a:ext cx="8280400" cy="2441053"/>
          </a:xfrm>
          <a:prstGeom prst="rect">
            <a:avLst/>
          </a:prstGeom>
        </p:spPr>
        <p:txBody>
          <a:bodyPr wrap="square" lIns="0" rIns="0" rtlCol="0">
            <a:spAutoFit/>
          </a:bodyPr>
          <a:lstStyle/>
          <a:p>
            <a:pPr fontAlgn="auto">
              <a:lnSpc>
                <a:spcPts val="2200"/>
              </a:lnSpc>
              <a:spcAft>
                <a:spcPts val="600"/>
              </a:spcAft>
              <a:defRPr/>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Write down one thing that you are going to do to tackle bullying. </a:t>
            </a:r>
          </a:p>
          <a:p>
            <a:pPr fontAlgn="auto">
              <a:lnSpc>
                <a:spcPts val="2200"/>
              </a:lnSpc>
              <a:spcAft>
                <a:spcPts val="600"/>
              </a:spcAft>
              <a:defRPr/>
            </a:pPr>
            <a:endParaRPr lang="en-US" spc="2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fontAlgn="auto">
              <a:lnSpc>
                <a:spcPts val="2200"/>
              </a:lnSpc>
              <a:spcAft>
                <a:spcPts val="600"/>
              </a:spcAft>
              <a:defRPr/>
            </a:pPr>
            <a:r>
              <a:rPr lang="en-US" spc="2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This could be:</a:t>
            </a:r>
          </a:p>
          <a:p>
            <a:pPr lvl="1" fontAlgn="auto">
              <a:lnSpc>
                <a:spcPts val="2200"/>
              </a:lnSpc>
              <a:spcAft>
                <a:spcPts val="600"/>
              </a:spcAft>
              <a:defRPr/>
            </a:pPr>
            <a:r>
              <a:rPr lang="en-US" spc="2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sending a message of support to someone who is being bullied to show them they are not alone</a:t>
            </a:r>
          </a:p>
          <a:p>
            <a:pPr lvl="1" fontAlgn="auto">
              <a:lnSpc>
                <a:spcPts val="2200"/>
              </a:lnSpc>
              <a:spcAft>
                <a:spcPts val="600"/>
              </a:spcAft>
              <a:defRPr/>
            </a:pPr>
            <a:r>
              <a:rPr lang="en-US" spc="2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speaking out to stop someone bullying another person</a:t>
            </a:r>
          </a:p>
          <a:p>
            <a:pPr lvl="1" fontAlgn="auto">
              <a:lnSpc>
                <a:spcPts val="2200"/>
              </a:lnSpc>
              <a:spcAft>
                <a:spcPts val="600"/>
              </a:spcAft>
              <a:defRPr/>
            </a:pPr>
            <a:r>
              <a:rPr lang="en-US" spc="2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encouraging others to be kind to one another</a:t>
            </a:r>
            <a:endParaRPr lang="en-GB" sz="1600" spc="20">
              <a:solidFill>
                <a:schemeClr val="tx1">
                  <a:lumMod val="85000"/>
                  <a:lumOff val="15000"/>
                </a:schemeClr>
              </a:solidFill>
              <a:latin typeface="Open Sans" pitchFamily="34" charset="0"/>
              <a:ea typeface="Open Sans" pitchFamily="34" charset="0"/>
              <a:cs typeface="Open Sans" pitchFamily="34" charset="0"/>
            </a:endParaRPr>
          </a:p>
        </p:txBody>
      </p:sp>
      <p:sp>
        <p:nvSpPr>
          <p:cNvPr id="9" name="Title 1">
            <a:extLst>
              <a:ext uri="{FF2B5EF4-FFF2-40B4-BE49-F238E27FC236}">
                <a16:creationId xmlns:a16="http://schemas.microsoft.com/office/drawing/2014/main" id="{51BBDC5C-0B8E-471D-9407-9FA3133E2C5A}"/>
              </a:ext>
            </a:extLst>
          </p:cNvPr>
          <p:cNvSpPr txBox="1">
            <a:spLocks/>
          </p:cNvSpPr>
          <p:nvPr/>
        </p:nvSpPr>
        <p:spPr bwMode="auto">
          <a:xfrm>
            <a:off x="0" y="44971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a:solidFill>
                  <a:srgbClr val="B42518"/>
                </a:solidFill>
                <a:latin typeface="Open Sans"/>
                <a:ea typeface="Open Sans"/>
                <a:cs typeface="Open Sans"/>
                <a:sym typeface="Open Sans"/>
              </a:rPr>
              <a:t>What Will You Do?</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5BFB6950-C11A-45F4-B6CD-BDAABE376B53}"/>
              </a:ext>
            </a:extLst>
          </p:cNvPr>
          <p:cNvSpPr/>
          <p:nvPr/>
        </p:nvSpPr>
        <p:spPr>
          <a:xfrm flipH="1" flipV="1">
            <a:off x="467512" y="2316098"/>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1" name="Oval 10">
            <a:extLst>
              <a:ext uri="{FF2B5EF4-FFF2-40B4-BE49-F238E27FC236}">
                <a16:creationId xmlns:a16="http://schemas.microsoft.com/office/drawing/2014/main" id="{33DD0B43-26EB-4FD1-86A9-D99195893163}"/>
              </a:ext>
            </a:extLst>
          </p:cNvPr>
          <p:cNvSpPr/>
          <p:nvPr/>
        </p:nvSpPr>
        <p:spPr>
          <a:xfrm flipH="1" flipV="1">
            <a:off x="467512" y="2944861"/>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12" name="Oval 11">
            <a:extLst>
              <a:ext uri="{FF2B5EF4-FFF2-40B4-BE49-F238E27FC236}">
                <a16:creationId xmlns:a16="http://schemas.microsoft.com/office/drawing/2014/main" id="{813BB958-4286-477D-A3E1-A96F4C7BA758}"/>
              </a:ext>
            </a:extLst>
          </p:cNvPr>
          <p:cNvSpPr/>
          <p:nvPr/>
        </p:nvSpPr>
        <p:spPr>
          <a:xfrm flipH="1" flipV="1">
            <a:off x="467512" y="3283506"/>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Tree>
    <p:extLst>
      <p:ext uri="{BB962C8B-B14F-4D97-AF65-F5344CB8AC3E}">
        <p14:creationId xmlns:p14="http://schemas.microsoft.com/office/powerpoint/2010/main" val="92510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2206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p>
            <a:r>
              <a:rPr lang="en-GB" sz="3600" b="1">
                <a:solidFill>
                  <a:srgbClr val="B42518"/>
                </a:solidFill>
                <a:latin typeface="Open Sans"/>
                <a:ea typeface="Open Sans"/>
                <a:cs typeface="Open Sans"/>
                <a:sym typeface="Open Sans"/>
              </a:rPr>
              <a:t>Further Help</a:t>
            </a:r>
            <a:br>
              <a:rPr lang="en-GB" sz="3600" b="1">
                <a:solidFill>
                  <a:srgbClr val="B42518"/>
                </a:solidFill>
                <a:latin typeface="Open Sans"/>
                <a:ea typeface="Open Sans"/>
                <a:cs typeface="Open Sans"/>
                <a:sym typeface="Open Sans"/>
              </a:rPr>
            </a:br>
            <a:br>
              <a:rPr lang="en-GB" sz="3600" b="1">
                <a:solidFill>
                  <a:srgbClr val="B42518"/>
                </a:solidFill>
                <a:latin typeface="Open Sans"/>
                <a:ea typeface="Open Sans"/>
                <a:cs typeface="Open Sans"/>
                <a:sym typeface="Open Sans"/>
              </a:rPr>
            </a:br>
            <a:r>
              <a:rPr lang="en-GB" sz="3600">
                <a:solidFill>
                  <a:srgbClr val="B42518"/>
                </a:solidFill>
                <a:latin typeface="Open Sans"/>
                <a:ea typeface="Open Sans"/>
                <a:cs typeface="Open Sans"/>
                <a:sym typeface="Open Sans"/>
              </a:rPr>
              <a:t>If you or a friend are being bullied, report it at </a:t>
            </a:r>
            <a:br>
              <a:rPr lang="en-GB" sz="3600">
                <a:solidFill>
                  <a:srgbClr val="B42518"/>
                </a:solidFill>
                <a:latin typeface="Open Sans"/>
                <a:ea typeface="Open Sans"/>
                <a:cs typeface="Open Sans"/>
                <a:sym typeface="Open Sans"/>
              </a:rPr>
            </a:br>
            <a:br>
              <a:rPr lang="en-GB" sz="3600">
                <a:solidFill>
                  <a:srgbClr val="B42518"/>
                </a:solidFill>
                <a:latin typeface="Open Sans"/>
                <a:ea typeface="Open Sans"/>
                <a:cs typeface="Open Sans"/>
                <a:sym typeface="Open Sans"/>
              </a:rPr>
            </a:br>
            <a:r>
              <a:rPr lang="en-GB" sz="3600" b="1">
                <a:solidFill>
                  <a:srgbClr val="B42518"/>
                </a:solidFill>
                <a:latin typeface="Open Sans"/>
                <a:ea typeface="Open Sans"/>
                <a:cs typeface="Open Sans"/>
                <a:sym typeface="Open Sans"/>
              </a:rPr>
              <a:t>speakout@hebburn.net</a:t>
            </a:r>
            <a:br>
              <a:rPr lang="en-GB" sz="800"/>
            </a:br>
            <a:br>
              <a:rPr lang="en-GB" sz="800"/>
            </a:br>
            <a:br>
              <a:rPr lang="en-GB" sz="1100"/>
            </a:b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42031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ight&#10;&#10;Description automatically generated">
            <a:extLst>
              <a:ext uri="{FF2B5EF4-FFF2-40B4-BE49-F238E27FC236}">
                <a16:creationId xmlns:a16="http://schemas.microsoft.com/office/drawing/2014/main" id="{0BEB2A21-2C96-4E43-A8BE-621A5115F3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797"/>
            <a:ext cx="9144000" cy="6464401"/>
          </a:xfrm>
          <a:prstGeom prst="rect">
            <a:avLst/>
          </a:prstGeom>
        </p:spPr>
      </p:pic>
      <p:sp>
        <p:nvSpPr>
          <p:cNvPr id="5" name="Flowchart: Terminator 4">
            <a:extLst>
              <a:ext uri="{FF2B5EF4-FFF2-40B4-BE49-F238E27FC236}">
                <a16:creationId xmlns:a16="http://schemas.microsoft.com/office/drawing/2014/main" id="{02DE3357-979A-4736-981C-82E5D81E1582}"/>
              </a:ext>
            </a:extLst>
          </p:cNvPr>
          <p:cNvSpPr/>
          <p:nvPr/>
        </p:nvSpPr>
        <p:spPr>
          <a:xfrm>
            <a:off x="2570085" y="2890015"/>
            <a:ext cx="4003829" cy="1261426"/>
          </a:xfrm>
          <a:prstGeom prst="flowChartTerminator">
            <a:avLst/>
          </a:prstGeom>
          <a:solidFill>
            <a:srgbClr val="F59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15">
            <a:extLst>
              <a:ext uri="{FF2B5EF4-FFF2-40B4-BE49-F238E27FC236}">
                <a16:creationId xmlns:a16="http://schemas.microsoft.com/office/drawing/2014/main" id="{80F52FEC-A5B4-48F4-A26A-176FED01FFFC}"/>
              </a:ext>
            </a:extLst>
          </p:cNvPr>
          <p:cNvSpPr txBox="1">
            <a:spLocks/>
          </p:cNvSpPr>
          <p:nvPr/>
        </p:nvSpPr>
        <p:spPr>
          <a:xfrm>
            <a:off x="473867" y="3080543"/>
            <a:ext cx="8196263" cy="348456"/>
          </a:xfrm>
          <a:prstGeom prst="rect">
            <a:avLst/>
          </a:prstGeom>
          <a:noFill/>
          <a:ln w="25400">
            <a:noFill/>
          </a:ln>
        </p:spPr>
        <p:txBody>
          <a:bodyPr lIns="252000" tIns="216000" rIns="252000" bIns="180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sz="3600" b="1">
                <a:solidFill>
                  <a:srgbClr val="B42518"/>
                </a:solidFill>
                <a:latin typeface="Open Sans" panose="020B0604020202020204" charset="0"/>
                <a:ea typeface="Open Sans" panose="020B0604020202020204" charset="0"/>
                <a:cs typeface="Open Sans" panose="020B0604020202020204" charset="0"/>
              </a:rPr>
              <a:t>Questions?</a:t>
            </a:r>
            <a:endParaRPr lang="en-GB" sz="3600" b="1">
              <a:solidFill>
                <a:srgbClr val="B42518"/>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76552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a:solidFill>
                  <a:srgbClr val="B42518"/>
                </a:solidFill>
                <a:latin typeface="Open Sans"/>
                <a:ea typeface="Open Sans"/>
                <a:cs typeface="Open Sans"/>
                <a:sym typeface="Open Sans"/>
              </a:rPr>
              <a:t>Starter</a:t>
            </a:r>
            <a:br>
              <a:rPr lang="en-GB" sz="1100"/>
            </a:b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C393CEA9-5CB2-41DF-AB90-8CC6A1B0083D}"/>
              </a:ext>
            </a:extLst>
          </p:cNvPr>
          <p:cNvSpPr txBox="1">
            <a:spLocks/>
          </p:cNvSpPr>
          <p:nvPr/>
        </p:nvSpPr>
        <p:spPr>
          <a:xfrm>
            <a:off x="1727467" y="1837722"/>
            <a:ext cx="5894773" cy="645690"/>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ts val="2200"/>
              </a:lnSpc>
              <a:spcAft>
                <a:spcPts val="600"/>
              </a:spcAft>
              <a:defRPr/>
            </a:pPr>
            <a:r>
              <a:rPr lang="en-US" sz="1800" b="1">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Write down any examples of bullying </a:t>
            </a:r>
            <a:br>
              <a:rPr lang="en-US" sz="1800" b="1">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br>
            <a:r>
              <a:rPr lang="en-US" sz="1800" b="1">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that you can think of.</a:t>
            </a:r>
            <a:endParaRPr lang="en-GB" sz="1600" spc="20">
              <a:solidFill>
                <a:schemeClr val="tx1">
                  <a:lumMod val="85000"/>
                  <a:lumOff val="15000"/>
                </a:schemeClr>
              </a:solidFill>
              <a:latin typeface="Open Sans" pitchFamily="34" charset="0"/>
              <a:ea typeface="Open Sans" pitchFamily="34" charset="0"/>
              <a:cs typeface="Open Sans" pitchFamily="34" charset="0"/>
            </a:endParaRPr>
          </a:p>
        </p:txBody>
      </p:sp>
      <p:sp>
        <p:nvSpPr>
          <p:cNvPr id="8" name="Flowchart: Terminator 7">
            <a:extLst>
              <a:ext uri="{FF2B5EF4-FFF2-40B4-BE49-F238E27FC236}">
                <a16:creationId xmlns:a16="http://schemas.microsoft.com/office/drawing/2014/main" id="{1FF2CA4E-BAF2-4656-9EE8-62B0450C0631}"/>
              </a:ext>
            </a:extLst>
          </p:cNvPr>
          <p:cNvSpPr/>
          <p:nvPr/>
        </p:nvSpPr>
        <p:spPr>
          <a:xfrm>
            <a:off x="3805552" y="5643033"/>
            <a:ext cx="1828339" cy="586185"/>
          </a:xfrm>
          <a:prstGeom prst="flowChartTerminator">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lowchart: Terminator 9">
            <a:extLst>
              <a:ext uri="{FF2B5EF4-FFF2-40B4-BE49-F238E27FC236}">
                <a16:creationId xmlns:a16="http://schemas.microsoft.com/office/drawing/2014/main" id="{B229A8CA-E5EA-4FC7-AA3E-138C07629672}"/>
              </a:ext>
            </a:extLst>
          </p:cNvPr>
          <p:cNvSpPr/>
          <p:nvPr/>
        </p:nvSpPr>
        <p:spPr>
          <a:xfrm>
            <a:off x="3325310" y="3073248"/>
            <a:ext cx="2788823" cy="894126"/>
          </a:xfrm>
          <a:prstGeom prst="flowChartTerminator">
            <a:avLst/>
          </a:prstGeom>
          <a:solidFill>
            <a:srgbClr val="F59E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6D674E4-DC18-413C-B6B0-5CF8003B2C22}"/>
              </a:ext>
            </a:extLst>
          </p:cNvPr>
          <p:cNvSpPr txBox="1"/>
          <p:nvPr/>
        </p:nvSpPr>
        <p:spPr>
          <a:xfrm>
            <a:off x="3576899" y="3339449"/>
            <a:ext cx="2507942" cy="369332"/>
          </a:xfrm>
          <a:prstGeom prst="rect">
            <a:avLst/>
          </a:prstGeom>
          <a:noFill/>
        </p:spPr>
        <p:txBody>
          <a:bodyPr wrap="square">
            <a:spAutoFit/>
          </a:bodyPr>
          <a:lstStyle/>
          <a:p>
            <a:r>
              <a:rPr lang="en-GB" sz="1800">
                <a:latin typeface="Open Sans" panose="020B0604020202020204" charset="0"/>
                <a:ea typeface="Open Sans" panose="020B0604020202020204" charset="0"/>
                <a:cs typeface="Open Sans" panose="020B0604020202020204" charset="0"/>
              </a:rPr>
              <a:t>You have 2 minutes.</a:t>
            </a:r>
            <a:endParaRPr lang="en-GB"/>
          </a:p>
        </p:txBody>
      </p:sp>
      <p:sp>
        <p:nvSpPr>
          <p:cNvPr id="12" name="Title 1">
            <a:extLst>
              <a:ext uri="{FF2B5EF4-FFF2-40B4-BE49-F238E27FC236}">
                <a16:creationId xmlns:a16="http://schemas.microsoft.com/office/drawing/2014/main" id="{CDEF019C-7DC2-4053-8B6C-B2C240144C7D}"/>
              </a:ext>
            </a:extLst>
          </p:cNvPr>
          <p:cNvSpPr txBox="1">
            <a:spLocks/>
          </p:cNvSpPr>
          <p:nvPr/>
        </p:nvSpPr>
        <p:spPr>
          <a:xfrm>
            <a:off x="3960912" y="5757444"/>
            <a:ext cx="1569725" cy="369332"/>
          </a:xfrm>
          <a:prstGeom prst="rect">
            <a:avLst/>
          </a:prstGeom>
          <a:solidFill>
            <a:srgbClr val="B42518"/>
          </a:solidFill>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b="1">
                <a:solidFill>
                  <a:schemeClr val="bg1"/>
                </a:solidFill>
                <a:latin typeface="Open Sans" pitchFamily="34" charset="0"/>
                <a:ea typeface="Open Sans" pitchFamily="34" charset="0"/>
                <a:cs typeface="Open Sans" pitchFamily="34" charset="0"/>
              </a:rPr>
              <a:t>Start Timer</a:t>
            </a:r>
          </a:p>
        </p:txBody>
      </p:sp>
      <p:cxnSp>
        <p:nvCxnSpPr>
          <p:cNvPr id="13" name="Straight Connector 12">
            <a:extLst>
              <a:ext uri="{FF2B5EF4-FFF2-40B4-BE49-F238E27FC236}">
                <a16:creationId xmlns:a16="http://schemas.microsoft.com/office/drawing/2014/main" id="{5A667430-1FD6-42E7-B3CF-A4F63FD760B8}"/>
              </a:ext>
            </a:extLst>
          </p:cNvPr>
          <p:cNvCxnSpPr>
            <a:cxnSpLocks/>
          </p:cNvCxnSpPr>
          <p:nvPr/>
        </p:nvCxnSpPr>
        <p:spPr>
          <a:xfrm>
            <a:off x="2324690" y="4729647"/>
            <a:ext cx="4700328" cy="0"/>
          </a:xfrm>
          <a:prstGeom prst="line">
            <a:avLst/>
          </a:prstGeom>
          <a:ln w="34925">
            <a:solidFill>
              <a:srgbClr val="B42518"/>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734C2AE-F531-4875-A947-847D1386868E}"/>
              </a:ext>
            </a:extLst>
          </p:cNvPr>
          <p:cNvSpPr/>
          <p:nvPr/>
        </p:nvSpPr>
        <p:spPr>
          <a:xfrm>
            <a:off x="2324690" y="4669563"/>
            <a:ext cx="120168" cy="120168"/>
          </a:xfrm>
          <a:prstGeom prst="ellipse">
            <a:avLst/>
          </a:prstGeom>
          <a:solidFill>
            <a:srgbClr val="B42518"/>
          </a:solidFill>
          <a:ln>
            <a:solidFill>
              <a:srgbClr val="B42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2ED3C4-6E3A-4285-8DEC-139AAD35D3F4}"/>
              </a:ext>
            </a:extLst>
          </p:cNvPr>
          <p:cNvSpPr/>
          <p:nvPr/>
        </p:nvSpPr>
        <p:spPr>
          <a:xfrm>
            <a:off x="6969801" y="4669563"/>
            <a:ext cx="120168" cy="120168"/>
          </a:xfrm>
          <a:prstGeom prst="ellipse">
            <a:avLst/>
          </a:prstGeom>
          <a:solidFill>
            <a:srgbClr val="B42518"/>
          </a:solidFill>
          <a:ln>
            <a:solidFill>
              <a:srgbClr val="B42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2BB2541A-FFAC-41D5-9C84-8405A203C84C}"/>
              </a:ext>
            </a:extLst>
          </p:cNvPr>
          <p:cNvSpPr txBox="1">
            <a:spLocks/>
          </p:cNvSpPr>
          <p:nvPr/>
        </p:nvSpPr>
        <p:spPr>
          <a:xfrm>
            <a:off x="2135757" y="4893086"/>
            <a:ext cx="618201" cy="369332"/>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a:latin typeface="Open Sans" pitchFamily="34" charset="0"/>
                <a:ea typeface="Open Sans" pitchFamily="34" charset="0"/>
                <a:cs typeface="Open Sans" pitchFamily="34" charset="0"/>
              </a:rPr>
              <a:t>0:00</a:t>
            </a:r>
          </a:p>
        </p:txBody>
      </p:sp>
      <p:sp>
        <p:nvSpPr>
          <p:cNvPr id="17" name="Title 1">
            <a:extLst>
              <a:ext uri="{FF2B5EF4-FFF2-40B4-BE49-F238E27FC236}">
                <a16:creationId xmlns:a16="http://schemas.microsoft.com/office/drawing/2014/main" id="{4E0264C0-2D1A-43D5-BA4E-4B8FB684C4BF}"/>
              </a:ext>
            </a:extLst>
          </p:cNvPr>
          <p:cNvSpPr txBox="1">
            <a:spLocks/>
          </p:cNvSpPr>
          <p:nvPr/>
        </p:nvSpPr>
        <p:spPr>
          <a:xfrm>
            <a:off x="6702872" y="4870708"/>
            <a:ext cx="618201" cy="369332"/>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a:latin typeface="Open Sans" pitchFamily="34" charset="0"/>
                <a:ea typeface="Open Sans" pitchFamily="34" charset="0"/>
                <a:cs typeface="Open Sans" pitchFamily="34" charset="0"/>
              </a:rPr>
              <a:t>2:00</a:t>
            </a:r>
          </a:p>
        </p:txBody>
      </p:sp>
      <p:sp>
        <p:nvSpPr>
          <p:cNvPr id="18" name="Title 1">
            <a:extLst>
              <a:ext uri="{FF2B5EF4-FFF2-40B4-BE49-F238E27FC236}">
                <a16:creationId xmlns:a16="http://schemas.microsoft.com/office/drawing/2014/main" id="{5BF76EE8-3BFF-430A-A521-D4FDE0BED105}"/>
              </a:ext>
            </a:extLst>
          </p:cNvPr>
          <p:cNvSpPr txBox="1">
            <a:spLocks/>
          </p:cNvSpPr>
          <p:nvPr/>
        </p:nvSpPr>
        <p:spPr>
          <a:xfrm>
            <a:off x="4410622" y="4884945"/>
            <a:ext cx="618201" cy="369332"/>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a:latin typeface="Open Sans" pitchFamily="34" charset="0"/>
                <a:ea typeface="Open Sans" pitchFamily="34" charset="0"/>
                <a:cs typeface="Open Sans" pitchFamily="34" charset="0"/>
              </a:rPr>
              <a:t>1:00</a:t>
            </a:r>
          </a:p>
        </p:txBody>
      </p:sp>
      <p:sp>
        <p:nvSpPr>
          <p:cNvPr id="19" name="Oval 18">
            <a:extLst>
              <a:ext uri="{FF2B5EF4-FFF2-40B4-BE49-F238E27FC236}">
                <a16:creationId xmlns:a16="http://schemas.microsoft.com/office/drawing/2014/main" id="{7C8E293D-63B9-41F7-A074-95F8CFDA2FD1}"/>
              </a:ext>
            </a:extLst>
          </p:cNvPr>
          <p:cNvSpPr/>
          <p:nvPr/>
        </p:nvSpPr>
        <p:spPr>
          <a:xfrm>
            <a:off x="2212054" y="4538665"/>
            <a:ext cx="345440" cy="345440"/>
          </a:xfrm>
          <a:prstGeom prst="ellipse">
            <a:avLst/>
          </a:prstGeom>
          <a:solidFill>
            <a:srgbClr val="B42518"/>
          </a:solidFill>
          <a:ln>
            <a:solidFill>
              <a:srgbClr val="B42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05F5B7FF-E950-42E2-B14C-9738CD8C9514}"/>
              </a:ext>
            </a:extLst>
          </p:cNvPr>
          <p:cNvCxnSpPr>
            <a:cxnSpLocks/>
            <a:endCxn id="18" idx="0"/>
          </p:cNvCxnSpPr>
          <p:nvPr/>
        </p:nvCxnSpPr>
        <p:spPr>
          <a:xfrm>
            <a:off x="4719722" y="4729647"/>
            <a:ext cx="1" cy="155298"/>
          </a:xfrm>
          <a:prstGeom prst="line">
            <a:avLst/>
          </a:prstGeom>
          <a:ln w="38100">
            <a:solidFill>
              <a:srgbClr val="B4251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3B5F5E5-5211-4736-9911-509345C70B15}"/>
              </a:ext>
            </a:extLst>
          </p:cNvPr>
          <p:cNvCxnSpPr>
            <a:cxnSpLocks/>
          </p:cNvCxnSpPr>
          <p:nvPr/>
        </p:nvCxnSpPr>
        <p:spPr>
          <a:xfrm>
            <a:off x="7025018" y="4737788"/>
            <a:ext cx="1" cy="155298"/>
          </a:xfrm>
          <a:prstGeom prst="line">
            <a:avLst/>
          </a:prstGeom>
          <a:ln w="38100">
            <a:solidFill>
              <a:srgbClr val="B425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97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3.88889E-6 -1.48148E-6 L 0.50139 -1.48148E-6 " pathEditMode="relative" rAng="0" ptsTypes="AA">
                                      <p:cBhvr>
                                        <p:cTn id="6" dur="120000" fill="hold"/>
                                        <p:tgtEl>
                                          <p:spTgt spid="19"/>
                                        </p:tgtEl>
                                        <p:attrNameLst>
                                          <p:attrName>ppt_x</p:attrName>
                                          <p:attrName>ppt_y</p:attrName>
                                        </p:attrNameLst>
                                      </p:cBhvr>
                                      <p:rCtr x="250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77AF263-35B6-4012-9F52-48DEB68C712A}"/>
              </a:ext>
            </a:extLst>
          </p:cNvPr>
          <p:cNvSpPr txBox="1">
            <a:spLocks/>
          </p:cNvSpPr>
          <p:nvPr/>
        </p:nvSpPr>
        <p:spPr>
          <a:xfrm>
            <a:off x="431800" y="1390486"/>
            <a:ext cx="8270708" cy="645690"/>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2200"/>
              </a:lnSpc>
              <a:spcAft>
                <a:spcPts val="600"/>
              </a:spcAft>
              <a:defRPr/>
            </a:pPr>
            <a:r>
              <a:rPr lang="en-US" sz="1800" b="1">
                <a:solidFill>
                  <a:srgbClr val="000000"/>
                </a:solidFill>
                <a:ea typeface="Open Sans" panose="020B0606030504020204" pitchFamily="34" charset="0"/>
                <a:cs typeface="Open Sans" panose="020B0606030504020204" pitchFamily="34" charset="0"/>
                <a:sym typeface="Open Sans"/>
              </a:rPr>
              <a:t>Bullying </a:t>
            </a:r>
            <a:r>
              <a:rPr lang="en-US" sz="1800">
                <a:solidFill>
                  <a:srgbClr val="000000"/>
                </a:solidFill>
                <a:ea typeface="Open Sans" panose="020B0606030504020204" pitchFamily="34" charset="0"/>
                <a:cs typeface="Open Sans" panose="020B0606030504020204" pitchFamily="34" charset="0"/>
                <a:sym typeface="Open Sans"/>
              </a:rPr>
              <a:t>is</a:t>
            </a:r>
            <a:r>
              <a:rPr lang="en-US" sz="1800" b="1">
                <a:solidFill>
                  <a:srgbClr val="000000"/>
                </a:solidFill>
                <a:ea typeface="Open Sans" panose="020B0606030504020204" pitchFamily="34" charset="0"/>
                <a:cs typeface="Open Sans" panose="020B0606030504020204" pitchFamily="34" charset="0"/>
                <a:sym typeface="Open Sans"/>
              </a:rPr>
              <a:t> </a:t>
            </a:r>
            <a:r>
              <a:rPr lang="en-GB" sz="1800">
                <a:solidFill>
                  <a:srgbClr val="000000"/>
                </a:solidFill>
                <a:ea typeface="Open Sans" panose="020B0606030504020204" pitchFamily="34" charset="0"/>
                <a:cs typeface="Open Sans" panose="020B0606030504020204" pitchFamily="34" charset="0"/>
                <a:sym typeface="Open Sans"/>
              </a:rPr>
              <a:t>r</a:t>
            </a:r>
            <a:r>
              <a:rPr lang="en-GB" sz="1800" b="0" i="0">
                <a:solidFill>
                  <a:srgbClr val="000000"/>
                </a:solidFill>
                <a:effectLst/>
              </a:rPr>
              <a:t>epeated behaviour which is intended to hurt someone either emotionally or physically. It can take many different forms. </a:t>
            </a:r>
            <a:endParaRPr lang="en-GB" sz="1600" spc="20">
              <a:solidFill>
                <a:schemeClr val="tx1">
                  <a:lumMod val="85000"/>
                  <a:lumOff val="15000"/>
                </a:schemeClr>
              </a:solidFill>
              <a:latin typeface="Open Sans" pitchFamily="34" charset="0"/>
              <a:ea typeface="Open Sans" pitchFamily="34" charset="0"/>
              <a:cs typeface="Open Sans" pitchFamily="34" charset="0"/>
            </a:endParaRPr>
          </a:p>
        </p:txBody>
      </p:sp>
      <p:sp>
        <p:nvSpPr>
          <p:cNvPr id="6" name="Rectangle: Rounded Corners 5">
            <a:extLst>
              <a:ext uri="{FF2B5EF4-FFF2-40B4-BE49-F238E27FC236}">
                <a16:creationId xmlns:a16="http://schemas.microsoft.com/office/drawing/2014/main" id="{061C24BA-6E2A-4E7E-A387-996398E2C615}"/>
              </a:ext>
            </a:extLst>
          </p:cNvPr>
          <p:cNvSpPr/>
          <p:nvPr/>
        </p:nvSpPr>
        <p:spPr>
          <a:xfrm>
            <a:off x="3301573" y="2237205"/>
            <a:ext cx="2540854" cy="720000"/>
          </a:xfrm>
          <a:prstGeom prst="roundRect">
            <a:avLst>
              <a:gd name="adj" fmla="val 50000"/>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pushing</a:t>
            </a:r>
          </a:p>
        </p:txBody>
      </p:sp>
      <p:sp>
        <p:nvSpPr>
          <p:cNvPr id="7" name="Rectangle: Rounded Corners 6">
            <a:extLst>
              <a:ext uri="{FF2B5EF4-FFF2-40B4-BE49-F238E27FC236}">
                <a16:creationId xmlns:a16="http://schemas.microsoft.com/office/drawing/2014/main" id="{0C82D2A2-196B-42F5-B664-C688A8864C2E}"/>
              </a:ext>
            </a:extLst>
          </p:cNvPr>
          <p:cNvSpPr/>
          <p:nvPr/>
        </p:nvSpPr>
        <p:spPr>
          <a:xfrm>
            <a:off x="441494" y="2237205"/>
            <a:ext cx="2540854" cy="720000"/>
          </a:xfrm>
          <a:prstGeom prst="roundRect">
            <a:avLst>
              <a:gd name="adj" fmla="val 50000"/>
            </a:avLst>
          </a:prstGeom>
          <a:solidFill>
            <a:srgbClr val="F59E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name-calling</a:t>
            </a:r>
          </a:p>
        </p:txBody>
      </p:sp>
      <p:sp>
        <p:nvSpPr>
          <p:cNvPr id="9" name="Rectangle: Rounded Corners 8">
            <a:extLst>
              <a:ext uri="{FF2B5EF4-FFF2-40B4-BE49-F238E27FC236}">
                <a16:creationId xmlns:a16="http://schemas.microsoft.com/office/drawing/2014/main" id="{C7BD4F80-5773-4E3A-A417-257AE59FAE1B}"/>
              </a:ext>
            </a:extLst>
          </p:cNvPr>
          <p:cNvSpPr/>
          <p:nvPr/>
        </p:nvSpPr>
        <p:spPr>
          <a:xfrm>
            <a:off x="6166504" y="3299105"/>
            <a:ext cx="2540850" cy="720000"/>
          </a:xfrm>
          <a:prstGeom prst="roundRect">
            <a:avLst>
              <a:gd name="adj" fmla="val 50000"/>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trolling</a:t>
            </a:r>
          </a:p>
        </p:txBody>
      </p:sp>
      <p:sp>
        <p:nvSpPr>
          <p:cNvPr id="10" name="Rectangle: Rounded Corners 9">
            <a:extLst>
              <a:ext uri="{FF2B5EF4-FFF2-40B4-BE49-F238E27FC236}">
                <a16:creationId xmlns:a16="http://schemas.microsoft.com/office/drawing/2014/main" id="{25E075EA-0166-4C8F-8AE4-9708E3BCF303}"/>
              </a:ext>
            </a:extLst>
          </p:cNvPr>
          <p:cNvSpPr/>
          <p:nvPr/>
        </p:nvSpPr>
        <p:spPr>
          <a:xfrm>
            <a:off x="6166503" y="4361005"/>
            <a:ext cx="2540851" cy="720000"/>
          </a:xfrm>
          <a:prstGeom prst="roundRect">
            <a:avLst>
              <a:gd name="adj" fmla="val 50000"/>
            </a:avLst>
          </a:prstGeom>
          <a:solidFill>
            <a:srgbClr val="F59E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hitting</a:t>
            </a:r>
          </a:p>
        </p:txBody>
      </p:sp>
      <p:sp>
        <p:nvSpPr>
          <p:cNvPr id="11" name="Rectangle: Rounded Corners 10">
            <a:extLst>
              <a:ext uri="{FF2B5EF4-FFF2-40B4-BE49-F238E27FC236}">
                <a16:creationId xmlns:a16="http://schemas.microsoft.com/office/drawing/2014/main" id="{0D213D21-225C-4065-A442-E114F9A5EF5E}"/>
              </a:ext>
            </a:extLst>
          </p:cNvPr>
          <p:cNvSpPr/>
          <p:nvPr/>
        </p:nvSpPr>
        <p:spPr>
          <a:xfrm>
            <a:off x="3301572" y="4361005"/>
            <a:ext cx="2540853" cy="720000"/>
          </a:xfrm>
          <a:prstGeom prst="roundRect">
            <a:avLst>
              <a:gd name="adj" fmla="val 50000"/>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social exclusion</a:t>
            </a:r>
          </a:p>
        </p:txBody>
      </p:sp>
      <p:sp>
        <p:nvSpPr>
          <p:cNvPr id="12" name="Rectangle: Rounded Corners 11">
            <a:extLst>
              <a:ext uri="{FF2B5EF4-FFF2-40B4-BE49-F238E27FC236}">
                <a16:creationId xmlns:a16="http://schemas.microsoft.com/office/drawing/2014/main" id="{C1291592-3FE8-4409-BF70-863FA219AFBA}"/>
              </a:ext>
            </a:extLst>
          </p:cNvPr>
          <p:cNvSpPr/>
          <p:nvPr/>
        </p:nvSpPr>
        <p:spPr>
          <a:xfrm>
            <a:off x="436648" y="4361005"/>
            <a:ext cx="2545702" cy="720000"/>
          </a:xfrm>
          <a:prstGeom prst="roundRect">
            <a:avLst>
              <a:gd name="adj" fmla="val 50000"/>
            </a:avLst>
          </a:prstGeom>
          <a:solidFill>
            <a:srgbClr val="F59E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inappropriate touching</a:t>
            </a:r>
          </a:p>
        </p:txBody>
      </p:sp>
      <p:sp>
        <p:nvSpPr>
          <p:cNvPr id="13" name="Rectangle: Rounded Corners 12">
            <a:extLst>
              <a:ext uri="{FF2B5EF4-FFF2-40B4-BE49-F238E27FC236}">
                <a16:creationId xmlns:a16="http://schemas.microsoft.com/office/drawing/2014/main" id="{AE8C3768-BFBB-4206-AEAC-62F94C532A03}"/>
              </a:ext>
            </a:extLst>
          </p:cNvPr>
          <p:cNvSpPr/>
          <p:nvPr/>
        </p:nvSpPr>
        <p:spPr>
          <a:xfrm>
            <a:off x="6166504" y="5422905"/>
            <a:ext cx="2540852" cy="720000"/>
          </a:xfrm>
          <a:prstGeom prst="roundRect">
            <a:avLst>
              <a:gd name="adj" fmla="val 50000"/>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threatening</a:t>
            </a:r>
          </a:p>
        </p:txBody>
      </p:sp>
      <p:sp>
        <p:nvSpPr>
          <p:cNvPr id="14" name="Rectangle: Rounded Corners 13">
            <a:extLst>
              <a:ext uri="{FF2B5EF4-FFF2-40B4-BE49-F238E27FC236}">
                <a16:creationId xmlns:a16="http://schemas.microsoft.com/office/drawing/2014/main" id="{10C16B61-7790-4EF1-B8CA-59B04D6FC826}"/>
              </a:ext>
            </a:extLst>
          </p:cNvPr>
          <p:cNvSpPr/>
          <p:nvPr/>
        </p:nvSpPr>
        <p:spPr>
          <a:xfrm>
            <a:off x="3301573" y="5422905"/>
            <a:ext cx="2540852" cy="720000"/>
          </a:xfrm>
          <a:prstGeom prst="roundRect">
            <a:avLst>
              <a:gd name="adj" fmla="val 50000"/>
            </a:avLst>
          </a:prstGeom>
          <a:solidFill>
            <a:srgbClr val="F59E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making nasty comments</a:t>
            </a:r>
          </a:p>
        </p:txBody>
      </p:sp>
      <p:sp>
        <p:nvSpPr>
          <p:cNvPr id="15" name="Rectangle: Rounded Corners 14">
            <a:extLst>
              <a:ext uri="{FF2B5EF4-FFF2-40B4-BE49-F238E27FC236}">
                <a16:creationId xmlns:a16="http://schemas.microsoft.com/office/drawing/2014/main" id="{9EEA0872-D938-4783-8F03-82B1CD67258B}"/>
              </a:ext>
            </a:extLst>
          </p:cNvPr>
          <p:cNvSpPr/>
          <p:nvPr/>
        </p:nvSpPr>
        <p:spPr>
          <a:xfrm>
            <a:off x="436645" y="5422905"/>
            <a:ext cx="2545705" cy="720000"/>
          </a:xfrm>
          <a:prstGeom prst="roundRect">
            <a:avLst>
              <a:gd name="adj" fmla="val 50000"/>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sharing private photos of someone</a:t>
            </a:r>
          </a:p>
        </p:txBody>
      </p:sp>
      <p:sp>
        <p:nvSpPr>
          <p:cNvPr id="16" name="Rectangle: Rounded Corners 15">
            <a:extLst>
              <a:ext uri="{FF2B5EF4-FFF2-40B4-BE49-F238E27FC236}">
                <a16:creationId xmlns:a16="http://schemas.microsoft.com/office/drawing/2014/main" id="{C0FD486F-4843-4076-8DE4-F8C5CC665143}"/>
              </a:ext>
            </a:extLst>
          </p:cNvPr>
          <p:cNvSpPr/>
          <p:nvPr/>
        </p:nvSpPr>
        <p:spPr>
          <a:xfrm>
            <a:off x="6161657" y="2237205"/>
            <a:ext cx="2540849" cy="720000"/>
          </a:xfrm>
          <a:prstGeom prst="roundRect">
            <a:avLst>
              <a:gd name="adj" fmla="val 50000"/>
            </a:avLst>
          </a:prstGeom>
          <a:solidFill>
            <a:srgbClr val="F59E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spreading rumours</a:t>
            </a:r>
          </a:p>
        </p:txBody>
      </p:sp>
      <p:sp>
        <p:nvSpPr>
          <p:cNvPr id="17" name="Rectangle: Rounded Corners 16">
            <a:extLst>
              <a:ext uri="{FF2B5EF4-FFF2-40B4-BE49-F238E27FC236}">
                <a16:creationId xmlns:a16="http://schemas.microsoft.com/office/drawing/2014/main" id="{3796FF41-950D-4609-A5E6-DFD878A87E15}"/>
              </a:ext>
            </a:extLst>
          </p:cNvPr>
          <p:cNvSpPr/>
          <p:nvPr/>
        </p:nvSpPr>
        <p:spPr>
          <a:xfrm>
            <a:off x="436647" y="3299105"/>
            <a:ext cx="2545701" cy="720000"/>
          </a:xfrm>
          <a:prstGeom prst="roundRect">
            <a:avLst>
              <a:gd name="adj" fmla="val 50000"/>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teasing</a:t>
            </a:r>
          </a:p>
        </p:txBody>
      </p:sp>
      <p:sp>
        <p:nvSpPr>
          <p:cNvPr id="18" name="Rectangle: Rounded Corners 17">
            <a:extLst>
              <a:ext uri="{FF2B5EF4-FFF2-40B4-BE49-F238E27FC236}">
                <a16:creationId xmlns:a16="http://schemas.microsoft.com/office/drawing/2014/main" id="{8CF19415-35F1-451F-8AC9-F65EF5A66DF7}"/>
              </a:ext>
            </a:extLst>
          </p:cNvPr>
          <p:cNvSpPr/>
          <p:nvPr/>
        </p:nvSpPr>
        <p:spPr>
          <a:xfrm>
            <a:off x="3301573" y="3299105"/>
            <a:ext cx="2540854" cy="720000"/>
          </a:xfrm>
          <a:prstGeom prst="roundRect">
            <a:avLst>
              <a:gd name="adj" fmla="val 50000"/>
            </a:avLst>
          </a:prstGeom>
          <a:solidFill>
            <a:srgbClr val="F59E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intimidating</a:t>
            </a:r>
          </a:p>
        </p:txBody>
      </p:sp>
      <p:sp>
        <p:nvSpPr>
          <p:cNvPr id="19" name="Title 1">
            <a:extLst>
              <a:ext uri="{FF2B5EF4-FFF2-40B4-BE49-F238E27FC236}">
                <a16:creationId xmlns:a16="http://schemas.microsoft.com/office/drawing/2014/main" id="{B3B8D9A2-B51F-1A4E-9DE2-A1F05BE65B78}"/>
              </a:ext>
            </a:extLst>
          </p:cNvPr>
          <p:cNvSpPr txBox="1">
            <a:spLocks/>
          </p:cNvSpPr>
          <p:nvPr/>
        </p:nvSpPr>
        <p:spPr bwMode="auto">
          <a:xfrm>
            <a:off x="0" y="44314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600" b="1">
                <a:solidFill>
                  <a:srgbClr val="B42518"/>
                </a:solidFill>
                <a:latin typeface="Open Sans"/>
                <a:ea typeface="Open Sans"/>
                <a:cs typeface="Open Sans"/>
                <a:sym typeface="Open Sans"/>
              </a:rPr>
              <a:t>What Is Bullying?</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8877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801F07A-2285-4295-B9B8-8298D4068DD3}"/>
              </a:ext>
            </a:extLst>
          </p:cNvPr>
          <p:cNvSpPr/>
          <p:nvPr/>
        </p:nvSpPr>
        <p:spPr>
          <a:xfrm>
            <a:off x="468312" y="2624088"/>
            <a:ext cx="8243888" cy="2633712"/>
          </a:xfrm>
          <a:prstGeom prst="roundRect">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5AB54"/>
              </a:solidFill>
            </a:endParaRPr>
          </a:p>
        </p:txBody>
      </p:sp>
      <p:sp>
        <p:nvSpPr>
          <p:cNvPr id="2" name="Rectangle: Rounded Corners 1">
            <a:extLst>
              <a:ext uri="{FF2B5EF4-FFF2-40B4-BE49-F238E27FC236}">
                <a16:creationId xmlns:a16="http://schemas.microsoft.com/office/drawing/2014/main" id="{5BFC824E-18FB-4BE6-B27D-EB6CACA866C9}"/>
              </a:ext>
            </a:extLst>
          </p:cNvPr>
          <p:cNvSpPr/>
          <p:nvPr/>
        </p:nvSpPr>
        <p:spPr>
          <a:xfrm>
            <a:off x="569843" y="2878660"/>
            <a:ext cx="7964558" cy="21193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Aft>
                <a:spcPts val="1200"/>
              </a:spcAft>
              <a:defRPr/>
            </a:pPr>
            <a:r>
              <a:rPr lang="en-GB" sz="1800" spc="20">
                <a:solidFill>
                  <a:schemeClr val="tx1"/>
                </a:solidFill>
                <a:ea typeface="Open Sans" pitchFamily="34" charset="0"/>
                <a:cs typeface="Open Sans" pitchFamily="34" charset="0"/>
              </a:rPr>
              <a:t>You can usually tell if bullying is taking place if:</a:t>
            </a:r>
          </a:p>
          <a:p>
            <a:pPr lvl="1" fontAlgn="auto">
              <a:spcAft>
                <a:spcPts val="1200"/>
              </a:spcAft>
              <a:defRPr/>
            </a:pPr>
            <a:r>
              <a:rPr lang="en-GB" spc="20">
                <a:solidFill>
                  <a:schemeClr val="tx1"/>
                </a:solidFill>
                <a:ea typeface="Open Sans" pitchFamily="34" charset="0"/>
                <a:cs typeface="Open Sans" pitchFamily="34" charset="0"/>
              </a:rPr>
              <a:t>the actions are intended to cause harm;</a:t>
            </a:r>
          </a:p>
          <a:p>
            <a:pPr lvl="1" fontAlgn="auto">
              <a:spcAft>
                <a:spcPts val="1200"/>
              </a:spcAft>
              <a:defRPr/>
            </a:pPr>
            <a:r>
              <a:rPr lang="en-GB" spc="20">
                <a:solidFill>
                  <a:schemeClr val="tx1"/>
                </a:solidFill>
                <a:ea typeface="Open Sans" pitchFamily="34" charset="0"/>
                <a:cs typeface="Open Sans" pitchFamily="34" charset="0"/>
              </a:rPr>
              <a:t>the behaviour is repeated over a period of time;</a:t>
            </a:r>
          </a:p>
          <a:p>
            <a:pPr lvl="1" fontAlgn="auto">
              <a:spcAft>
                <a:spcPts val="1200"/>
              </a:spcAft>
              <a:defRPr/>
            </a:pPr>
            <a:r>
              <a:rPr lang="en-GB" spc="20">
                <a:solidFill>
                  <a:schemeClr val="tx1"/>
                </a:solidFill>
                <a:ea typeface="Open Sans" pitchFamily="34" charset="0"/>
                <a:cs typeface="Open Sans" pitchFamily="34" charset="0"/>
              </a:rPr>
              <a:t>the person being targeted is physically or emotionally impacted;</a:t>
            </a:r>
          </a:p>
          <a:p>
            <a:pPr lvl="1" fontAlgn="auto">
              <a:spcAft>
                <a:spcPts val="1200"/>
              </a:spcAft>
              <a:defRPr/>
            </a:pPr>
            <a:r>
              <a:rPr lang="en-GB" spc="20">
                <a:solidFill>
                  <a:schemeClr val="tx1"/>
                </a:solidFill>
                <a:ea typeface="Open Sans" pitchFamily="34" charset="0"/>
                <a:cs typeface="Open Sans" pitchFamily="34" charset="0"/>
              </a:rPr>
              <a:t>there is an imbalance of power (e.g. one person is physically stronger or has some kind of advantage over the other person).</a:t>
            </a:r>
          </a:p>
        </p:txBody>
      </p:sp>
      <p:sp>
        <p:nvSpPr>
          <p:cNvPr id="7170" name="Title 1"/>
          <p:cNvSpPr>
            <a:spLocks noGrp="1"/>
          </p:cNvSpPr>
          <p:nvPr>
            <p:ph type="ctrTitle" idx="4294967295"/>
          </p:nvPr>
        </p:nvSpPr>
        <p:spPr bwMode="auto">
          <a:xfrm>
            <a:off x="0" y="44314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a:solidFill>
                  <a:srgbClr val="B42518"/>
                </a:solidFill>
                <a:latin typeface="Open Sans"/>
                <a:ea typeface="Open Sans"/>
                <a:cs typeface="Open Sans"/>
                <a:sym typeface="Open Sans"/>
              </a:rPr>
              <a:t>What Is Bullying?</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C393CEA9-5CB2-41DF-AB90-8CC6A1B0083D}"/>
              </a:ext>
            </a:extLst>
          </p:cNvPr>
          <p:cNvSpPr txBox="1">
            <a:spLocks/>
          </p:cNvSpPr>
          <p:nvPr/>
        </p:nvSpPr>
        <p:spPr>
          <a:xfrm>
            <a:off x="436646" y="1243808"/>
            <a:ext cx="8275554" cy="1200329"/>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1200"/>
              </a:spcAft>
              <a:defRPr/>
            </a:pPr>
            <a:r>
              <a:rPr lang="en-GB" sz="1800" spc="20">
                <a:solidFill>
                  <a:srgbClr val="000000"/>
                </a:solidFill>
                <a:ea typeface="Open Sans" pitchFamily="34" charset="0"/>
                <a:cs typeface="Open Sans" pitchFamily="34" charset="0"/>
              </a:rPr>
              <a:t>Bullying is more than just a disagreement or a ‘falling out’. Everyone may say or do things that are hurtful to others sometimes, but when this behaviour becomes repetitive and intentional, it can be extremely harmful to the person on the receiving end. </a:t>
            </a:r>
          </a:p>
        </p:txBody>
      </p:sp>
      <p:sp>
        <p:nvSpPr>
          <p:cNvPr id="6" name="TextBox 5">
            <a:extLst>
              <a:ext uri="{FF2B5EF4-FFF2-40B4-BE49-F238E27FC236}">
                <a16:creationId xmlns:a16="http://schemas.microsoft.com/office/drawing/2014/main" id="{D899A8E6-9B25-425D-A78C-21F71AC1E0C7}"/>
              </a:ext>
            </a:extLst>
          </p:cNvPr>
          <p:cNvSpPr txBox="1"/>
          <p:nvPr/>
        </p:nvSpPr>
        <p:spPr>
          <a:xfrm>
            <a:off x="431800" y="5458014"/>
            <a:ext cx="8243888" cy="369332"/>
          </a:xfrm>
          <a:prstGeom prst="rect">
            <a:avLst/>
          </a:prstGeom>
          <a:noFill/>
        </p:spPr>
        <p:txBody>
          <a:bodyPr wrap="square" lIns="91440" tIns="45720" rIns="91440" bIns="45720" anchor="t">
            <a:spAutoFit/>
          </a:bodyPr>
          <a:lstStyle/>
          <a:p>
            <a:pPr algn="l" fontAlgn="auto">
              <a:spcAft>
                <a:spcPts val="1200"/>
              </a:spcAft>
              <a:defRPr/>
            </a:pPr>
            <a:endParaRPr lang="en-GB" sz="1800" spc="20">
              <a:latin typeface="+mj-lt"/>
              <a:ea typeface="Open Sans" pitchFamily="34" charset="0"/>
              <a:cs typeface="Open Sans" pitchFamily="34" charset="0"/>
            </a:endParaRPr>
          </a:p>
        </p:txBody>
      </p:sp>
      <p:sp>
        <p:nvSpPr>
          <p:cNvPr id="7" name="Oval 6">
            <a:extLst>
              <a:ext uri="{FF2B5EF4-FFF2-40B4-BE49-F238E27FC236}">
                <a16:creationId xmlns:a16="http://schemas.microsoft.com/office/drawing/2014/main" id="{11714B66-1E90-4649-A1FD-CC56C893B8C1}"/>
              </a:ext>
            </a:extLst>
          </p:cNvPr>
          <p:cNvSpPr/>
          <p:nvPr/>
        </p:nvSpPr>
        <p:spPr>
          <a:xfrm flipH="1" flipV="1">
            <a:off x="768624" y="3242848"/>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bg1"/>
              </a:solidFill>
            </a:endParaRPr>
          </a:p>
        </p:txBody>
      </p:sp>
      <p:sp>
        <p:nvSpPr>
          <p:cNvPr id="8" name="Oval 7">
            <a:extLst>
              <a:ext uri="{FF2B5EF4-FFF2-40B4-BE49-F238E27FC236}">
                <a16:creationId xmlns:a16="http://schemas.microsoft.com/office/drawing/2014/main" id="{CCF95A75-7EDF-4781-840F-1211862D6D69}"/>
              </a:ext>
            </a:extLst>
          </p:cNvPr>
          <p:cNvSpPr/>
          <p:nvPr/>
        </p:nvSpPr>
        <p:spPr>
          <a:xfrm flipH="1" flipV="1">
            <a:off x="768624" y="4104239"/>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bg1"/>
              </a:solidFill>
            </a:endParaRPr>
          </a:p>
        </p:txBody>
      </p:sp>
      <p:sp>
        <p:nvSpPr>
          <p:cNvPr id="9" name="Oval 8">
            <a:extLst>
              <a:ext uri="{FF2B5EF4-FFF2-40B4-BE49-F238E27FC236}">
                <a16:creationId xmlns:a16="http://schemas.microsoft.com/office/drawing/2014/main" id="{C76715DA-B9C7-4C24-8E06-C541F797FC50}"/>
              </a:ext>
            </a:extLst>
          </p:cNvPr>
          <p:cNvSpPr/>
          <p:nvPr/>
        </p:nvSpPr>
        <p:spPr>
          <a:xfrm flipH="1" flipV="1">
            <a:off x="768624" y="3680170"/>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bg1"/>
              </a:solidFill>
            </a:endParaRPr>
          </a:p>
        </p:txBody>
      </p:sp>
      <p:sp>
        <p:nvSpPr>
          <p:cNvPr id="10" name="Oval 9">
            <a:extLst>
              <a:ext uri="{FF2B5EF4-FFF2-40B4-BE49-F238E27FC236}">
                <a16:creationId xmlns:a16="http://schemas.microsoft.com/office/drawing/2014/main" id="{920C6883-5683-4F0C-8DFB-E0675A6D93ED}"/>
              </a:ext>
            </a:extLst>
          </p:cNvPr>
          <p:cNvSpPr/>
          <p:nvPr/>
        </p:nvSpPr>
        <p:spPr>
          <a:xfrm flipH="1" flipV="1">
            <a:off x="768624" y="4528309"/>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bg1"/>
              </a:solidFill>
            </a:endParaRPr>
          </a:p>
        </p:txBody>
      </p:sp>
      <p:sp>
        <p:nvSpPr>
          <p:cNvPr id="3" name="TextBox 1">
            <a:extLst>
              <a:ext uri="{FF2B5EF4-FFF2-40B4-BE49-F238E27FC236}">
                <a16:creationId xmlns:a16="http://schemas.microsoft.com/office/drawing/2014/main" id="{9BFAC3A3-A293-7090-CA36-BE1D703724A3}"/>
              </a:ext>
            </a:extLst>
          </p:cNvPr>
          <p:cNvSpPr txBox="1"/>
          <p:nvPr/>
        </p:nvSpPr>
        <p:spPr>
          <a:xfrm>
            <a:off x="427845" y="5458014"/>
            <a:ext cx="8243888" cy="1908215"/>
          </a:xfrm>
          <a:prstGeom prst="rect">
            <a:avLst/>
          </a:prstGeom>
          <a:noFill/>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r>
              <a:rPr lang="en-GB" spc="20">
                <a:latin typeface="Open Sans"/>
                <a:ea typeface="Open Sans"/>
                <a:cs typeface="Calibri"/>
              </a:rPr>
              <a:t>All types of bullying, name calling, “teasing” and spreading rumours, whatever the method or motivation, is unacceptable and should not be tolerated. There is no justifiable excuse for bullying and it needs to be stopped and addressed.</a:t>
            </a:r>
            <a:endParaRPr lang="en-US" spc="20">
              <a:latin typeface="Open Sans"/>
              <a:ea typeface="Open Sans"/>
              <a:cs typeface="Calibri"/>
            </a:endParaRPr>
          </a:p>
          <a:p>
            <a:pPr>
              <a:spcAft>
                <a:spcPts val="1200"/>
              </a:spcAft>
              <a:defRPr/>
            </a:pPr>
            <a:endParaRPr lang="en-GB" spc="20">
              <a:latin typeface="Calibri"/>
              <a:ea typeface="Open Sans" pitchFamily="34" charset="0"/>
              <a:cs typeface="Calibri"/>
            </a:endParaRPr>
          </a:p>
          <a:p>
            <a:pPr>
              <a:spcAft>
                <a:spcPts val="1200"/>
              </a:spcAft>
              <a:defRPr/>
            </a:pPr>
            <a:endParaRPr lang="en-GB" sz="1800" spc="20">
              <a:latin typeface="+mj-lt"/>
              <a:ea typeface="Open Sans" pitchFamily="34" charset="0"/>
              <a:cs typeface="Open Sans" pitchFamily="34" charset="0"/>
            </a:endParaRPr>
          </a:p>
        </p:txBody>
      </p:sp>
    </p:spTree>
    <p:extLst>
      <p:ext uri="{BB962C8B-B14F-4D97-AF65-F5344CB8AC3E}">
        <p14:creationId xmlns:p14="http://schemas.microsoft.com/office/powerpoint/2010/main" val="337563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nodePh="1">
                                  <p:stCondLst>
                                    <p:cond delay="0"/>
                                  </p:stCondLst>
                                  <p:endCondLst>
                                    <p:cond evt="begin" delay="0">
                                      <p:tn val="39"/>
                                    </p:cond>
                                  </p:end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44971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a:solidFill>
                  <a:srgbClr val="B42518"/>
                </a:solidFill>
                <a:latin typeface="Open Sans"/>
                <a:ea typeface="Open Sans"/>
                <a:cs typeface="Open Sans"/>
                <a:sym typeface="Open Sans"/>
              </a:rPr>
              <a:t>Why Do People Bully?</a:t>
            </a:r>
            <a:endParaRPr lang="en-GB" altLang="en-US" sz="3600" b="1">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Rounded Corners 5">
            <a:extLst>
              <a:ext uri="{FF2B5EF4-FFF2-40B4-BE49-F238E27FC236}">
                <a16:creationId xmlns:a16="http://schemas.microsoft.com/office/drawing/2014/main" id="{AEA77775-10E8-439F-9EE5-38B63F9702B3}"/>
              </a:ext>
            </a:extLst>
          </p:cNvPr>
          <p:cNvSpPr/>
          <p:nvPr/>
        </p:nvSpPr>
        <p:spPr>
          <a:xfrm>
            <a:off x="431800" y="1627797"/>
            <a:ext cx="2133600" cy="338248"/>
          </a:xfrm>
          <a:prstGeom prst="roundRect">
            <a:avLst>
              <a:gd name="adj" fmla="val 50000"/>
            </a:avLst>
          </a:prstGeom>
          <a:solidFill>
            <a:srgbClr val="F5AB5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3715949D-ADBF-4F8D-A6E8-1A366A20C0B5}"/>
              </a:ext>
            </a:extLst>
          </p:cNvPr>
          <p:cNvSpPr/>
          <p:nvPr/>
        </p:nvSpPr>
        <p:spPr>
          <a:xfrm>
            <a:off x="431799" y="2866047"/>
            <a:ext cx="2187576" cy="338248"/>
          </a:xfrm>
          <a:prstGeom prst="roundRect">
            <a:avLst>
              <a:gd name="adj" fmla="val 50000"/>
            </a:avLst>
          </a:prstGeom>
          <a:solidFill>
            <a:srgbClr val="F5AB5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D8570D28-AAA7-4943-81B6-B77520E228B4}"/>
              </a:ext>
            </a:extLst>
          </p:cNvPr>
          <p:cNvSpPr/>
          <p:nvPr/>
        </p:nvSpPr>
        <p:spPr>
          <a:xfrm>
            <a:off x="431799" y="3570897"/>
            <a:ext cx="2320926" cy="338248"/>
          </a:xfrm>
          <a:prstGeom prst="roundRect">
            <a:avLst>
              <a:gd name="adj" fmla="val 50000"/>
            </a:avLst>
          </a:prstGeom>
          <a:solidFill>
            <a:srgbClr val="F5AB5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704E5856-9702-432D-A16A-47E92689E0AE}"/>
              </a:ext>
            </a:extLst>
          </p:cNvPr>
          <p:cNvSpPr/>
          <p:nvPr/>
        </p:nvSpPr>
        <p:spPr>
          <a:xfrm>
            <a:off x="431798" y="5094897"/>
            <a:ext cx="3149601" cy="338248"/>
          </a:xfrm>
          <a:prstGeom prst="roundRect">
            <a:avLst>
              <a:gd name="adj" fmla="val 50000"/>
            </a:avLst>
          </a:prstGeom>
          <a:solidFill>
            <a:srgbClr val="F5AB5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14052408-C8E4-4E2A-8223-25113FD26C8C}"/>
              </a:ext>
            </a:extLst>
          </p:cNvPr>
          <p:cNvSpPr/>
          <p:nvPr/>
        </p:nvSpPr>
        <p:spPr>
          <a:xfrm>
            <a:off x="431799" y="6075972"/>
            <a:ext cx="1854202" cy="338248"/>
          </a:xfrm>
          <a:prstGeom prst="roundRect">
            <a:avLst>
              <a:gd name="adj" fmla="val 50000"/>
            </a:avLst>
          </a:prstGeom>
          <a:solidFill>
            <a:srgbClr val="F5AB5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extBox 1">
            <a:extLst>
              <a:ext uri="{FF2B5EF4-FFF2-40B4-BE49-F238E27FC236}">
                <a16:creationId xmlns:a16="http://schemas.microsoft.com/office/drawing/2014/main" id="{519DFB2D-3908-46CB-9669-05C9C6B9B400}"/>
              </a:ext>
            </a:extLst>
          </p:cNvPr>
          <p:cNvSpPr txBox="1"/>
          <p:nvPr/>
        </p:nvSpPr>
        <p:spPr>
          <a:xfrm>
            <a:off x="431800" y="1260351"/>
            <a:ext cx="8280400" cy="5493812"/>
          </a:xfrm>
          <a:prstGeom prst="rect">
            <a:avLst/>
          </a:prstGeom>
        </p:spPr>
        <p:txBody>
          <a:bodyPr wrap="square" lIns="0" rIns="0" rtlCol="0">
            <a:spAutoFit/>
          </a:bodyPr>
          <a:lstStyle/>
          <a:p>
            <a:pPr algn="l" fontAlgn="auto">
              <a:spcAft>
                <a:spcPts val="600"/>
              </a:spcAft>
            </a:pPr>
            <a:r>
              <a:rPr lang="en-GB" spc="20">
                <a:latin typeface="Open Sans" pitchFamily="34" charset="0"/>
                <a:ea typeface="Open Sans" pitchFamily="34" charset="0"/>
                <a:cs typeface="Open Sans" pitchFamily="34" charset="0"/>
              </a:rPr>
              <a:t>There are many reasons that someone might bully others:</a:t>
            </a:r>
          </a:p>
          <a:p>
            <a:pPr algn="l" fontAlgn="auto">
              <a:spcAft>
                <a:spcPts val="1200"/>
              </a:spcAft>
            </a:pPr>
            <a:r>
              <a:rPr lang="en-GB" b="1" spc="20">
                <a:latin typeface="Open Sans" pitchFamily="34" charset="0"/>
                <a:ea typeface="Open Sans" pitchFamily="34" charset="0"/>
                <a:cs typeface="Open Sans" pitchFamily="34" charset="0"/>
              </a:rPr>
              <a:t>  Low self-esteem   </a:t>
            </a:r>
            <a:r>
              <a:rPr lang="en-GB" spc="20">
                <a:latin typeface="Open Sans" pitchFamily="34" charset="0"/>
                <a:ea typeface="Open Sans" pitchFamily="34" charset="0"/>
                <a:cs typeface="Open Sans" pitchFamily="34" charset="0"/>
              </a:rPr>
              <a:t>– someone might bully to focus attention onto</a:t>
            </a:r>
            <a:br>
              <a:rPr lang="en-GB" spc="20">
                <a:latin typeface="Open Sans" pitchFamily="34" charset="0"/>
                <a:ea typeface="Open Sans" pitchFamily="34" charset="0"/>
                <a:cs typeface="Open Sans" pitchFamily="34" charset="0"/>
              </a:rPr>
            </a:br>
            <a:r>
              <a:rPr lang="en-GB" spc="20">
                <a:latin typeface="Open Sans" pitchFamily="34" charset="0"/>
                <a:ea typeface="Open Sans" pitchFamily="34" charset="0"/>
                <a:cs typeface="Open Sans" pitchFamily="34" charset="0"/>
              </a:rPr>
              <a:t>  someone else in order to mask how they feel about themselves. If the</a:t>
            </a:r>
            <a:br>
              <a:rPr lang="en-GB" spc="20">
                <a:latin typeface="Open Sans" pitchFamily="34" charset="0"/>
                <a:ea typeface="Open Sans" pitchFamily="34" charset="0"/>
                <a:cs typeface="Open Sans" pitchFamily="34" charset="0"/>
              </a:rPr>
            </a:br>
            <a:r>
              <a:rPr lang="en-GB" spc="20">
                <a:latin typeface="Open Sans" pitchFamily="34" charset="0"/>
                <a:ea typeface="Open Sans" pitchFamily="34" charset="0"/>
                <a:cs typeface="Open Sans" pitchFamily="34" charset="0"/>
              </a:rPr>
              <a:t>  person doing the bullying is jealous of someone, they may take out their</a:t>
            </a:r>
            <a:br>
              <a:rPr lang="en-GB" spc="20">
                <a:latin typeface="Open Sans" pitchFamily="34" charset="0"/>
                <a:ea typeface="Open Sans" pitchFamily="34" charset="0"/>
                <a:cs typeface="Open Sans" pitchFamily="34" charset="0"/>
              </a:rPr>
            </a:br>
            <a:r>
              <a:rPr lang="en-GB" spc="20">
                <a:latin typeface="Open Sans" pitchFamily="34" charset="0"/>
                <a:ea typeface="Open Sans" pitchFamily="34" charset="0"/>
                <a:cs typeface="Open Sans" pitchFamily="34" charset="0"/>
              </a:rPr>
              <a:t>  frustrations on them. </a:t>
            </a:r>
          </a:p>
          <a:p>
            <a:pPr fontAlgn="auto">
              <a:spcAft>
                <a:spcPts val="1200"/>
              </a:spcAft>
            </a:pPr>
            <a:r>
              <a:rPr lang="en-GB" b="1" spc="20">
                <a:latin typeface="Open Sans" pitchFamily="34" charset="0"/>
                <a:ea typeface="Open Sans" pitchFamily="34" charset="0"/>
                <a:cs typeface="Open Sans" pitchFamily="34" charset="0"/>
              </a:rPr>
              <a:t>  Stress or trauma   </a:t>
            </a:r>
            <a:r>
              <a:rPr lang="en-GB" spc="20">
                <a:latin typeface="Open Sans" pitchFamily="34" charset="0"/>
                <a:ea typeface="Open Sans" pitchFamily="34" charset="0"/>
                <a:cs typeface="Open Sans" pitchFamily="34" charset="0"/>
              </a:rPr>
              <a:t>– people that have had traumatic life experiences are</a:t>
            </a:r>
            <a:br>
              <a:rPr lang="en-GB" spc="20">
                <a:latin typeface="Open Sans" pitchFamily="34" charset="0"/>
                <a:ea typeface="Open Sans" pitchFamily="34" charset="0"/>
                <a:cs typeface="Open Sans" pitchFamily="34" charset="0"/>
              </a:rPr>
            </a:br>
            <a:r>
              <a:rPr lang="en-GB" spc="20">
                <a:latin typeface="Open Sans" pitchFamily="34" charset="0"/>
                <a:ea typeface="Open Sans" pitchFamily="34" charset="0"/>
                <a:cs typeface="Open Sans" pitchFamily="34" charset="0"/>
              </a:rPr>
              <a:t>  more likely to bully as a way to cope with the situation. </a:t>
            </a:r>
          </a:p>
          <a:p>
            <a:pPr fontAlgn="auto">
              <a:spcAft>
                <a:spcPts val="1200"/>
              </a:spcAft>
            </a:pPr>
            <a:r>
              <a:rPr lang="en-GB" b="1" spc="20">
                <a:latin typeface="Open Sans" pitchFamily="34" charset="0"/>
                <a:ea typeface="Open Sans" pitchFamily="34" charset="0"/>
                <a:cs typeface="Open Sans" pitchFamily="34" charset="0"/>
              </a:rPr>
              <a:t>  Difficult home life   </a:t>
            </a:r>
            <a:r>
              <a:rPr lang="en-GB" spc="20">
                <a:latin typeface="Open Sans" pitchFamily="34" charset="0"/>
                <a:ea typeface="Open Sans" pitchFamily="34" charset="0"/>
                <a:cs typeface="Open Sans" pitchFamily="34" charset="0"/>
              </a:rPr>
              <a:t>– someone who is a victim of verbal or physical abuse</a:t>
            </a:r>
            <a:br>
              <a:rPr lang="en-GB" spc="20">
                <a:latin typeface="Open Sans" pitchFamily="34" charset="0"/>
                <a:ea typeface="Open Sans" pitchFamily="34" charset="0"/>
                <a:cs typeface="Open Sans" pitchFamily="34" charset="0"/>
              </a:rPr>
            </a:br>
            <a:r>
              <a:rPr lang="en-GB" spc="20">
                <a:latin typeface="Open Sans" pitchFamily="34" charset="0"/>
                <a:ea typeface="Open Sans" pitchFamily="34" charset="0"/>
                <a:cs typeface="Open Sans" pitchFamily="34" charset="0"/>
              </a:rPr>
              <a:t>  at home may bully others as a way of asserting dominance elsewhere in</a:t>
            </a:r>
            <a:br>
              <a:rPr lang="en-GB" spc="20">
                <a:latin typeface="Open Sans" pitchFamily="34" charset="0"/>
                <a:ea typeface="Open Sans" pitchFamily="34" charset="0"/>
                <a:cs typeface="Open Sans" pitchFamily="34" charset="0"/>
              </a:rPr>
            </a:br>
            <a:r>
              <a:rPr lang="en-GB" spc="20">
                <a:latin typeface="Open Sans" pitchFamily="34" charset="0"/>
                <a:ea typeface="Open Sans" pitchFamily="34" charset="0"/>
                <a:cs typeface="Open Sans" pitchFamily="34" charset="0"/>
              </a:rPr>
              <a:t>  life. Some people also use negative behaviour as a way of getting the</a:t>
            </a:r>
            <a:br>
              <a:rPr lang="en-GB" spc="20">
                <a:latin typeface="Open Sans" pitchFamily="34" charset="0"/>
                <a:ea typeface="Open Sans" pitchFamily="34" charset="0"/>
                <a:cs typeface="Open Sans" pitchFamily="34" charset="0"/>
              </a:rPr>
            </a:br>
            <a:r>
              <a:rPr lang="en-GB" spc="20">
                <a:latin typeface="Open Sans" pitchFamily="34" charset="0"/>
                <a:ea typeface="Open Sans" pitchFamily="34" charset="0"/>
                <a:cs typeface="Open Sans" pitchFamily="34" charset="0"/>
              </a:rPr>
              <a:t>  attention of adults, particularly if they are struggling to get attention from</a:t>
            </a:r>
            <a:br>
              <a:rPr lang="en-GB" spc="20">
                <a:latin typeface="Open Sans" pitchFamily="34" charset="0"/>
                <a:ea typeface="Open Sans" pitchFamily="34" charset="0"/>
                <a:cs typeface="Open Sans" pitchFamily="34" charset="0"/>
              </a:rPr>
            </a:br>
            <a:r>
              <a:rPr lang="en-GB" spc="20">
                <a:latin typeface="Open Sans" pitchFamily="34" charset="0"/>
                <a:ea typeface="Open Sans" pitchFamily="34" charset="0"/>
                <a:cs typeface="Open Sans" pitchFamily="34" charset="0"/>
              </a:rPr>
              <a:t>  parents or guardians at home. </a:t>
            </a:r>
          </a:p>
          <a:p>
            <a:pPr algn="l" fontAlgn="auto">
              <a:spcAft>
                <a:spcPts val="1200"/>
              </a:spcAft>
            </a:pPr>
            <a:r>
              <a:rPr lang="en-GB" b="1" spc="20">
                <a:latin typeface="Open Sans" pitchFamily="34" charset="0"/>
                <a:ea typeface="Open Sans" pitchFamily="34" charset="0"/>
                <a:cs typeface="Open Sans" pitchFamily="34" charset="0"/>
              </a:rPr>
              <a:t>  Being bullied themselves   </a:t>
            </a:r>
            <a:r>
              <a:rPr lang="en-GB" spc="20">
                <a:latin typeface="Open Sans" pitchFamily="34" charset="0"/>
                <a:ea typeface="Open Sans" pitchFamily="34" charset="0"/>
                <a:cs typeface="Open Sans" pitchFamily="34" charset="0"/>
              </a:rPr>
              <a:t>– people who have been victims of bullying</a:t>
            </a:r>
            <a:br>
              <a:rPr lang="en-GB" spc="20">
                <a:latin typeface="Open Sans" pitchFamily="34" charset="0"/>
                <a:ea typeface="Open Sans" pitchFamily="34" charset="0"/>
                <a:cs typeface="Open Sans" pitchFamily="34" charset="0"/>
              </a:rPr>
            </a:br>
            <a:r>
              <a:rPr lang="en-GB" spc="20">
                <a:latin typeface="Open Sans" pitchFamily="34" charset="0"/>
                <a:ea typeface="Open Sans" pitchFamily="34" charset="0"/>
                <a:cs typeface="Open Sans" pitchFamily="34" charset="0"/>
              </a:rPr>
              <a:t>  are twice as likely to bully others, as a way of asserting dominance</a:t>
            </a:r>
            <a:br>
              <a:rPr lang="en-GB" spc="20">
                <a:latin typeface="Open Sans" pitchFamily="34" charset="0"/>
                <a:ea typeface="Open Sans" pitchFamily="34" charset="0"/>
                <a:cs typeface="Open Sans" pitchFamily="34" charset="0"/>
              </a:rPr>
            </a:br>
            <a:r>
              <a:rPr lang="en-GB" spc="20">
                <a:latin typeface="Open Sans" pitchFamily="34" charset="0"/>
                <a:ea typeface="Open Sans" pitchFamily="34" charset="0"/>
                <a:cs typeface="Open Sans" pitchFamily="34" charset="0"/>
              </a:rPr>
              <a:t>  elsewhere in life or protecting themselves from being bullied again. </a:t>
            </a:r>
          </a:p>
          <a:p>
            <a:pPr algn="l" fontAlgn="auto">
              <a:spcAft>
                <a:spcPts val="1200"/>
              </a:spcAft>
            </a:pPr>
            <a:r>
              <a:rPr lang="en-GB" b="1" spc="20">
                <a:latin typeface="Open Sans" pitchFamily="34" charset="0"/>
                <a:ea typeface="Open Sans" pitchFamily="34" charset="0"/>
                <a:cs typeface="Open Sans" pitchFamily="34" charset="0"/>
              </a:rPr>
              <a:t>  Peer pressure</a:t>
            </a:r>
            <a:r>
              <a:rPr lang="en-GB" spc="20">
                <a:latin typeface="Open Sans" pitchFamily="34" charset="0"/>
                <a:ea typeface="Open Sans" pitchFamily="34" charset="0"/>
                <a:cs typeface="Open Sans" pitchFamily="34" charset="0"/>
              </a:rPr>
              <a:t>   – people may give in to pressure from their peers to</a:t>
            </a:r>
            <a:br>
              <a:rPr lang="en-GB" spc="20">
                <a:latin typeface="Open Sans" pitchFamily="34" charset="0"/>
                <a:ea typeface="Open Sans" pitchFamily="34" charset="0"/>
                <a:cs typeface="Open Sans" pitchFamily="34" charset="0"/>
              </a:rPr>
            </a:br>
            <a:r>
              <a:rPr lang="en-GB" spc="20">
                <a:latin typeface="Open Sans" pitchFamily="34" charset="0"/>
                <a:ea typeface="Open Sans" pitchFamily="34" charset="0"/>
                <a:cs typeface="Open Sans" pitchFamily="34" charset="0"/>
              </a:rPr>
              <a:t>  behave in certain ways, including bullying others. </a:t>
            </a:r>
          </a:p>
        </p:txBody>
      </p:sp>
    </p:spTree>
    <p:extLst>
      <p:ext uri="{BB962C8B-B14F-4D97-AF65-F5344CB8AC3E}">
        <p14:creationId xmlns:p14="http://schemas.microsoft.com/office/powerpoint/2010/main" val="19551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44971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a:solidFill>
                  <a:srgbClr val="B42518"/>
                </a:solidFill>
                <a:latin typeface="Open Sans" panose="020B0604020202020204" charset="0"/>
                <a:ea typeface="Open Sans" panose="020B0604020202020204" charset="0"/>
                <a:cs typeface="Open Sans" panose="020B0604020202020204" charset="0"/>
              </a:rPr>
              <a:t>Types of Bullying</a:t>
            </a:r>
            <a:endParaRPr lang="en-GB" altLang="en-US" sz="3600" b="1">
              <a:solidFill>
                <a:srgbClr val="B42518"/>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a16="http://schemas.microsoft.com/office/drawing/2014/main" id="{98B7C053-E52F-4306-A7CA-56A6269C3BB1}"/>
              </a:ext>
            </a:extLst>
          </p:cNvPr>
          <p:cNvGrpSpPr/>
          <p:nvPr/>
        </p:nvGrpSpPr>
        <p:grpSpPr>
          <a:xfrm>
            <a:off x="1415462" y="5652566"/>
            <a:ext cx="7728537" cy="949344"/>
            <a:chOff x="281405" y="5200407"/>
            <a:chExt cx="2619002" cy="338554"/>
          </a:xfrm>
          <a:solidFill>
            <a:srgbClr val="B42518"/>
          </a:solidFill>
        </p:grpSpPr>
        <p:sp>
          <p:nvSpPr>
            <p:cNvPr id="14" name="Oval 13">
              <a:extLst>
                <a:ext uri="{FF2B5EF4-FFF2-40B4-BE49-F238E27FC236}">
                  <a16:creationId xmlns:a16="http://schemas.microsoft.com/office/drawing/2014/main" id="{178FF7F3-00B8-49C9-A76D-00FC97687972}"/>
                </a:ext>
              </a:extLst>
            </p:cNvPr>
            <p:cNvSpPr/>
            <p:nvPr/>
          </p:nvSpPr>
          <p:spPr>
            <a:xfrm>
              <a:off x="281405" y="5200407"/>
              <a:ext cx="338554" cy="3385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15" name="Rectangle 14">
              <a:extLst>
                <a:ext uri="{FF2B5EF4-FFF2-40B4-BE49-F238E27FC236}">
                  <a16:creationId xmlns:a16="http://schemas.microsoft.com/office/drawing/2014/main" id="{17408CF1-98DE-4350-A8FC-A259F73152E4}"/>
                </a:ext>
              </a:extLst>
            </p:cNvPr>
            <p:cNvSpPr/>
            <p:nvPr/>
          </p:nvSpPr>
          <p:spPr>
            <a:xfrm flipH="1">
              <a:off x="450682" y="5200407"/>
              <a:ext cx="2449725" cy="3385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6" name="Title 1">
            <a:extLst>
              <a:ext uri="{FF2B5EF4-FFF2-40B4-BE49-F238E27FC236}">
                <a16:creationId xmlns:a16="http://schemas.microsoft.com/office/drawing/2014/main" id="{45A91F34-F873-455E-9AD5-8D73BA09674C}"/>
              </a:ext>
            </a:extLst>
          </p:cNvPr>
          <p:cNvSpPr txBox="1">
            <a:spLocks/>
          </p:cNvSpPr>
          <p:nvPr/>
        </p:nvSpPr>
        <p:spPr>
          <a:xfrm>
            <a:off x="436646" y="1197924"/>
            <a:ext cx="8275554" cy="369332"/>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1200"/>
              </a:spcAft>
              <a:defRPr/>
            </a:pPr>
            <a:r>
              <a:rPr lang="en-GB" sz="1800" b="0" i="0" spc="2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Bullying behaviour can be split into several different groups. </a:t>
            </a: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These include:</a:t>
            </a:r>
            <a:endParaRPr lang="en-GB" sz="1800" b="0" i="0" spc="2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57B51561-F409-4FAD-B7BC-144028FE0944}"/>
              </a:ext>
            </a:extLst>
          </p:cNvPr>
          <p:cNvSpPr txBox="1"/>
          <p:nvPr/>
        </p:nvSpPr>
        <p:spPr>
          <a:xfrm>
            <a:off x="2207126" y="5776777"/>
            <a:ext cx="6828589" cy="646331"/>
          </a:xfrm>
          <a:prstGeom prst="rect">
            <a:avLst/>
          </a:prstGeom>
          <a:noFill/>
        </p:spPr>
        <p:txBody>
          <a:bodyPr wrap="square">
            <a:spAutoFit/>
          </a:bodyPr>
          <a:lstStyle/>
          <a:p>
            <a:pPr algn="l" fontAlgn="auto">
              <a:spcAft>
                <a:spcPts val="1200"/>
              </a:spcAft>
              <a:defRPr/>
            </a:pPr>
            <a:r>
              <a:rPr lang="en-GB">
                <a:solidFill>
                  <a:schemeClr val="bg1"/>
                </a:solidFill>
                <a:latin typeface="Open Sans" panose="020B0606030504020204" pitchFamily="34" charset="0"/>
                <a:ea typeface="Open Sans" panose="020B0606030504020204" pitchFamily="34" charset="0"/>
                <a:cs typeface="Open Sans" panose="020B0606030504020204" pitchFamily="34" charset="0"/>
              </a:rPr>
              <a:t>Some bullying actions might fall into more than one of these groups, while others may not obviously fit into any of them.</a:t>
            </a:r>
            <a:endParaRPr lang="en-GB" b="0" i="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18" name="Group 17">
            <a:extLst>
              <a:ext uri="{FF2B5EF4-FFF2-40B4-BE49-F238E27FC236}">
                <a16:creationId xmlns:a16="http://schemas.microsoft.com/office/drawing/2014/main" id="{82E60F8C-ECEB-4C95-8958-94EC3BEDB6BC}"/>
              </a:ext>
            </a:extLst>
          </p:cNvPr>
          <p:cNvGrpSpPr/>
          <p:nvPr/>
        </p:nvGrpSpPr>
        <p:grpSpPr>
          <a:xfrm>
            <a:off x="-92764" y="3475476"/>
            <a:ext cx="3924177" cy="488616"/>
            <a:chOff x="314404" y="1440368"/>
            <a:chExt cx="3401179" cy="488616"/>
          </a:xfrm>
          <a:solidFill>
            <a:srgbClr val="F5AB54"/>
          </a:solidFill>
        </p:grpSpPr>
        <p:sp>
          <p:nvSpPr>
            <p:cNvPr id="19" name="Rectangle 18">
              <a:extLst>
                <a:ext uri="{FF2B5EF4-FFF2-40B4-BE49-F238E27FC236}">
                  <a16:creationId xmlns:a16="http://schemas.microsoft.com/office/drawing/2014/main" id="{577F6218-C463-4996-A386-96AEDFD42830}"/>
                </a:ext>
              </a:extLst>
            </p:cNvPr>
            <p:cNvSpPr/>
            <p:nvPr/>
          </p:nvSpPr>
          <p:spPr>
            <a:xfrm flipH="1">
              <a:off x="314404" y="1440368"/>
              <a:ext cx="3174752" cy="4886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Oval 19">
              <a:extLst>
                <a:ext uri="{FF2B5EF4-FFF2-40B4-BE49-F238E27FC236}">
                  <a16:creationId xmlns:a16="http://schemas.microsoft.com/office/drawing/2014/main" id="{9842DDA2-D366-40CE-AEBD-8A748DFA9F80}"/>
                </a:ext>
              </a:extLst>
            </p:cNvPr>
            <p:cNvSpPr/>
            <p:nvPr/>
          </p:nvSpPr>
          <p:spPr>
            <a:xfrm>
              <a:off x="3300034" y="1440368"/>
              <a:ext cx="415549" cy="4886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grpSp>
      <p:grpSp>
        <p:nvGrpSpPr>
          <p:cNvPr id="21" name="Group 20">
            <a:extLst>
              <a:ext uri="{FF2B5EF4-FFF2-40B4-BE49-F238E27FC236}">
                <a16:creationId xmlns:a16="http://schemas.microsoft.com/office/drawing/2014/main" id="{65441534-3F08-4CA0-BB20-A0679DEE1E30}"/>
              </a:ext>
            </a:extLst>
          </p:cNvPr>
          <p:cNvGrpSpPr/>
          <p:nvPr/>
        </p:nvGrpSpPr>
        <p:grpSpPr>
          <a:xfrm>
            <a:off x="-92764" y="4430760"/>
            <a:ext cx="2595850" cy="488616"/>
            <a:chOff x="328909" y="1440368"/>
            <a:chExt cx="2058348" cy="488616"/>
          </a:xfrm>
          <a:solidFill>
            <a:srgbClr val="B42518"/>
          </a:solidFill>
        </p:grpSpPr>
        <p:sp>
          <p:nvSpPr>
            <p:cNvPr id="22" name="Rectangle 21">
              <a:extLst>
                <a:ext uri="{FF2B5EF4-FFF2-40B4-BE49-F238E27FC236}">
                  <a16:creationId xmlns:a16="http://schemas.microsoft.com/office/drawing/2014/main" id="{6033988C-2319-4806-B668-FC2A5736C2F6}"/>
                </a:ext>
              </a:extLst>
            </p:cNvPr>
            <p:cNvSpPr/>
            <p:nvPr/>
          </p:nvSpPr>
          <p:spPr>
            <a:xfrm flipH="1">
              <a:off x="328909" y="1440368"/>
              <a:ext cx="1833198" cy="4886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Oval 22">
              <a:extLst>
                <a:ext uri="{FF2B5EF4-FFF2-40B4-BE49-F238E27FC236}">
                  <a16:creationId xmlns:a16="http://schemas.microsoft.com/office/drawing/2014/main" id="{F947B8D2-82AE-47BA-839C-E4D785D6D50E}"/>
                </a:ext>
              </a:extLst>
            </p:cNvPr>
            <p:cNvSpPr/>
            <p:nvPr/>
          </p:nvSpPr>
          <p:spPr>
            <a:xfrm>
              <a:off x="1993459" y="1440368"/>
              <a:ext cx="393798" cy="4886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grpSp>
      <p:grpSp>
        <p:nvGrpSpPr>
          <p:cNvPr id="24" name="Group 23">
            <a:extLst>
              <a:ext uri="{FF2B5EF4-FFF2-40B4-BE49-F238E27FC236}">
                <a16:creationId xmlns:a16="http://schemas.microsoft.com/office/drawing/2014/main" id="{68030154-6290-4EC7-81D2-D0771F688FC9}"/>
              </a:ext>
            </a:extLst>
          </p:cNvPr>
          <p:cNvGrpSpPr/>
          <p:nvPr/>
        </p:nvGrpSpPr>
        <p:grpSpPr>
          <a:xfrm>
            <a:off x="-92765" y="5054783"/>
            <a:ext cx="2451818" cy="488616"/>
            <a:chOff x="331503" y="1440368"/>
            <a:chExt cx="1911719" cy="488616"/>
          </a:xfrm>
          <a:solidFill>
            <a:srgbClr val="F5AB54"/>
          </a:solidFill>
        </p:grpSpPr>
        <p:sp>
          <p:nvSpPr>
            <p:cNvPr id="25" name="Rectangle 24">
              <a:extLst>
                <a:ext uri="{FF2B5EF4-FFF2-40B4-BE49-F238E27FC236}">
                  <a16:creationId xmlns:a16="http://schemas.microsoft.com/office/drawing/2014/main" id="{0A2B008A-BE76-4E0F-B184-AFDF51325899}"/>
                </a:ext>
              </a:extLst>
            </p:cNvPr>
            <p:cNvSpPr/>
            <p:nvPr/>
          </p:nvSpPr>
          <p:spPr>
            <a:xfrm flipH="1">
              <a:off x="331503" y="1440368"/>
              <a:ext cx="1720929" cy="4886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Oval 25">
              <a:extLst>
                <a:ext uri="{FF2B5EF4-FFF2-40B4-BE49-F238E27FC236}">
                  <a16:creationId xmlns:a16="http://schemas.microsoft.com/office/drawing/2014/main" id="{002C933C-8B8C-4692-935B-1E5899D0C6CF}"/>
                </a:ext>
              </a:extLst>
            </p:cNvPr>
            <p:cNvSpPr/>
            <p:nvPr/>
          </p:nvSpPr>
          <p:spPr>
            <a:xfrm>
              <a:off x="1845326" y="1441753"/>
              <a:ext cx="397896" cy="4872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grpSp>
      <p:grpSp>
        <p:nvGrpSpPr>
          <p:cNvPr id="27" name="Group 26">
            <a:extLst>
              <a:ext uri="{FF2B5EF4-FFF2-40B4-BE49-F238E27FC236}">
                <a16:creationId xmlns:a16="http://schemas.microsoft.com/office/drawing/2014/main" id="{E2CD6643-8832-4021-BF0F-629A639B5768}"/>
              </a:ext>
            </a:extLst>
          </p:cNvPr>
          <p:cNvGrpSpPr/>
          <p:nvPr/>
        </p:nvGrpSpPr>
        <p:grpSpPr>
          <a:xfrm>
            <a:off x="-92764" y="1625277"/>
            <a:ext cx="2781176" cy="488616"/>
            <a:chOff x="-208594" y="1440368"/>
            <a:chExt cx="2781176" cy="488616"/>
          </a:xfrm>
          <a:solidFill>
            <a:srgbClr val="F5AB54"/>
          </a:solidFill>
        </p:grpSpPr>
        <p:sp>
          <p:nvSpPr>
            <p:cNvPr id="28" name="Rectangle 27">
              <a:extLst>
                <a:ext uri="{FF2B5EF4-FFF2-40B4-BE49-F238E27FC236}">
                  <a16:creationId xmlns:a16="http://schemas.microsoft.com/office/drawing/2014/main" id="{31275EDA-08FD-43E4-A63A-C714EC52E418}"/>
                </a:ext>
              </a:extLst>
            </p:cNvPr>
            <p:cNvSpPr/>
            <p:nvPr/>
          </p:nvSpPr>
          <p:spPr>
            <a:xfrm flipH="1">
              <a:off x="-208594" y="1440368"/>
              <a:ext cx="2530686" cy="4886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01897B4B-E47E-4065-A223-4ED7C7D7727B}"/>
                </a:ext>
              </a:extLst>
            </p:cNvPr>
            <p:cNvSpPr/>
            <p:nvPr/>
          </p:nvSpPr>
          <p:spPr>
            <a:xfrm>
              <a:off x="2083966" y="1440368"/>
              <a:ext cx="488616" cy="4886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grpSp>
      <p:grpSp>
        <p:nvGrpSpPr>
          <p:cNvPr id="30" name="Group 29">
            <a:extLst>
              <a:ext uri="{FF2B5EF4-FFF2-40B4-BE49-F238E27FC236}">
                <a16:creationId xmlns:a16="http://schemas.microsoft.com/office/drawing/2014/main" id="{CD512781-C61A-43B4-8E9A-0DD6F6E7E663}"/>
              </a:ext>
            </a:extLst>
          </p:cNvPr>
          <p:cNvGrpSpPr/>
          <p:nvPr/>
        </p:nvGrpSpPr>
        <p:grpSpPr>
          <a:xfrm>
            <a:off x="-92764" y="2554315"/>
            <a:ext cx="2587836" cy="488616"/>
            <a:chOff x="329046" y="1440368"/>
            <a:chExt cx="2050196" cy="488616"/>
          </a:xfrm>
          <a:solidFill>
            <a:srgbClr val="B42518"/>
          </a:solidFill>
        </p:grpSpPr>
        <p:sp>
          <p:nvSpPr>
            <p:cNvPr id="31" name="Rectangle 30">
              <a:extLst>
                <a:ext uri="{FF2B5EF4-FFF2-40B4-BE49-F238E27FC236}">
                  <a16:creationId xmlns:a16="http://schemas.microsoft.com/office/drawing/2014/main" id="{10EB9282-7298-42E4-AB69-5A7FCA2A0ABA}"/>
                </a:ext>
              </a:extLst>
            </p:cNvPr>
            <p:cNvSpPr/>
            <p:nvPr/>
          </p:nvSpPr>
          <p:spPr>
            <a:xfrm flipH="1">
              <a:off x="329046" y="1440368"/>
              <a:ext cx="1866048" cy="4886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Oval 31">
              <a:extLst>
                <a:ext uri="{FF2B5EF4-FFF2-40B4-BE49-F238E27FC236}">
                  <a16:creationId xmlns:a16="http://schemas.microsoft.com/office/drawing/2014/main" id="{3A951981-D0E9-4039-AB3D-2C6651DE56A4}"/>
                </a:ext>
              </a:extLst>
            </p:cNvPr>
            <p:cNvSpPr/>
            <p:nvPr/>
          </p:nvSpPr>
          <p:spPr>
            <a:xfrm>
              <a:off x="1992138" y="1440368"/>
              <a:ext cx="387104" cy="4886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grpSp>
      <p:sp>
        <p:nvSpPr>
          <p:cNvPr id="33" name="Rectangle 32">
            <a:extLst>
              <a:ext uri="{FF2B5EF4-FFF2-40B4-BE49-F238E27FC236}">
                <a16:creationId xmlns:a16="http://schemas.microsoft.com/office/drawing/2014/main" id="{43DEA5F6-D9C7-478D-992A-30775C26E900}"/>
              </a:ext>
            </a:extLst>
          </p:cNvPr>
          <p:cNvSpPr/>
          <p:nvPr/>
        </p:nvSpPr>
        <p:spPr>
          <a:xfrm>
            <a:off x="356124" y="1684711"/>
            <a:ext cx="8681860" cy="3775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Aft>
                <a:spcPts val="800"/>
              </a:spcAft>
              <a:defRPr/>
            </a:pPr>
            <a:r>
              <a:rPr lang="en-GB" b="1" spc="20">
                <a:solidFill>
                  <a:schemeClr val="tx1"/>
                </a:solidFill>
                <a:latin typeface="Open Sans" panose="020B0606030504020204" pitchFamily="34" charset="0"/>
                <a:ea typeface="Open Sans" panose="020B0606030504020204" pitchFamily="34" charset="0"/>
                <a:cs typeface="Open Sans" panose="020B0606030504020204" pitchFamily="34" charset="0"/>
              </a:rPr>
              <a:t>Physical bullying</a:t>
            </a:r>
            <a:r>
              <a:rPr lang="en-GB" spc="2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 physical action intended to hurt or intimidate </a:t>
            </a:r>
          </a:p>
          <a:p>
            <a:pPr fontAlgn="auto">
              <a:spcAft>
                <a:spcPts val="8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                                         another person.</a:t>
            </a:r>
          </a:p>
          <a:p>
            <a:pPr fontAlgn="auto">
              <a:spcAft>
                <a:spcPts val="800"/>
              </a:spcAft>
              <a:defRPr/>
            </a:pPr>
            <a:endParaRPr lang="en-GB" sz="500" spc="2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800"/>
              </a:spcAft>
              <a:defRPr/>
            </a:pPr>
            <a:r>
              <a:rPr lang="en-GB" b="1" spc="20">
                <a:solidFill>
                  <a:schemeClr val="bg1"/>
                </a:solidFill>
                <a:latin typeface="Open Sans" panose="020B0606030504020204" pitchFamily="34" charset="0"/>
                <a:ea typeface="Open Sans" panose="020B0606030504020204" pitchFamily="34" charset="0"/>
                <a:cs typeface="Open Sans" panose="020B0606030504020204" pitchFamily="34" charset="0"/>
              </a:rPr>
              <a:t>Verbal bullying      </a:t>
            </a: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 using cruel or abusive language (written or spoken) </a:t>
            </a:r>
          </a:p>
          <a:p>
            <a:pPr fontAlgn="auto">
              <a:spcAft>
                <a:spcPts val="8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                                      to hurt another person. </a:t>
            </a:r>
            <a:endParaRPr lang="en-GB" sz="1400" spc="2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800"/>
              </a:spcAft>
              <a:defRPr/>
            </a:pPr>
            <a:endParaRPr lang="en-GB" sz="500" spc="2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800"/>
              </a:spcAft>
              <a:defRPr/>
            </a:pPr>
            <a:r>
              <a:rPr lang="en-GB" b="1" spc="20">
                <a:solidFill>
                  <a:schemeClr val="tx1"/>
                </a:solidFill>
                <a:latin typeface="Open Sans" panose="020B0606030504020204" pitchFamily="34" charset="0"/>
                <a:ea typeface="Open Sans" panose="020B0606030504020204" pitchFamily="34" charset="0"/>
                <a:cs typeface="Open Sans" panose="020B0606030504020204" pitchFamily="34" charset="0"/>
              </a:rPr>
              <a:t>Relational (social) bullying      </a:t>
            </a: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 using relationships or reputation to exclude</a:t>
            </a:r>
          </a:p>
          <a:p>
            <a:pPr fontAlgn="auto">
              <a:spcAft>
                <a:spcPts val="800"/>
              </a:spcAft>
              <a:defRPr/>
            </a:pP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                                                           or isolate another person.</a:t>
            </a:r>
          </a:p>
          <a:p>
            <a:pPr fontAlgn="auto">
              <a:spcAft>
                <a:spcPts val="800"/>
              </a:spcAft>
              <a:defRPr/>
            </a:pPr>
            <a:endParaRPr lang="en-GB" sz="500" spc="2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fontAlgn="auto">
              <a:spcAft>
                <a:spcPts val="800"/>
              </a:spcAft>
              <a:defRPr/>
            </a:pPr>
            <a:r>
              <a:rPr lang="en-GB" b="1" spc="20">
                <a:solidFill>
                  <a:schemeClr val="bg1"/>
                </a:solidFill>
                <a:latin typeface="Open Sans" panose="020B0606030504020204" pitchFamily="34" charset="0"/>
                <a:ea typeface="Open Sans" panose="020B0606030504020204" pitchFamily="34" charset="0"/>
                <a:cs typeface="Open Sans" panose="020B0606030504020204" pitchFamily="34" charset="0"/>
              </a:rPr>
              <a:t>Sexual bullying      </a:t>
            </a: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 targeting someone with sexual actions or comments.</a:t>
            </a:r>
          </a:p>
          <a:p>
            <a:pPr fontAlgn="auto">
              <a:spcAft>
                <a:spcPts val="800"/>
              </a:spcAft>
              <a:defRPr/>
            </a:pPr>
            <a:r>
              <a:rPr lang="en-GB" sz="1000" spc="20">
                <a:solidFill>
                  <a:srgbClr val="000000"/>
                </a:solidFill>
                <a:latin typeface="Open Sans" panose="020B0606030504020204" pitchFamily="34" charset="0"/>
                <a:ea typeface="Open Sans" panose="020B0606030504020204" pitchFamily="34" charset="0"/>
                <a:cs typeface="Open Sans" panose="020B0606030504020204" pitchFamily="34" charset="0"/>
              </a:rPr>
              <a:t> </a:t>
            </a:r>
          </a:p>
          <a:p>
            <a:pPr fontAlgn="auto">
              <a:spcAft>
                <a:spcPts val="800"/>
              </a:spcAft>
              <a:defRPr/>
            </a:pPr>
            <a:r>
              <a:rPr lang="en-GB" b="1" spc="20">
                <a:solidFill>
                  <a:schemeClr val="tx1"/>
                </a:solidFill>
                <a:latin typeface="Open Sans" panose="020B0606030504020204" pitchFamily="34" charset="0"/>
                <a:ea typeface="Open Sans" panose="020B0606030504020204" pitchFamily="34" charset="0"/>
                <a:cs typeface="Open Sans" panose="020B0606030504020204" pitchFamily="34" charset="0"/>
              </a:rPr>
              <a:t>Cyberbullying</a:t>
            </a:r>
            <a:r>
              <a:rPr lang="en-GB" b="1" spc="2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GB">
                <a:solidFill>
                  <a:srgbClr val="000000"/>
                </a:solidFill>
                <a:latin typeface="Open Sans" panose="020B0606030504020204" pitchFamily="34" charset="0"/>
                <a:ea typeface="Open Sans" panose="020B0606030504020204" pitchFamily="34" charset="0"/>
                <a:cs typeface="Open Sans" panose="020B0606030504020204" pitchFamily="34" charset="0"/>
              </a:rPr>
              <a:t>using electronic communication to hurt another person. </a:t>
            </a:r>
            <a:endParaRPr lang="en-GB" spc="2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id="{28D0EB8F-A843-4ACC-A849-A51B96366E5C}"/>
              </a:ext>
            </a:extLst>
          </p:cNvPr>
          <p:cNvSpPr/>
          <p:nvPr/>
        </p:nvSpPr>
        <p:spPr>
          <a:xfrm>
            <a:off x="1744945" y="5749297"/>
            <a:ext cx="315425" cy="818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Aft>
                <a:spcPts val="800"/>
              </a:spcAft>
              <a:defRPr/>
            </a:pPr>
            <a:r>
              <a:rPr lang="en-GB" sz="4800" b="1" spc="2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GB" sz="4800" spc="2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9048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xEl>
                                              <p:pRg st="0" end="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232341DF-CBC7-45C6-B8D7-569D341A0977}"/>
              </a:ext>
            </a:extLst>
          </p:cNvPr>
          <p:cNvSpPr txBox="1">
            <a:spLocks/>
          </p:cNvSpPr>
          <p:nvPr/>
        </p:nvSpPr>
        <p:spPr>
          <a:xfrm>
            <a:off x="431800" y="1384752"/>
            <a:ext cx="8007412" cy="646331"/>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1200"/>
              </a:spcAft>
              <a:defRPr/>
            </a:pPr>
            <a:r>
              <a:rPr lang="en-GB" sz="1800" b="1" spc="20">
                <a:solidFill>
                  <a:srgbClr val="B42518"/>
                </a:solidFill>
                <a:latin typeface="Open Sans" panose="020B0606030504020204" pitchFamily="34" charset="0"/>
                <a:ea typeface="Open Sans" panose="020B0606030504020204" pitchFamily="34" charset="0"/>
                <a:cs typeface="Open Sans" panose="020B0606030504020204" pitchFamily="34" charset="0"/>
              </a:rPr>
              <a:t>Physical bullying</a:t>
            </a:r>
            <a:r>
              <a:rPr lang="en-GB" sz="1800" spc="20">
                <a:solidFill>
                  <a:srgbClr val="B42518"/>
                </a:solidFill>
                <a:latin typeface="Open Sans" panose="020B0606030504020204" pitchFamily="34" charset="0"/>
                <a:ea typeface="Open Sans" panose="020B0606030504020204" pitchFamily="34" charset="0"/>
                <a:cs typeface="Open Sans" panose="020B0606030504020204" pitchFamily="34" charset="0"/>
              </a:rPr>
              <a:t> </a:t>
            </a: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involves physical action intended to hurt or intimidate another person.</a:t>
            </a:r>
          </a:p>
        </p:txBody>
      </p:sp>
      <p:sp>
        <p:nvSpPr>
          <p:cNvPr id="36" name="Title 1">
            <a:extLst>
              <a:ext uri="{FF2B5EF4-FFF2-40B4-BE49-F238E27FC236}">
                <a16:creationId xmlns:a16="http://schemas.microsoft.com/office/drawing/2014/main" id="{C83937EF-45F7-4758-9A61-15B3BC8495ED}"/>
              </a:ext>
            </a:extLst>
          </p:cNvPr>
          <p:cNvSpPr txBox="1">
            <a:spLocks/>
          </p:cNvSpPr>
          <p:nvPr/>
        </p:nvSpPr>
        <p:spPr bwMode="auto">
          <a:xfrm>
            <a:off x="0" y="459012"/>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600" b="1">
                <a:solidFill>
                  <a:srgbClr val="B42518"/>
                </a:solidFill>
                <a:latin typeface="Open Sans" panose="020B0604020202020204" charset="0"/>
                <a:ea typeface="Open Sans" panose="020B0604020202020204" charset="0"/>
                <a:cs typeface="Open Sans" panose="020B0604020202020204" charset="0"/>
              </a:rPr>
              <a:t>Physical Bullying</a:t>
            </a:r>
            <a:endParaRPr lang="en-GB" altLang="en-US" sz="3600" b="1">
              <a:solidFill>
                <a:srgbClr val="B425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Oval 37">
            <a:extLst>
              <a:ext uri="{FF2B5EF4-FFF2-40B4-BE49-F238E27FC236}">
                <a16:creationId xmlns:a16="http://schemas.microsoft.com/office/drawing/2014/main" id="{6C680417-98BA-4D92-814F-5F7173568C43}"/>
              </a:ext>
            </a:extLst>
          </p:cNvPr>
          <p:cNvSpPr/>
          <p:nvPr/>
        </p:nvSpPr>
        <p:spPr>
          <a:xfrm flipH="1" flipV="1">
            <a:off x="440216" y="4864932"/>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39" name="Oval 38">
            <a:extLst>
              <a:ext uri="{FF2B5EF4-FFF2-40B4-BE49-F238E27FC236}">
                <a16:creationId xmlns:a16="http://schemas.microsoft.com/office/drawing/2014/main" id="{4D3E08DE-44FB-49FE-93ED-45A6EB38D0B0}"/>
              </a:ext>
            </a:extLst>
          </p:cNvPr>
          <p:cNvSpPr/>
          <p:nvPr/>
        </p:nvSpPr>
        <p:spPr>
          <a:xfrm flipH="1" flipV="1">
            <a:off x="440216" y="2725534"/>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40" name="Oval 39">
            <a:extLst>
              <a:ext uri="{FF2B5EF4-FFF2-40B4-BE49-F238E27FC236}">
                <a16:creationId xmlns:a16="http://schemas.microsoft.com/office/drawing/2014/main" id="{588B644A-F66E-4A07-8382-8FBD3FDD2DEC}"/>
              </a:ext>
            </a:extLst>
          </p:cNvPr>
          <p:cNvSpPr/>
          <p:nvPr/>
        </p:nvSpPr>
        <p:spPr>
          <a:xfrm flipH="1" flipV="1">
            <a:off x="440216" y="3162856"/>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41" name="Oval 40">
            <a:extLst>
              <a:ext uri="{FF2B5EF4-FFF2-40B4-BE49-F238E27FC236}">
                <a16:creationId xmlns:a16="http://schemas.microsoft.com/office/drawing/2014/main" id="{545C5382-CB1A-4C38-8986-7FA96011BC8C}"/>
              </a:ext>
            </a:extLst>
          </p:cNvPr>
          <p:cNvSpPr/>
          <p:nvPr/>
        </p:nvSpPr>
        <p:spPr>
          <a:xfrm flipH="1" flipV="1">
            <a:off x="440216" y="3586925"/>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42" name="Oval 41">
            <a:extLst>
              <a:ext uri="{FF2B5EF4-FFF2-40B4-BE49-F238E27FC236}">
                <a16:creationId xmlns:a16="http://schemas.microsoft.com/office/drawing/2014/main" id="{6890A0C4-D13C-4846-A6D9-EC111EF8E691}"/>
              </a:ext>
            </a:extLst>
          </p:cNvPr>
          <p:cNvSpPr/>
          <p:nvPr/>
        </p:nvSpPr>
        <p:spPr>
          <a:xfrm flipH="1" flipV="1">
            <a:off x="440216" y="4024247"/>
            <a:ext cx="251895" cy="251895"/>
          </a:xfrm>
          <a:prstGeom prst="ellipse">
            <a:avLst/>
          </a:prstGeom>
          <a:solidFill>
            <a:srgbClr val="F5A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sp>
        <p:nvSpPr>
          <p:cNvPr id="43" name="Oval 42">
            <a:extLst>
              <a:ext uri="{FF2B5EF4-FFF2-40B4-BE49-F238E27FC236}">
                <a16:creationId xmlns:a16="http://schemas.microsoft.com/office/drawing/2014/main" id="{F5CBFC19-9131-4E33-AC59-0606F775108E}"/>
              </a:ext>
            </a:extLst>
          </p:cNvPr>
          <p:cNvSpPr/>
          <p:nvPr/>
        </p:nvSpPr>
        <p:spPr>
          <a:xfrm flipH="1" flipV="1">
            <a:off x="440216" y="4448317"/>
            <a:ext cx="251895" cy="251895"/>
          </a:xfrm>
          <a:prstGeom prst="ellipse">
            <a:avLst/>
          </a:prstGeom>
          <a:solidFill>
            <a:srgbClr val="B42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rgbClr val="8757E5"/>
              </a:solidFill>
            </a:endParaRPr>
          </a:p>
        </p:txBody>
      </p:sp>
      <p:pic>
        <p:nvPicPr>
          <p:cNvPr id="44" name="Picture 43">
            <a:extLst>
              <a:ext uri="{FF2B5EF4-FFF2-40B4-BE49-F238E27FC236}">
                <a16:creationId xmlns:a16="http://schemas.microsoft.com/office/drawing/2014/main" id="{A8E52712-E747-421C-B503-D2AFD2C6B5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6427" y="2173880"/>
            <a:ext cx="1877645" cy="1878265"/>
          </a:xfrm>
          <a:prstGeom prst="rect">
            <a:avLst/>
          </a:prstGeom>
        </p:spPr>
      </p:pic>
      <p:sp>
        <p:nvSpPr>
          <p:cNvPr id="45" name="TextBox 44">
            <a:extLst>
              <a:ext uri="{FF2B5EF4-FFF2-40B4-BE49-F238E27FC236}">
                <a16:creationId xmlns:a16="http://schemas.microsoft.com/office/drawing/2014/main" id="{888D8E9C-24D6-441A-BAF1-4A93BBFB0825}"/>
              </a:ext>
            </a:extLst>
          </p:cNvPr>
          <p:cNvSpPr txBox="1"/>
          <p:nvPr/>
        </p:nvSpPr>
        <p:spPr>
          <a:xfrm>
            <a:off x="805625" y="2645983"/>
            <a:ext cx="5528914" cy="2800767"/>
          </a:xfrm>
          <a:prstGeom prst="rect">
            <a:avLst/>
          </a:prstGeom>
          <a:noFill/>
        </p:spPr>
        <p:txBody>
          <a:bodyPr wrap="square">
            <a:spAutoFit/>
          </a:bodyPr>
          <a:lstStyle/>
          <a:p>
            <a:pPr algn="l" fontAlgn="auto">
              <a:spcAft>
                <a:spcPts val="1200"/>
              </a:spcAft>
              <a:defRPr/>
            </a:pP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punching, hitting or slapping;</a:t>
            </a:r>
          </a:p>
          <a:p>
            <a:pPr algn="l" fontAlgn="auto">
              <a:spcAft>
                <a:spcPts val="1200"/>
              </a:spcAft>
              <a:defRPr/>
            </a:pP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pushing or tripping;</a:t>
            </a:r>
          </a:p>
          <a:p>
            <a:pPr algn="l" fontAlgn="auto">
              <a:spcAft>
                <a:spcPts val="1200"/>
              </a:spcAft>
              <a:defRPr/>
            </a:pP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kicking;</a:t>
            </a:r>
          </a:p>
          <a:p>
            <a:pPr algn="l" fontAlgn="auto">
              <a:spcAft>
                <a:spcPts val="1200"/>
              </a:spcAft>
              <a:defRPr/>
            </a:pP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spitting;</a:t>
            </a:r>
          </a:p>
          <a:p>
            <a:pPr algn="l" fontAlgn="auto">
              <a:spcAft>
                <a:spcPts val="1200"/>
              </a:spcAft>
              <a:defRPr/>
            </a:pP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unwanted or inappropriate touching;</a:t>
            </a:r>
          </a:p>
          <a:p>
            <a:pPr algn="l" fontAlgn="auto">
              <a:spcAft>
                <a:spcPts val="1200"/>
              </a:spcAft>
              <a:defRPr/>
            </a:pP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stealing or damaging of possessions, </a:t>
            </a:r>
            <a:b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including clothing, books or money.</a:t>
            </a:r>
          </a:p>
        </p:txBody>
      </p:sp>
      <p:sp>
        <p:nvSpPr>
          <p:cNvPr id="46" name="Title 1">
            <a:extLst>
              <a:ext uri="{FF2B5EF4-FFF2-40B4-BE49-F238E27FC236}">
                <a16:creationId xmlns:a16="http://schemas.microsoft.com/office/drawing/2014/main" id="{B44125B7-F169-4511-8401-A16D9C09A6DA}"/>
              </a:ext>
            </a:extLst>
          </p:cNvPr>
          <p:cNvSpPr txBox="1">
            <a:spLocks/>
          </p:cNvSpPr>
          <p:nvPr/>
        </p:nvSpPr>
        <p:spPr>
          <a:xfrm>
            <a:off x="431800" y="2218977"/>
            <a:ext cx="8007412" cy="369332"/>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1200"/>
              </a:spcAft>
              <a:defRPr/>
            </a:pPr>
            <a:r>
              <a:rPr lang="en-GB" sz="1800" spc="20">
                <a:solidFill>
                  <a:srgbClr val="000000"/>
                </a:solidFill>
                <a:latin typeface="Open Sans" panose="020B0606030504020204" pitchFamily="34" charset="0"/>
                <a:ea typeface="Open Sans" panose="020B0606030504020204" pitchFamily="34" charset="0"/>
                <a:cs typeface="Open Sans" panose="020B0606030504020204" pitchFamily="34" charset="0"/>
              </a:rPr>
              <a:t>Examples include:</a:t>
            </a:r>
          </a:p>
        </p:txBody>
      </p:sp>
    </p:spTree>
    <p:extLst>
      <p:ext uri="{BB962C8B-B14F-4D97-AF65-F5344CB8AC3E}">
        <p14:creationId xmlns:p14="http://schemas.microsoft.com/office/powerpoint/2010/main" val="57252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5">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xEl>
                                              <p:pRg st="5" end="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animBg="1"/>
      <p:bldP spid="39" grpId="0" animBg="1"/>
      <p:bldP spid="40" grpId="0" animBg="1"/>
      <p:bldP spid="41" grpId="0" animBg="1"/>
      <p:bldP spid="42" grpId="0" animBg="1"/>
      <p:bldP spid="43" grpId="0" animBg="1"/>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inkl">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rIns="0">
        <a:spAutoFit/>
      </a:bodyPr>
      <a:lstStyle>
        <a:defPPr algn="l" fontAlgn="auto">
          <a:lnSpc>
            <a:spcPts val="2300"/>
          </a:lnSpc>
          <a:spcAft>
            <a:spcPts val="600"/>
          </a:spcAft>
          <a:defRPr sz="1800" b="1" spc="20" dirty="0">
            <a:solidFill>
              <a:schemeClr val="tx1">
                <a:lumMod val="85000"/>
                <a:lumOff val="15000"/>
              </a:schemeClr>
            </a:solidFill>
            <a:latin typeface="Open Sans" pitchFamily="34" charset="0"/>
            <a:ea typeface="Open Sans" pitchFamily="34" charset="0"/>
            <a:cs typeface="Open Sans" pitchFamily="34" charset="0"/>
          </a:defRPr>
        </a:defPPr>
      </a:lstStyle>
    </a:txDef>
  </a:objectDefaults>
  <a:extraClrSchemeLst/>
  <a:extLst>
    <a:ext uri="{05A4C25C-085E-4340-85A3-A5531E510DB2}">
      <thm15:themeFamily xmlns:thm15="http://schemas.microsoft.com/office/thememl/2012/main" name="Presentation1" id="{813C5803-A932-423D-B356-F7166CDD6681}" vid="{A9CCDCE7-E5E5-47A5-A885-B332166284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8472304-bc1a-4937-b30c-7c277c860ac3" xsi:nil="true"/>
    <lcf76f155ced4ddcb4097134ff3c332f xmlns="44d12623-5f40-41ee-9b3f-9f90abd3d084">
      <Terms xmlns="http://schemas.microsoft.com/office/infopath/2007/PartnerControls"/>
    </lcf76f155ced4ddcb4097134ff3c332f>
    <_dlc_DocId xmlns="08472304-bc1a-4937-b30c-7c277c860ac3">CA73KAZFXKWK-1207151448-68889</_dlc_DocId>
    <_dlc_DocIdUrl xmlns="08472304-bc1a-4937-b30c-7c277c860ac3">
      <Url>https://hebburn.sharepoint.com/sites/staffroom/_layouts/15/DocIdRedir.aspx?ID=CA73KAZFXKWK-1207151448-68889</Url>
      <Description>CA73KAZFXKWK-1207151448-68889</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D8FEA610CC66AA4696C86B81B125B99F" ma:contentTypeVersion="16" ma:contentTypeDescription="Create a new document." ma:contentTypeScope="" ma:versionID="0d84c5657465ed05ff741c4652eb4035">
  <xsd:schema xmlns:xsd="http://www.w3.org/2001/XMLSchema" xmlns:xs="http://www.w3.org/2001/XMLSchema" xmlns:p="http://schemas.microsoft.com/office/2006/metadata/properties" xmlns:ns2="08472304-bc1a-4937-b30c-7c277c860ac3" xmlns:ns3="44d12623-5f40-41ee-9b3f-9f90abd3d084" targetNamespace="http://schemas.microsoft.com/office/2006/metadata/properties" ma:root="true" ma:fieldsID="a507340c76bf343c74131cac60f25221" ns2:_="" ns3:_="">
    <xsd:import namespace="08472304-bc1a-4937-b30c-7c277c860ac3"/>
    <xsd:import namespace="44d12623-5f40-41ee-9b3f-9f90abd3d08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472304-bc1a-4937-b30c-7c277c860ac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TaxCatchAll" ma:index="26" nillable="true" ma:displayName="Taxonomy Catch All Column" ma:hidden="true" ma:list="{f544f83c-6a16-49ac-9038-8d23c5016a25}" ma:internalName="TaxCatchAll" ma:showField="CatchAllData" ma:web="08472304-bc1a-4937-b30c-7c277c860a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4d12623-5f40-41ee-9b3f-9f90abd3d084"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492e007b-1fc6-4212-b905-d49fb8eb991f"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185E10-C1A1-43D2-ACE8-025682DA8E04}">
  <ds:schemaRefs>
    <ds:schemaRef ds:uri="http://schemas.microsoft.com/sharepoint/v3/contenttype/forms"/>
  </ds:schemaRefs>
</ds:datastoreItem>
</file>

<file path=customXml/itemProps2.xml><?xml version="1.0" encoding="utf-8"?>
<ds:datastoreItem xmlns:ds="http://schemas.openxmlformats.org/officeDocument/2006/customXml" ds:itemID="{BCC7E9E7-063B-40C3-8571-30C543A6CF40}">
  <ds:schemaRefs>
    <ds:schemaRef ds:uri="08472304-bc1a-4937-b30c-7c277c860ac3"/>
    <ds:schemaRef ds:uri="44d12623-5f40-41ee-9b3f-9f90abd3d08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85D614E-D543-4664-9522-9E8A479B7A37}">
  <ds:schemaRefs>
    <ds:schemaRef ds:uri="http://schemas.microsoft.com/sharepoint/events"/>
  </ds:schemaRefs>
</ds:datastoreItem>
</file>

<file path=customXml/itemProps4.xml><?xml version="1.0" encoding="utf-8"?>
<ds:datastoreItem xmlns:ds="http://schemas.openxmlformats.org/officeDocument/2006/customXml" ds:itemID="{C0F3D6CC-B36A-4756-96DD-C67B309E15DE}">
  <ds:schemaRefs>
    <ds:schemaRef ds:uri="08472304-bc1a-4937-b30c-7c277c860ac3"/>
    <ds:schemaRef ds:uri="44d12623-5f40-41ee-9b3f-9f90abd3d0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Beyond - RSE PowerPoint Template</Template>
  <TotalTime>0</TotalTime>
  <Words>3794</Words>
  <Application>Microsoft Office PowerPoint</Application>
  <PresentationFormat>On-screen Show (4:3)</PresentationFormat>
  <Paragraphs>248</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Open Sans</vt:lpstr>
      <vt:lpstr>Calibri</vt:lpstr>
      <vt:lpstr>Arial</vt:lpstr>
      <vt:lpstr>Twinkl Light</vt:lpstr>
      <vt:lpstr>Office Theme</vt:lpstr>
      <vt:lpstr>PowerPoint Presentation</vt:lpstr>
      <vt:lpstr>PowerPoint Presentation</vt:lpstr>
      <vt:lpstr>Question Box </vt:lpstr>
      <vt:lpstr>Starter </vt:lpstr>
      <vt:lpstr>PowerPoint Presentation</vt:lpstr>
      <vt:lpstr>What Is Bullying?</vt:lpstr>
      <vt:lpstr>Why Do People Bully?</vt:lpstr>
      <vt:lpstr>Types of Bullying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Bullying Scenarios</vt:lpstr>
      <vt:lpstr>Bullying Scenarios</vt:lpstr>
      <vt:lpstr>Bullying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Responsibilities of Bystanders</vt:lpstr>
      <vt:lpstr>PowerPoint Presentation</vt:lpstr>
      <vt:lpstr>Dealing with Cyberbullying</vt:lpstr>
      <vt:lpstr>PowerPoint Presentation</vt:lpstr>
      <vt:lpstr>Further Help  If you or a friend are being bullied, report it at   speakout@hebburn.net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Angeline Phillips</cp:lastModifiedBy>
  <cp:revision>13</cp:revision>
  <dcterms:created xsi:type="dcterms:W3CDTF">2021-04-20T10:44:08Z</dcterms:created>
  <dcterms:modified xsi:type="dcterms:W3CDTF">2022-07-11T08:33:02Z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0x010100D8FEA610CC66AA4696C86B81B125B99F</vt:lpwstr>
  </property>
  <property fmtid="{D5CDD505-2E9C-101B-9397-08002B2CF9AE}" pid="3" name="_dlc_DocIdItemGuid">
    <vt:lpwstr>1c6eeffe-3f69-4200-9365-ee8307454d08</vt:lpwstr>
  </property>
  <property fmtid="{D5CDD505-2E9C-101B-9397-08002B2CF9AE}" pid="4" name="MediaServiceImageTags">
    <vt:lpwstr/>
  </property>
</Properties>
</file>