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handoutMasterIdLst>
    <p:handoutMasterId r:id="rId40"/>
  </p:handoutMasterIdLst>
  <p:sldIdLst>
    <p:sldId id="391" r:id="rId6"/>
    <p:sldId id="266" r:id="rId7"/>
    <p:sldId id="257" r:id="rId8"/>
    <p:sldId id="268" r:id="rId9"/>
    <p:sldId id="297" r:id="rId10"/>
    <p:sldId id="286" r:id="rId11"/>
    <p:sldId id="289" r:id="rId12"/>
    <p:sldId id="371" r:id="rId13"/>
    <p:sldId id="372" r:id="rId14"/>
    <p:sldId id="373" r:id="rId15"/>
    <p:sldId id="374" r:id="rId16"/>
    <p:sldId id="375" r:id="rId17"/>
    <p:sldId id="376" r:id="rId18"/>
    <p:sldId id="340" r:id="rId19"/>
    <p:sldId id="291" r:id="rId20"/>
    <p:sldId id="292" r:id="rId21"/>
    <p:sldId id="293" r:id="rId22"/>
    <p:sldId id="294" r:id="rId23"/>
    <p:sldId id="295" r:id="rId24"/>
    <p:sldId id="296" r:id="rId25"/>
    <p:sldId id="341" r:id="rId26"/>
    <p:sldId id="342" r:id="rId27"/>
    <p:sldId id="343" r:id="rId28"/>
    <p:sldId id="377" r:id="rId29"/>
    <p:sldId id="345" r:id="rId30"/>
    <p:sldId id="346" r:id="rId31"/>
    <p:sldId id="378" r:id="rId32"/>
    <p:sldId id="379" r:id="rId33"/>
    <p:sldId id="348" r:id="rId34"/>
    <p:sldId id="349" r:id="rId35"/>
    <p:sldId id="350" r:id="rId36"/>
    <p:sldId id="361" r:id="rId37"/>
    <p:sldId id="362" r:id="rId38"/>
    <p:sldId id="363"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
      <p:font typeface="Twinkl Light" charset="0"/>
      <p:regular r:id="rId49"/>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2880" userDrawn="1">
          <p15:clr>
            <a:srgbClr val="A4A3A4"/>
          </p15:clr>
        </p15:guide>
        <p15:guide id="3" pos="5488" userDrawn="1">
          <p15:clr>
            <a:srgbClr val="A4A3A4"/>
          </p15:clr>
        </p15:guide>
        <p15:guide id="4" pos="272" userDrawn="1">
          <p15:clr>
            <a:srgbClr val="A4A3A4"/>
          </p15:clr>
        </p15:guide>
        <p15:guide id="5" orient="horz" pos="2160" userDrawn="1">
          <p15:clr>
            <a:srgbClr val="A4A3A4"/>
          </p15:clr>
        </p15:guide>
        <p15:guide id="6" orient="horz" pos="4042" userDrawn="1">
          <p15:clr>
            <a:srgbClr val="A4A3A4"/>
          </p15:clr>
        </p15:guide>
        <p15:guide id="7"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67" userDrawn="1">
          <p15:clr>
            <a:srgbClr val="A4A3A4"/>
          </p15:clr>
        </p15:guide>
        <p15:guide id="14" orient="horz" pos="278" userDrawn="1">
          <p15:clr>
            <a:srgbClr val="A4A3A4"/>
          </p15:clr>
        </p15:guide>
      </p15:sldGuideLst>
    </p:ext>
    <p:ext uri="{2D200454-40CA-4A62-9FC3-DE9A4176ACB9}">
      <p15:notesGuideLst xmlns:p15="http://schemas.microsoft.com/office/powerpoint/2012/main"/>
    </p:ext>
    <p:ext uri="http://customooxmlschemas.google.com/">
      <go:slidesCustomData xmlns="" xmlns:p15="http://schemas.microsoft.com/office/powerpoint/2012/main" xmlns:go="http://customooxmlschemas.google.com/" roundtripDataSignature="AMtx7mjOAluFIbgzRR/1z6CNIenDEi2EEw==" r:id="rId99"/>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Niedzielsk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393"/>
    <a:srgbClr val="EDA093"/>
    <a:srgbClr val="E5705D"/>
    <a:srgbClr val="E2604A"/>
    <a:srgbClr val="EC7970"/>
    <a:srgbClr val="E44134"/>
    <a:srgbClr val="B42518"/>
    <a:srgbClr val="D7E4BD"/>
    <a:srgbClr val="F5B76D"/>
    <a:srgbClr val="F59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B157D-020F-1DF0-5459-3DED5D354505}" v="2" dt="2022-06-24T09:17:10.700"/>
    <p1510:client id="{1A4B6B76-A8C8-26E1-AFB2-F6245939FAB2}" v="5" dt="2022-06-27T08:49:58.031"/>
    <p1510:client id="{56E17E87-277E-A8CD-CA53-159A8A0E3369}" v="1007" dt="2022-06-27T08:48:24.455"/>
    <p1510:client id="{9E9A4972-B0D2-E75A-8677-288AB9ED8634}" v="1" dt="2022-06-24T09:29:05.791"/>
    <p1510:client id="{A3C53A7A-1737-7683-BD52-2700A403CB3E}" v="6" dt="2022-06-24T09:11:17.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070" autoAdjust="0"/>
    <p:restoredTop sz="94660"/>
  </p:normalViewPr>
  <p:slideViewPr>
    <p:cSldViewPr snapToGrid="0" showGuides="1">
      <p:cViewPr varScale="1">
        <p:scale>
          <a:sx n="177" d="100"/>
          <a:sy n="177" d="100"/>
        </p:scale>
        <p:origin x="1236" y="120"/>
      </p:cViewPr>
      <p:guideLst>
        <p:guide orient="horz" pos="459"/>
        <p:guide pos="2880"/>
        <p:guide pos="5488"/>
        <p:guide pos="272"/>
        <p:guide orient="horz" pos="2160"/>
        <p:guide orient="horz" pos="4042"/>
        <p:guide/>
        <p:guide pos="5760"/>
        <p:guide orient="horz"/>
        <p:guide orient="horz" pos="4320"/>
        <p:guide orient="horz" pos="686"/>
        <p:guide orient="horz" pos="867"/>
        <p:guide orient="horz" pos="278"/>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font" Target="fonts/font7.fntdata"/><Relationship Id="rId104"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font" Target="fonts/font5.fntdata"/><Relationship Id="rId102"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font" Target="fonts/font8.fntdata"/><Relationship Id="rId100" Type="http://schemas.openxmlformats.org/officeDocument/2006/relationships/commentAuthors" Target="commentAuthors.xml"/><Relationship Id="rId10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9.fntdata"/><Relationship Id="rId106"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4.fntdata"/><Relationship Id="rId99" Type="http://customschemas.google.com/relationships/presentationmetadata" Target="metadata"/><Relationship Id="rId10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ne Phillips" userId="S::phillipsa@hebburn.net::0c9831f3-d793-40b0-85c1-4069ca1af0d7" providerId="AD" clId="Web-{56E17E87-277E-A8CD-CA53-159A8A0E3369}"/>
    <pc:docChg chg="modSld">
      <pc:chgData name="Angeline Phillips" userId="S::phillipsa@hebburn.net::0c9831f3-d793-40b0-85c1-4069ca1af0d7" providerId="AD" clId="Web-{56E17E87-277E-A8CD-CA53-159A8A0E3369}" dt="2022-06-27T08:48:24.455" v="539" actId="20577"/>
      <pc:docMkLst>
        <pc:docMk/>
      </pc:docMkLst>
      <pc:sldChg chg="modSp">
        <pc:chgData name="Angeline Phillips" userId="S::phillipsa@hebburn.net::0c9831f3-d793-40b0-85c1-4069ca1af0d7" providerId="AD" clId="Web-{56E17E87-277E-A8CD-CA53-159A8A0E3369}" dt="2022-06-27T08:48:24.455" v="539" actId="20577"/>
        <pc:sldMkLst>
          <pc:docMk/>
          <pc:sldMk cId="3375637632" sldId="286"/>
        </pc:sldMkLst>
        <pc:spChg chg="mod">
          <ac:chgData name="Angeline Phillips" userId="S::phillipsa@hebburn.net::0c9831f3-d793-40b0-85c1-4069ca1af0d7" providerId="AD" clId="Web-{56E17E87-277E-A8CD-CA53-159A8A0E3369}" dt="2022-06-27T08:48:24.455" v="539" actId="20577"/>
          <ac:spMkLst>
            <pc:docMk/>
            <pc:sldMk cId="3375637632" sldId="286"/>
            <ac:spMk id="6" creationId="{D899A8E6-9B25-425D-A78C-21F71AC1E0C7}"/>
          </ac:spMkLst>
        </pc:spChg>
      </pc:sldChg>
      <pc:sldChg chg="addSp delSp modSp">
        <pc:chgData name="Angeline Phillips" userId="S::phillipsa@hebburn.net::0c9831f3-d793-40b0-85c1-4069ca1af0d7" providerId="AD" clId="Web-{56E17E87-277E-A8CD-CA53-159A8A0E3369}" dt="2022-06-27T08:43:48.553" v="455" actId="20577"/>
        <pc:sldMkLst>
          <pc:docMk/>
          <pc:sldMk cId="1185740464" sldId="291"/>
        </pc:sldMkLst>
        <pc:spChg chg="add del">
          <ac:chgData name="Angeline Phillips" userId="S::phillipsa@hebburn.net::0c9831f3-d793-40b0-85c1-4069ca1af0d7" providerId="AD" clId="Web-{56E17E87-277E-A8CD-CA53-159A8A0E3369}" dt="2022-06-27T08:25:39.917" v="24"/>
          <ac:spMkLst>
            <pc:docMk/>
            <pc:sldMk cId="1185740464" sldId="291"/>
            <ac:spMk id="2" creationId="{3E3356F1-3BFB-38AD-FF96-FE23537E1216}"/>
          </ac:spMkLst>
        </pc:spChg>
        <pc:spChg chg="mod">
          <ac:chgData name="Angeline Phillips" userId="S::phillipsa@hebburn.net::0c9831f3-d793-40b0-85c1-4069ca1af0d7" providerId="AD" clId="Web-{56E17E87-277E-A8CD-CA53-159A8A0E3369}" dt="2022-06-27T08:43:48.553" v="455" actId="20577"/>
          <ac:spMkLst>
            <pc:docMk/>
            <pc:sldMk cId="1185740464" sldId="291"/>
            <ac:spMk id="3" creationId="{9450855C-E61C-46E5-81C7-102291CC5525}"/>
          </ac:spMkLst>
        </pc:spChg>
        <pc:spChg chg="add del mod">
          <ac:chgData name="Angeline Phillips" userId="S::phillipsa@hebburn.net::0c9831f3-d793-40b0-85c1-4069ca1af0d7" providerId="AD" clId="Web-{56E17E87-277E-A8CD-CA53-159A8A0E3369}" dt="2022-06-27T08:28:53.815" v="85"/>
          <ac:spMkLst>
            <pc:docMk/>
            <pc:sldMk cId="1185740464" sldId="291"/>
            <ac:spMk id="4" creationId="{A31AD170-6AC2-BF75-2CA0-F9F341B7E1DA}"/>
          </ac:spMkLst>
        </pc:spChg>
      </pc:sldChg>
      <pc:sldChg chg="modSp">
        <pc:chgData name="Angeline Phillips" userId="S::phillipsa@hebburn.net::0c9831f3-d793-40b0-85c1-4069ca1af0d7" providerId="AD" clId="Web-{56E17E87-277E-A8CD-CA53-159A8A0E3369}" dt="2022-06-27T08:33:24.232" v="165" actId="20577"/>
        <pc:sldMkLst>
          <pc:docMk/>
          <pc:sldMk cId="160567233" sldId="292"/>
        </pc:sldMkLst>
        <pc:spChg chg="mod">
          <ac:chgData name="Angeline Phillips" userId="S::phillipsa@hebburn.net::0c9831f3-d793-40b0-85c1-4069ca1af0d7" providerId="AD" clId="Web-{56E17E87-277E-A8CD-CA53-159A8A0E3369}" dt="2022-06-27T08:33:24.232" v="165" actId="20577"/>
          <ac:spMkLst>
            <pc:docMk/>
            <pc:sldMk cId="160567233" sldId="292"/>
            <ac:spMk id="9" creationId="{EEBB019E-AADB-488B-9DA8-F19CEDB66690}"/>
          </ac:spMkLst>
        </pc:spChg>
      </pc:sldChg>
      <pc:sldChg chg="modSp">
        <pc:chgData name="Angeline Phillips" userId="S::phillipsa@hebburn.net::0c9831f3-d793-40b0-85c1-4069ca1af0d7" providerId="AD" clId="Web-{56E17E87-277E-A8CD-CA53-159A8A0E3369}" dt="2022-06-27T08:32:34.886" v="159" actId="20577"/>
        <pc:sldMkLst>
          <pc:docMk/>
          <pc:sldMk cId="3942664198" sldId="293"/>
        </pc:sldMkLst>
        <pc:spChg chg="mod">
          <ac:chgData name="Angeline Phillips" userId="S::phillipsa@hebburn.net::0c9831f3-d793-40b0-85c1-4069ca1af0d7" providerId="AD" clId="Web-{56E17E87-277E-A8CD-CA53-159A8A0E3369}" dt="2022-06-27T08:32:34.886" v="159" actId="20577"/>
          <ac:spMkLst>
            <pc:docMk/>
            <pc:sldMk cId="3942664198" sldId="293"/>
            <ac:spMk id="8" creationId="{2806B1D7-4B3A-42D1-A037-13662E936DA9}"/>
          </ac:spMkLst>
        </pc:spChg>
      </pc:sldChg>
      <pc:sldChg chg="modSp">
        <pc:chgData name="Angeline Phillips" userId="S::phillipsa@hebburn.net::0c9831f3-d793-40b0-85c1-4069ca1af0d7" providerId="AD" clId="Web-{56E17E87-277E-A8CD-CA53-159A8A0E3369}" dt="2022-06-27T08:38:45.510" v="326" actId="20577"/>
        <pc:sldMkLst>
          <pc:docMk/>
          <pc:sldMk cId="2024395729" sldId="294"/>
        </pc:sldMkLst>
        <pc:spChg chg="mod">
          <ac:chgData name="Angeline Phillips" userId="S::phillipsa@hebburn.net::0c9831f3-d793-40b0-85c1-4069ca1af0d7" providerId="AD" clId="Web-{56E17E87-277E-A8CD-CA53-159A8A0E3369}" dt="2022-06-27T08:38:45.510" v="326" actId="20577"/>
          <ac:spMkLst>
            <pc:docMk/>
            <pc:sldMk cId="2024395729" sldId="294"/>
            <ac:spMk id="7" creationId="{FC88E591-0957-470B-AF39-707EDD95F218}"/>
          </ac:spMkLst>
        </pc:spChg>
      </pc:sldChg>
      <pc:sldChg chg="modSp">
        <pc:chgData name="Angeline Phillips" userId="S::phillipsa@hebburn.net::0c9831f3-d793-40b0-85c1-4069ca1af0d7" providerId="AD" clId="Web-{56E17E87-277E-A8CD-CA53-159A8A0E3369}" dt="2022-06-27T08:42:14.846" v="423" actId="20577"/>
        <pc:sldMkLst>
          <pc:docMk/>
          <pc:sldMk cId="2052146841" sldId="295"/>
        </pc:sldMkLst>
        <pc:spChg chg="mod">
          <ac:chgData name="Angeline Phillips" userId="S::phillipsa@hebburn.net::0c9831f3-d793-40b0-85c1-4069ca1af0d7" providerId="AD" clId="Web-{56E17E87-277E-A8CD-CA53-159A8A0E3369}" dt="2022-06-27T08:42:14.846" v="423" actId="20577"/>
          <ac:spMkLst>
            <pc:docMk/>
            <pc:sldMk cId="2052146841" sldId="295"/>
            <ac:spMk id="8" creationId="{8975B0E0-54EF-4C17-9B44-48DE3E5E9F28}"/>
          </ac:spMkLst>
        </pc:spChg>
      </pc:sldChg>
      <pc:sldChg chg="addSp delSp modSp addAnim delAnim">
        <pc:chgData name="Angeline Phillips" userId="S::phillipsa@hebburn.net::0c9831f3-d793-40b0-85c1-4069ca1af0d7" providerId="AD" clId="Web-{56E17E87-277E-A8CD-CA53-159A8A0E3369}" dt="2022-06-27T08:47:42.531" v="530" actId="20577"/>
        <pc:sldMkLst>
          <pc:docMk/>
          <pc:sldMk cId="2983017261" sldId="341"/>
        </pc:sldMkLst>
        <pc:spChg chg="add del mod">
          <ac:chgData name="Angeline Phillips" userId="S::phillipsa@hebburn.net::0c9831f3-d793-40b0-85c1-4069ca1af0d7" providerId="AD" clId="Web-{56E17E87-277E-A8CD-CA53-159A8A0E3369}" dt="2022-06-27T08:45:32.338" v="482"/>
          <ac:spMkLst>
            <pc:docMk/>
            <pc:sldMk cId="2983017261" sldId="341"/>
            <ac:spMk id="3" creationId="{2D75724E-31CB-0027-545B-757AA2B2906F}"/>
          </ac:spMkLst>
        </pc:spChg>
        <pc:spChg chg="mod">
          <ac:chgData name="Angeline Phillips" userId="S::phillipsa@hebburn.net::0c9831f3-d793-40b0-85c1-4069ca1af0d7" providerId="AD" clId="Web-{56E17E87-277E-A8CD-CA53-159A8A0E3369}" dt="2022-06-27T08:47:42.531" v="530" actId="20577"/>
          <ac:spMkLst>
            <pc:docMk/>
            <pc:sldMk cId="2983017261" sldId="341"/>
            <ac:spMk id="6" creationId="{75CCB39C-FF52-49EC-8F11-9243EF05DC31}"/>
          </ac:spMkLst>
        </pc:spChg>
      </pc:sldChg>
      <pc:sldChg chg="modSp">
        <pc:chgData name="Angeline Phillips" userId="S::phillipsa@hebburn.net::0c9831f3-d793-40b0-85c1-4069ca1af0d7" providerId="AD" clId="Web-{56E17E87-277E-A8CD-CA53-159A8A0E3369}" dt="2022-06-27T08:43:28.084" v="441" actId="20577"/>
        <pc:sldMkLst>
          <pc:docMk/>
          <pc:sldMk cId="425627741" sldId="342"/>
        </pc:sldMkLst>
        <pc:spChg chg="mod">
          <ac:chgData name="Angeline Phillips" userId="S::phillipsa@hebburn.net::0c9831f3-d793-40b0-85c1-4069ca1af0d7" providerId="AD" clId="Web-{56E17E87-277E-A8CD-CA53-159A8A0E3369}" dt="2022-06-27T08:43:28.084" v="441" actId="20577"/>
          <ac:spMkLst>
            <pc:docMk/>
            <pc:sldMk cId="425627741" sldId="342"/>
            <ac:spMk id="6" creationId="{66EFEA7D-FCF1-4E8E-9221-63756D59A83E}"/>
          </ac:spMkLst>
        </pc:spChg>
      </pc:sldChg>
      <pc:sldChg chg="addSp modSp addAnim">
        <pc:chgData name="Angeline Phillips" userId="S::phillipsa@hebburn.net::0c9831f3-d793-40b0-85c1-4069ca1af0d7" providerId="AD" clId="Web-{56E17E87-277E-A8CD-CA53-159A8A0E3369}" dt="2022-06-27T08:45:08.212" v="479" actId="20577"/>
        <pc:sldMkLst>
          <pc:docMk/>
          <pc:sldMk cId="3570281741" sldId="343"/>
        </pc:sldMkLst>
        <pc:spChg chg="add mod">
          <ac:chgData name="Angeline Phillips" userId="S::phillipsa@hebburn.net::0c9831f3-d793-40b0-85c1-4069ca1af0d7" providerId="AD" clId="Web-{56E17E87-277E-A8CD-CA53-159A8A0E3369}" dt="2022-06-27T08:45:08.212" v="479" actId="20577"/>
          <ac:spMkLst>
            <pc:docMk/>
            <pc:sldMk cId="3570281741" sldId="343"/>
            <ac:spMk id="3" creationId="{0F858C96-552A-9437-D37C-269F284139E9}"/>
          </ac:spMkLst>
        </pc:spChg>
        <pc:spChg chg="mod">
          <ac:chgData name="Angeline Phillips" userId="S::phillipsa@hebburn.net::0c9831f3-d793-40b0-85c1-4069ca1af0d7" providerId="AD" clId="Web-{56E17E87-277E-A8CD-CA53-159A8A0E3369}" dt="2022-06-27T08:44:36.071" v="459" actId="20577"/>
          <ac:spMkLst>
            <pc:docMk/>
            <pc:sldMk cId="3570281741" sldId="343"/>
            <ac:spMk id="8" creationId="{9D1F0081-4302-4CFA-9A7B-2C41E4E4DCA6}"/>
          </ac:spMkLst>
        </pc:spChg>
      </pc:sldChg>
    </pc:docChg>
  </pc:docChgLst>
  <pc:docChgLst>
    <pc:chgData name="Angeline Phillips" userId="S::phillipsa@hebburn.net::0c9831f3-d793-40b0-85c1-4069ca1af0d7" providerId="AD" clId="Web-{A3C53A7A-1737-7683-BD52-2700A403CB3E}"/>
    <pc:docChg chg="modSld">
      <pc:chgData name="Angeline Phillips" userId="S::phillipsa@hebburn.net::0c9831f3-d793-40b0-85c1-4069ca1af0d7" providerId="AD" clId="Web-{A3C53A7A-1737-7683-BD52-2700A403CB3E}" dt="2022-06-24T09:11:17.347" v="5" actId="20577"/>
      <pc:docMkLst>
        <pc:docMk/>
      </pc:docMkLst>
      <pc:sldChg chg="modSp">
        <pc:chgData name="Angeline Phillips" userId="S::phillipsa@hebburn.net::0c9831f3-d793-40b0-85c1-4069ca1af0d7" providerId="AD" clId="Web-{A3C53A7A-1737-7683-BD52-2700A403CB3E}" dt="2022-06-24T09:11:17.347" v="5" actId="20577"/>
        <pc:sldMkLst>
          <pc:docMk/>
          <pc:sldMk cId="1242031517" sldId="363"/>
        </pc:sldMkLst>
        <pc:spChg chg="mod">
          <ac:chgData name="Angeline Phillips" userId="S::phillipsa@hebburn.net::0c9831f3-d793-40b0-85c1-4069ca1af0d7" providerId="AD" clId="Web-{A3C53A7A-1737-7683-BD52-2700A403CB3E}" dt="2022-06-24T09:11:17.347" v="5" actId="20577"/>
          <ac:spMkLst>
            <pc:docMk/>
            <pc:sldMk cId="1242031517" sldId="363"/>
            <ac:spMk id="7170" creationId="{00000000-0000-0000-0000-000000000000}"/>
          </ac:spMkLst>
        </pc:spChg>
      </pc:sldChg>
    </pc:docChg>
  </pc:docChgLst>
  <pc:docChgLst>
    <pc:chgData name="Angeline Phillips" userId="S::phillipsa@hebburn.net::0c9831f3-d793-40b0-85c1-4069ca1af0d7" providerId="AD" clId="Web-{057B157D-020F-1DF0-5459-3DED5D354505}"/>
    <pc:docChg chg="modSld">
      <pc:chgData name="Angeline Phillips" userId="S::phillipsa@hebburn.net::0c9831f3-d793-40b0-85c1-4069ca1af0d7" providerId="AD" clId="Web-{057B157D-020F-1DF0-5459-3DED5D354505}" dt="2022-06-24T09:17:10.700" v="1"/>
      <pc:docMkLst>
        <pc:docMk/>
      </pc:docMkLst>
      <pc:sldChg chg="delSp delAnim">
        <pc:chgData name="Angeline Phillips" userId="S::phillipsa@hebburn.net::0c9831f3-d793-40b0-85c1-4069ca1af0d7" providerId="AD" clId="Web-{057B157D-020F-1DF0-5459-3DED5D354505}" dt="2022-06-24T09:17:10.700" v="1"/>
        <pc:sldMkLst>
          <pc:docMk/>
          <pc:sldMk cId="2971714833" sldId="377"/>
        </pc:sldMkLst>
        <pc:spChg chg="del">
          <ac:chgData name="Angeline Phillips" userId="S::phillipsa@hebburn.net::0c9831f3-d793-40b0-85c1-4069ca1af0d7" providerId="AD" clId="Web-{057B157D-020F-1DF0-5459-3DED5D354505}" dt="2022-06-24T09:17:09.419" v="0"/>
          <ac:spMkLst>
            <pc:docMk/>
            <pc:sldMk cId="2971714833" sldId="377"/>
            <ac:spMk id="20" creationId="{8D8D04EF-B437-4C62-BDCA-6A8EAC82CFBC}"/>
          </ac:spMkLst>
        </pc:spChg>
        <pc:spChg chg="del">
          <ac:chgData name="Angeline Phillips" userId="S::phillipsa@hebburn.net::0c9831f3-d793-40b0-85c1-4069ca1af0d7" providerId="AD" clId="Web-{057B157D-020F-1DF0-5459-3DED5D354505}" dt="2022-06-24T09:17:10.700" v="1"/>
          <ac:spMkLst>
            <pc:docMk/>
            <pc:sldMk cId="2971714833" sldId="377"/>
            <ac:spMk id="21" creationId="{48706635-040A-476B-9D3D-EC35F48D9F47}"/>
          </ac:spMkLst>
        </pc:spChg>
      </pc:sldChg>
    </pc:docChg>
  </pc:docChgLst>
  <pc:docChgLst>
    <pc:chgData name="Angeline Phillips" userId="S::phillipsa@hebburn.net::0c9831f3-d793-40b0-85c1-4069ca1af0d7" providerId="AD" clId="Web-{9E9A4972-B0D2-E75A-8677-288AB9ED8634}"/>
    <pc:docChg chg="modSld">
      <pc:chgData name="Angeline Phillips" userId="S::phillipsa@hebburn.net::0c9831f3-d793-40b0-85c1-4069ca1af0d7" providerId="AD" clId="Web-{9E9A4972-B0D2-E75A-8677-288AB9ED8634}" dt="2022-06-24T09:29:05.791" v="0" actId="20577"/>
      <pc:docMkLst>
        <pc:docMk/>
      </pc:docMkLst>
      <pc:sldChg chg="modSp">
        <pc:chgData name="Angeline Phillips" userId="S::phillipsa@hebburn.net::0c9831f3-d793-40b0-85c1-4069ca1af0d7" providerId="AD" clId="Web-{9E9A4972-B0D2-E75A-8677-288AB9ED8634}" dt="2022-06-24T09:29:05.791" v="0" actId="20577"/>
        <pc:sldMkLst>
          <pc:docMk/>
          <pc:sldMk cId="0" sldId="257"/>
        </pc:sldMkLst>
        <pc:spChg chg="mod">
          <ac:chgData name="Angeline Phillips" userId="S::phillipsa@hebburn.net::0c9831f3-d793-40b0-85c1-4069ca1af0d7" providerId="AD" clId="Web-{9E9A4972-B0D2-E75A-8677-288AB9ED8634}" dt="2022-06-24T09:29:05.791" v="0" actId="20577"/>
          <ac:spMkLst>
            <pc:docMk/>
            <pc:sldMk cId="0" sldId="257"/>
            <ac:spMk id="7170" creationId="{00000000-0000-0000-0000-000000000000}"/>
          </ac:spMkLst>
        </pc:spChg>
      </pc:sldChg>
    </pc:docChg>
  </pc:docChgLst>
  <pc:docChgLst>
    <pc:chgData name="Angeline Phillips" userId="S::phillipsa@hebburn.net::0c9831f3-d793-40b0-85c1-4069ca1af0d7" providerId="AD" clId="Web-{1A4B6B76-A8C8-26E1-AFB2-F6245939FAB2}"/>
    <pc:docChg chg="modSld">
      <pc:chgData name="Angeline Phillips" userId="S::phillipsa@hebburn.net::0c9831f3-d793-40b0-85c1-4069ca1af0d7" providerId="AD" clId="Web-{1A4B6B76-A8C8-26E1-AFB2-F6245939FAB2}" dt="2022-06-27T08:49:55.578" v="3" actId="20577"/>
      <pc:docMkLst>
        <pc:docMk/>
      </pc:docMkLst>
      <pc:sldChg chg="modSp">
        <pc:chgData name="Angeline Phillips" userId="S::phillipsa@hebburn.net::0c9831f3-d793-40b0-85c1-4069ca1af0d7" providerId="AD" clId="Web-{1A4B6B76-A8C8-26E1-AFB2-F6245939FAB2}" dt="2022-06-27T08:49:55.578" v="3" actId="20577"/>
        <pc:sldMkLst>
          <pc:docMk/>
          <pc:sldMk cId="3375637632" sldId="286"/>
        </pc:sldMkLst>
        <pc:spChg chg="mod">
          <ac:chgData name="Angeline Phillips" userId="S::phillipsa@hebburn.net::0c9831f3-d793-40b0-85c1-4069ca1af0d7" providerId="AD" clId="Web-{1A4B6B76-A8C8-26E1-AFB2-F6245939FAB2}" dt="2022-06-27T08:49:55.578" v="3" actId="20577"/>
          <ac:spMkLst>
            <pc:docMk/>
            <pc:sldMk cId="3375637632" sldId="286"/>
            <ac:spMk id="6" creationId="{D899A8E6-9B25-425D-A78C-21F71AC1E0C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t>11/07/2022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t>‹#›</a:t>
            </a:fld>
            <a:endParaRPr lang="en-GB"/>
          </a:p>
        </p:txBody>
      </p:sp>
    </p:spTree>
    <p:extLst>
      <p:ext uri="{BB962C8B-B14F-4D97-AF65-F5344CB8AC3E}">
        <p14:creationId xmlns:p14="http://schemas.microsoft.com/office/powerpoint/2010/main" val="4266240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5% Opacit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2A7D4E-5275-4D99-9F69-45340CC28A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3" y="0"/>
            <a:ext cx="9147053" cy="6858000"/>
          </a:xfrm>
          <a:prstGeom prst="rect">
            <a:avLst/>
          </a:prstGeom>
        </p:spPr>
      </p:pic>
    </p:spTree>
    <p:extLst>
      <p:ext uri="{BB962C8B-B14F-4D97-AF65-F5344CB8AC3E}">
        <p14:creationId xmlns:p14="http://schemas.microsoft.com/office/powerpoint/2010/main" val="171265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0% Opaci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5289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5% Opacit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882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0% Opacit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340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5% Opaci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19294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5% Opacit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14556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6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75463"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C5A4305-8538-4AC5-A69B-BA0518FA21B2}" type="datetimeFigureOut">
              <a:rPr lang="en-GB"/>
              <a:pPr>
                <a:defRPr/>
              </a:pPr>
              <a:t>11/07/2022</a:t>
            </a:fld>
            <a:endParaRPr lang="en-GB" dirty="0"/>
          </a:p>
        </p:txBody>
      </p:sp>
    </p:spTree>
  </p:cSld>
  <p:clrMap bg1="lt1" tx1="dk1" bg2="lt2" tx2="dk2" accent1="accent1" accent2="accent2" accent3="accent3" accent4="accent4" accent5="accent5" accent6="accent6" hlink="hlink" folHlink="folHlink"/>
  <p:sldLayoutIdLst>
    <p:sldLayoutId id="2147483718" r:id="rId1"/>
    <p:sldLayoutId id="2147483711" r:id="rId2"/>
    <p:sldLayoutId id="2147483712" r:id="rId3"/>
    <p:sldLayoutId id="2147483713" r:id="rId4"/>
    <p:sldLayoutId id="2147483716" r:id="rId5"/>
    <p:sldLayoutId id="2147483714" r:id="rId6"/>
    <p:sldLayoutId id="2147483715"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winkl.co.uk/resources/keystage3-ks3/rse-teacher-toolbox-ks3-ks4"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E8EA7A9-CC65-4169-9A0E-BFC0BDAEF818}"/>
              </a:ext>
            </a:extLst>
          </p:cNvPr>
          <p:cNvSpPr txBox="1"/>
          <p:nvPr/>
        </p:nvSpPr>
        <p:spPr>
          <a:xfrm>
            <a:off x="495031" y="891652"/>
            <a:ext cx="3309016" cy="3030724"/>
          </a:xfrm>
          <a:prstGeom prst="rect">
            <a:avLst/>
          </a:prstGeom>
        </p:spPr>
        <p:txBody>
          <a:bodyPr vert="horz" lIns="91440" tIns="45720" rIns="91440" bIns="45720" rtlCol="0" anchor="b">
            <a:normAutofit/>
          </a:bodyPr>
          <a:lstStyle/>
          <a:p>
            <a:pPr marL="0" marR="0" lvl="0" indent="0" algn="r" eaLnBrk="1" hangingPunct="1">
              <a:lnSpc>
                <a:spcPct val="90000"/>
              </a:lnSpc>
              <a:spcAft>
                <a:spcPts val="600"/>
              </a:spcAft>
            </a:pPr>
            <a:r>
              <a:rPr lang="en-US" sz="3500" b="0" i="0" u="none" strike="noStrike" kern="1200" cap="none">
                <a:solidFill>
                  <a:srgbClr val="FFFFFF"/>
                </a:solidFill>
                <a:latin typeface="+mj-lt"/>
                <a:ea typeface="+mj-ea"/>
                <a:cs typeface="+mj-cs"/>
                <a:sym typeface="Open Sans"/>
              </a:rPr>
              <a:t>Relationships</a:t>
            </a:r>
          </a:p>
          <a:p>
            <a:pPr marL="0" marR="0" lvl="0" indent="0" algn="r" eaLnBrk="1" hangingPunct="1">
              <a:lnSpc>
                <a:spcPct val="90000"/>
              </a:lnSpc>
              <a:spcAft>
                <a:spcPts val="600"/>
              </a:spcAft>
            </a:pPr>
            <a:r>
              <a:rPr lang="en-US" sz="3500" b="1" kern="1200">
                <a:solidFill>
                  <a:srgbClr val="FFFFFF"/>
                </a:solidFill>
                <a:latin typeface="+mj-lt"/>
                <a:ea typeface="+mj-ea"/>
                <a:cs typeface="+mj-cs"/>
                <a:sym typeface="Open Sans"/>
              </a:rPr>
              <a:t>Bullying</a:t>
            </a:r>
            <a:endParaRPr lang="en-US" sz="3500" kern="1200">
              <a:solidFill>
                <a:srgbClr val="FFFFFF"/>
              </a:solidFill>
              <a:latin typeface="+mj-lt"/>
              <a:ea typeface="+mj-ea"/>
              <a:cs typeface="+mj-cs"/>
            </a:endParaRPr>
          </a:p>
        </p:txBody>
      </p:sp>
      <p:pic>
        <p:nvPicPr>
          <p:cNvPr id="3" name="Picture 2" descr="Logo&#10;&#10;Description automatically generated">
            <a:extLst>
              <a:ext uri="{FF2B5EF4-FFF2-40B4-BE49-F238E27FC236}">
                <a16:creationId xmlns:a16="http://schemas.microsoft.com/office/drawing/2014/main" id="{61AF3B76-7BD3-1D6C-3347-FD06C4AE2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609" y="4001923"/>
            <a:ext cx="2085840" cy="2682752"/>
          </a:xfrm>
          <a:prstGeom prst="rect">
            <a:avLst/>
          </a:prstGeom>
        </p:spPr>
      </p:pic>
      <p:sp>
        <p:nvSpPr>
          <p:cNvPr id="10" name="Rectangle 9">
            <a:extLst>
              <a:ext uri="{FF2B5EF4-FFF2-40B4-BE49-F238E27FC236}">
                <a16:creationId xmlns:a16="http://schemas.microsoft.com/office/drawing/2014/main" id="{F0D54E35-C7D9-4ABC-B3EE-22ECF2FEA7F1}"/>
              </a:ext>
            </a:extLst>
          </p:cNvPr>
          <p:cNvSpPr/>
          <p:nvPr/>
        </p:nvSpPr>
        <p:spPr>
          <a:xfrm>
            <a:off x="3821987" y="5695030"/>
            <a:ext cx="1510301" cy="503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extLst>
              <a:ext uri="{FF2B5EF4-FFF2-40B4-BE49-F238E27FC236}">
                <a16:creationId xmlns:a16="http://schemas.microsoft.com/office/drawing/2014/main" id="{8643907A-A18D-40F4-8B91-102CBD512EEC}"/>
              </a:ext>
            </a:extLst>
          </p:cNvPr>
          <p:cNvSpPr/>
          <p:nvPr/>
        </p:nvSpPr>
        <p:spPr>
          <a:xfrm>
            <a:off x="7310911" y="5659517"/>
            <a:ext cx="1510301" cy="503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53D83C-DFFB-4AB3-B4E3-6DB7AF47E1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6426" y="2177637"/>
            <a:ext cx="1877645" cy="1878264"/>
          </a:xfrm>
          <a:prstGeom prst="rect">
            <a:avLst/>
          </a:prstGeom>
        </p:spPr>
      </p:pic>
      <p:sp>
        <p:nvSpPr>
          <p:cNvPr id="3" name="Title 1">
            <a:extLst>
              <a:ext uri="{FF2B5EF4-FFF2-40B4-BE49-F238E27FC236}">
                <a16:creationId xmlns:a16="http://schemas.microsoft.com/office/drawing/2014/main" id="{669C4249-FF91-4456-AF56-79C9FCCCCB27}"/>
              </a:ext>
            </a:extLst>
          </p:cNvPr>
          <p:cNvSpPr txBox="1">
            <a:spLocks/>
          </p:cNvSpPr>
          <p:nvPr/>
        </p:nvSpPr>
        <p:spPr>
          <a:xfrm>
            <a:off x="431800" y="1384752"/>
            <a:ext cx="8007412" cy="646331"/>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1200"/>
              </a:spcAft>
              <a:defRPr/>
            </a:pPr>
            <a:r>
              <a:rPr lang="en-GB" sz="1800" b="1" spc="20" dirty="0">
                <a:solidFill>
                  <a:srgbClr val="B42518"/>
                </a:solidFill>
                <a:latin typeface="Open Sans" panose="020B0606030504020204" pitchFamily="34" charset="0"/>
                <a:ea typeface="Open Sans" panose="020B0606030504020204" pitchFamily="34" charset="0"/>
                <a:cs typeface="Open Sans" panose="020B0606030504020204" pitchFamily="34" charset="0"/>
              </a:rPr>
              <a:t>Verbal bullying </a:t>
            </a: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involves using cruel or abusive language </a:t>
            </a:r>
            <a:b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(written or spoken) to hurt another person.</a:t>
            </a:r>
          </a:p>
        </p:txBody>
      </p:sp>
      <p:sp>
        <p:nvSpPr>
          <p:cNvPr id="4" name="Title 1">
            <a:extLst>
              <a:ext uri="{FF2B5EF4-FFF2-40B4-BE49-F238E27FC236}">
                <a16:creationId xmlns:a16="http://schemas.microsoft.com/office/drawing/2014/main" id="{1008BFB5-830F-4FCB-928F-B5B9212D1039}"/>
              </a:ext>
            </a:extLst>
          </p:cNvPr>
          <p:cNvSpPr txBox="1">
            <a:spLocks/>
          </p:cNvSpPr>
          <p:nvPr/>
        </p:nvSpPr>
        <p:spPr bwMode="auto">
          <a:xfrm>
            <a:off x="0" y="459012"/>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dirty="0">
                <a:solidFill>
                  <a:srgbClr val="B42518"/>
                </a:solidFill>
                <a:latin typeface="Open Sans" panose="020B0604020202020204" charset="0"/>
                <a:ea typeface="Open Sans" panose="020B0604020202020204" charset="0"/>
                <a:cs typeface="Open Sans" panose="020B0604020202020204" charset="0"/>
              </a:rPr>
              <a:t>Verbal Bullying</a:t>
            </a:r>
            <a:endParaRPr lang="en-GB" altLang="en-US" sz="3600" b="1" dirty="0">
              <a:solidFill>
                <a:srgbClr val="B4251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44EA9DF7-D3D0-480C-9EB9-BAB42050D835}"/>
              </a:ext>
            </a:extLst>
          </p:cNvPr>
          <p:cNvSpPr txBox="1"/>
          <p:nvPr/>
        </p:nvSpPr>
        <p:spPr>
          <a:xfrm>
            <a:off x="805625" y="2645983"/>
            <a:ext cx="5415399" cy="3077766"/>
          </a:xfrm>
          <a:prstGeom prst="rect">
            <a:avLst/>
          </a:prstGeom>
          <a:noFill/>
        </p:spPr>
        <p:txBody>
          <a:bodyPr wrap="square">
            <a:spAutoFit/>
          </a:bodyPr>
          <a:lstStyle/>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name-calling, including racist, homophobic </a:t>
            </a:r>
            <a:b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and ableist language;</a:t>
            </a:r>
          </a:p>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making threats;</a:t>
            </a:r>
          </a:p>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mocking someone’s voice or way of speaking;</a:t>
            </a:r>
          </a:p>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laughing at someone;</a:t>
            </a:r>
          </a:p>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spreading rumours or lying about someone;</a:t>
            </a:r>
          </a:p>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making disrespectful comments about someone’s appearance or other characteristics.</a:t>
            </a:r>
          </a:p>
        </p:txBody>
      </p:sp>
      <p:sp>
        <p:nvSpPr>
          <p:cNvPr id="7" name="Title 1">
            <a:extLst>
              <a:ext uri="{FF2B5EF4-FFF2-40B4-BE49-F238E27FC236}">
                <a16:creationId xmlns:a16="http://schemas.microsoft.com/office/drawing/2014/main" id="{96D5BED8-63C2-4F55-AC96-044325DF2B68}"/>
              </a:ext>
            </a:extLst>
          </p:cNvPr>
          <p:cNvSpPr txBox="1">
            <a:spLocks/>
          </p:cNvSpPr>
          <p:nvPr/>
        </p:nvSpPr>
        <p:spPr>
          <a:xfrm>
            <a:off x="431800" y="2218977"/>
            <a:ext cx="8007412"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Examples include:</a:t>
            </a:r>
          </a:p>
        </p:txBody>
      </p:sp>
      <p:sp>
        <p:nvSpPr>
          <p:cNvPr id="8" name="Oval 7">
            <a:extLst>
              <a:ext uri="{FF2B5EF4-FFF2-40B4-BE49-F238E27FC236}">
                <a16:creationId xmlns:a16="http://schemas.microsoft.com/office/drawing/2014/main" id="{FCC4BA82-BE50-4801-A664-E1DA63B82AFC}"/>
              </a:ext>
            </a:extLst>
          </p:cNvPr>
          <p:cNvSpPr/>
          <p:nvPr/>
        </p:nvSpPr>
        <p:spPr>
          <a:xfrm flipH="1" flipV="1">
            <a:off x="440216" y="5122107"/>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9" name="Oval 8">
            <a:extLst>
              <a:ext uri="{FF2B5EF4-FFF2-40B4-BE49-F238E27FC236}">
                <a16:creationId xmlns:a16="http://schemas.microsoft.com/office/drawing/2014/main" id="{1AD60658-54A1-4C18-B210-A8AFEFF6B8B7}"/>
              </a:ext>
            </a:extLst>
          </p:cNvPr>
          <p:cNvSpPr/>
          <p:nvPr/>
        </p:nvSpPr>
        <p:spPr>
          <a:xfrm flipH="1" flipV="1">
            <a:off x="440216" y="2725534"/>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0" name="Oval 9">
            <a:extLst>
              <a:ext uri="{FF2B5EF4-FFF2-40B4-BE49-F238E27FC236}">
                <a16:creationId xmlns:a16="http://schemas.microsoft.com/office/drawing/2014/main" id="{A82656DA-2233-4ACC-9BAA-4CD86A9EA554}"/>
              </a:ext>
            </a:extLst>
          </p:cNvPr>
          <p:cNvSpPr/>
          <p:nvPr/>
        </p:nvSpPr>
        <p:spPr>
          <a:xfrm flipH="1" flipV="1">
            <a:off x="440216" y="3420031"/>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1" name="Oval 10">
            <a:extLst>
              <a:ext uri="{FF2B5EF4-FFF2-40B4-BE49-F238E27FC236}">
                <a16:creationId xmlns:a16="http://schemas.microsoft.com/office/drawing/2014/main" id="{2FCD72E4-8C8C-432B-B739-B8BF7D1D4F70}"/>
              </a:ext>
            </a:extLst>
          </p:cNvPr>
          <p:cNvSpPr/>
          <p:nvPr/>
        </p:nvSpPr>
        <p:spPr>
          <a:xfrm flipH="1" flipV="1">
            <a:off x="440216" y="3844100"/>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2" name="Oval 11">
            <a:extLst>
              <a:ext uri="{FF2B5EF4-FFF2-40B4-BE49-F238E27FC236}">
                <a16:creationId xmlns:a16="http://schemas.microsoft.com/office/drawing/2014/main" id="{018DF6FB-DF96-4601-93DF-FC4B9E01C189}"/>
              </a:ext>
            </a:extLst>
          </p:cNvPr>
          <p:cNvSpPr/>
          <p:nvPr/>
        </p:nvSpPr>
        <p:spPr>
          <a:xfrm flipH="1" flipV="1">
            <a:off x="440216" y="4281422"/>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3" name="Oval 12">
            <a:extLst>
              <a:ext uri="{FF2B5EF4-FFF2-40B4-BE49-F238E27FC236}">
                <a16:creationId xmlns:a16="http://schemas.microsoft.com/office/drawing/2014/main" id="{0C3F93F9-4FE3-4656-A54C-F07339472171}"/>
              </a:ext>
            </a:extLst>
          </p:cNvPr>
          <p:cNvSpPr/>
          <p:nvPr/>
        </p:nvSpPr>
        <p:spPr>
          <a:xfrm flipH="1" flipV="1">
            <a:off x="440216" y="4705492"/>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Tree>
    <p:extLst>
      <p:ext uri="{BB962C8B-B14F-4D97-AF65-F5344CB8AC3E}">
        <p14:creationId xmlns:p14="http://schemas.microsoft.com/office/powerpoint/2010/main" val="39487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B4BBBA-FAEF-40B8-B707-99DF00871F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2777" y="2177637"/>
            <a:ext cx="1877645" cy="1878265"/>
          </a:xfrm>
          <a:prstGeom prst="rect">
            <a:avLst/>
          </a:prstGeom>
        </p:spPr>
      </p:pic>
      <p:sp>
        <p:nvSpPr>
          <p:cNvPr id="3" name="Title 1">
            <a:extLst>
              <a:ext uri="{FF2B5EF4-FFF2-40B4-BE49-F238E27FC236}">
                <a16:creationId xmlns:a16="http://schemas.microsoft.com/office/drawing/2014/main" id="{F2C449AE-5DD7-4A92-BB1A-213F3F3CC2F1}"/>
              </a:ext>
            </a:extLst>
          </p:cNvPr>
          <p:cNvSpPr txBox="1">
            <a:spLocks/>
          </p:cNvSpPr>
          <p:nvPr/>
        </p:nvSpPr>
        <p:spPr>
          <a:xfrm>
            <a:off x="431800" y="1384752"/>
            <a:ext cx="8007412" cy="923330"/>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800" b="1" spc="20" dirty="0">
                <a:solidFill>
                  <a:srgbClr val="B42518"/>
                </a:solidFill>
                <a:latin typeface="Open Sans" panose="020B0606030504020204" pitchFamily="34" charset="0"/>
                <a:ea typeface="Open Sans" panose="020B0606030504020204" pitchFamily="34" charset="0"/>
                <a:cs typeface="Open Sans" panose="020B0606030504020204" pitchFamily="34" charset="0"/>
              </a:rPr>
              <a:t>Relational (social) bullying </a:t>
            </a: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involves using relationships or reputation </a:t>
            </a:r>
            <a:b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to exclude or isolate another person. This might include actions that link to physical, verbal or cyberbullying. </a:t>
            </a:r>
          </a:p>
        </p:txBody>
      </p:sp>
      <p:sp>
        <p:nvSpPr>
          <p:cNvPr id="4" name="Title 1">
            <a:extLst>
              <a:ext uri="{FF2B5EF4-FFF2-40B4-BE49-F238E27FC236}">
                <a16:creationId xmlns:a16="http://schemas.microsoft.com/office/drawing/2014/main" id="{4E382980-7D56-46E7-8649-7014BE5D62AA}"/>
              </a:ext>
            </a:extLst>
          </p:cNvPr>
          <p:cNvSpPr txBox="1">
            <a:spLocks/>
          </p:cNvSpPr>
          <p:nvPr/>
        </p:nvSpPr>
        <p:spPr bwMode="auto">
          <a:xfrm>
            <a:off x="0" y="459012"/>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dirty="0">
                <a:solidFill>
                  <a:srgbClr val="B42518"/>
                </a:solidFill>
                <a:latin typeface="Open Sans" panose="020B0604020202020204" charset="0"/>
                <a:ea typeface="Open Sans" panose="020B0604020202020204" charset="0"/>
                <a:cs typeface="Open Sans" panose="020B0604020202020204" charset="0"/>
              </a:rPr>
              <a:t>Relational Bullying</a:t>
            </a:r>
            <a:endParaRPr lang="en-GB" altLang="en-US" sz="3600" b="1" dirty="0">
              <a:solidFill>
                <a:srgbClr val="B4251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F7C95710-210B-4A7B-8DCC-DFB6E1F07251}"/>
              </a:ext>
            </a:extLst>
          </p:cNvPr>
          <p:cNvSpPr txBox="1"/>
          <p:nvPr/>
        </p:nvSpPr>
        <p:spPr>
          <a:xfrm>
            <a:off x="805624" y="2918943"/>
            <a:ext cx="8338375" cy="3354765"/>
          </a:xfrm>
          <a:prstGeom prst="rect">
            <a:avLst/>
          </a:prstGeom>
          <a:noFill/>
        </p:spPr>
        <p:txBody>
          <a:bodyPr wrap="square">
            <a:spAutoFit/>
          </a:bodyPr>
          <a:lstStyle/>
          <a:p>
            <a:pPr algn="l"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d</a:t>
            </a:r>
            <a:r>
              <a:rPr lang="en-GB"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eliberately ignoring someone when they </a:t>
            </a:r>
            <a:br>
              <a:rPr lang="en-GB"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n-GB"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are talking to you;</a:t>
            </a:r>
          </a:p>
          <a:p>
            <a:pPr algn="l"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not inviting someone to take part in a game </a:t>
            </a:r>
            <a:b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or social activity;</a:t>
            </a:r>
          </a:p>
          <a:p>
            <a:pPr algn="l"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making fun of or humiliating someone, </a:t>
            </a:r>
            <a:b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either to their face or behind their back;</a:t>
            </a:r>
            <a:endParaRPr lang="en-GB"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s</a:t>
            </a:r>
            <a:r>
              <a:rPr lang="en-GB" sz="1800"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preading rumours </a:t>
            </a: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or lying </a:t>
            </a:r>
            <a:r>
              <a:rPr lang="en-GB" sz="1800"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about someone;</a:t>
            </a:r>
          </a:p>
          <a:p>
            <a:pPr algn="l"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sharing someone’s secret that they have told you in confidence;</a:t>
            </a:r>
            <a:endParaRPr lang="en-GB" sz="1800"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posting pictures or comments online to damage someone’s reputation. </a:t>
            </a:r>
            <a:endParaRPr lang="en-GB" sz="1800"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696F5BB8-C59E-41E7-B2D4-B8D9E6B024CF}"/>
              </a:ext>
            </a:extLst>
          </p:cNvPr>
          <p:cNvSpPr txBox="1">
            <a:spLocks/>
          </p:cNvSpPr>
          <p:nvPr/>
        </p:nvSpPr>
        <p:spPr>
          <a:xfrm>
            <a:off x="431800" y="2491937"/>
            <a:ext cx="8007412"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Examples include:</a:t>
            </a:r>
          </a:p>
        </p:txBody>
      </p:sp>
      <p:sp>
        <p:nvSpPr>
          <p:cNvPr id="8" name="Oval 7">
            <a:extLst>
              <a:ext uri="{FF2B5EF4-FFF2-40B4-BE49-F238E27FC236}">
                <a16:creationId xmlns:a16="http://schemas.microsoft.com/office/drawing/2014/main" id="{539CE709-CD1E-49C0-BE3E-288C0D4311B1}"/>
              </a:ext>
            </a:extLst>
          </p:cNvPr>
          <p:cNvSpPr/>
          <p:nvPr/>
        </p:nvSpPr>
        <p:spPr>
          <a:xfrm flipH="1" flipV="1">
            <a:off x="440216" y="5940674"/>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9" name="Oval 8">
            <a:extLst>
              <a:ext uri="{FF2B5EF4-FFF2-40B4-BE49-F238E27FC236}">
                <a16:creationId xmlns:a16="http://schemas.microsoft.com/office/drawing/2014/main" id="{15568AAE-738B-4A13-852B-B463A4854066}"/>
              </a:ext>
            </a:extLst>
          </p:cNvPr>
          <p:cNvSpPr/>
          <p:nvPr/>
        </p:nvSpPr>
        <p:spPr>
          <a:xfrm flipH="1" flipV="1">
            <a:off x="440216" y="2998494"/>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0" name="Oval 9">
            <a:extLst>
              <a:ext uri="{FF2B5EF4-FFF2-40B4-BE49-F238E27FC236}">
                <a16:creationId xmlns:a16="http://schemas.microsoft.com/office/drawing/2014/main" id="{A52193FE-DFD8-4B17-BAD2-4C5BE802F3D7}"/>
              </a:ext>
            </a:extLst>
          </p:cNvPr>
          <p:cNvSpPr/>
          <p:nvPr/>
        </p:nvSpPr>
        <p:spPr>
          <a:xfrm flipH="1" flipV="1">
            <a:off x="440216" y="3695494"/>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1" name="Oval 10">
            <a:extLst>
              <a:ext uri="{FF2B5EF4-FFF2-40B4-BE49-F238E27FC236}">
                <a16:creationId xmlns:a16="http://schemas.microsoft.com/office/drawing/2014/main" id="{B1AB4159-CEFC-4FC4-80F4-7505F28DC054}"/>
              </a:ext>
            </a:extLst>
          </p:cNvPr>
          <p:cNvSpPr/>
          <p:nvPr/>
        </p:nvSpPr>
        <p:spPr>
          <a:xfrm flipH="1" flipV="1">
            <a:off x="440216" y="4383454"/>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2" name="Oval 11">
            <a:extLst>
              <a:ext uri="{FF2B5EF4-FFF2-40B4-BE49-F238E27FC236}">
                <a16:creationId xmlns:a16="http://schemas.microsoft.com/office/drawing/2014/main" id="{A0A8D3AB-2B7A-4092-9869-B23D649DAF89}"/>
              </a:ext>
            </a:extLst>
          </p:cNvPr>
          <p:cNvSpPr/>
          <p:nvPr/>
        </p:nvSpPr>
        <p:spPr>
          <a:xfrm flipH="1" flipV="1">
            <a:off x="440216" y="5099989"/>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3" name="Oval 12">
            <a:extLst>
              <a:ext uri="{FF2B5EF4-FFF2-40B4-BE49-F238E27FC236}">
                <a16:creationId xmlns:a16="http://schemas.microsoft.com/office/drawing/2014/main" id="{6EC3D545-2D1D-4B06-BCA3-CB67AF34DD3C}"/>
              </a:ext>
            </a:extLst>
          </p:cNvPr>
          <p:cNvSpPr/>
          <p:nvPr/>
        </p:nvSpPr>
        <p:spPr>
          <a:xfrm flipH="1" flipV="1">
            <a:off x="440216" y="5524059"/>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Tree>
    <p:extLst>
      <p:ext uri="{BB962C8B-B14F-4D97-AF65-F5344CB8AC3E}">
        <p14:creationId xmlns:p14="http://schemas.microsoft.com/office/powerpoint/2010/main" val="214452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0BCFAD44-02BF-49C9-B45A-DA59047032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2776" y="2187255"/>
            <a:ext cx="1877645" cy="1878263"/>
          </a:xfrm>
          <a:prstGeom prst="rect">
            <a:avLst/>
          </a:prstGeom>
        </p:spPr>
      </p:pic>
      <p:sp>
        <p:nvSpPr>
          <p:cNvPr id="3" name="Title 1">
            <a:extLst>
              <a:ext uri="{FF2B5EF4-FFF2-40B4-BE49-F238E27FC236}">
                <a16:creationId xmlns:a16="http://schemas.microsoft.com/office/drawing/2014/main" id="{82A937EE-2E3D-421A-93EE-3CBC4ED760D7}"/>
              </a:ext>
            </a:extLst>
          </p:cNvPr>
          <p:cNvSpPr txBox="1">
            <a:spLocks/>
          </p:cNvSpPr>
          <p:nvPr/>
        </p:nvSpPr>
        <p:spPr>
          <a:xfrm>
            <a:off x="431800" y="1384752"/>
            <a:ext cx="8007412" cy="646331"/>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800" b="1" spc="20" dirty="0">
                <a:solidFill>
                  <a:srgbClr val="B42518"/>
                </a:solidFill>
                <a:latin typeface="Open Sans" panose="020B0606030504020204" pitchFamily="34" charset="0"/>
                <a:ea typeface="Open Sans" panose="020B0606030504020204" pitchFamily="34" charset="0"/>
                <a:cs typeface="Open Sans" panose="020B0606030504020204" pitchFamily="34" charset="0"/>
              </a:rPr>
              <a:t>Sexual bullying </a:t>
            </a: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involves targeting someone with sexual actions and/or comments.</a:t>
            </a:r>
          </a:p>
        </p:txBody>
      </p:sp>
      <p:sp>
        <p:nvSpPr>
          <p:cNvPr id="4" name="Title 1">
            <a:extLst>
              <a:ext uri="{FF2B5EF4-FFF2-40B4-BE49-F238E27FC236}">
                <a16:creationId xmlns:a16="http://schemas.microsoft.com/office/drawing/2014/main" id="{7C9C0E0D-C6B6-49BA-95A7-3C13C9C504B6}"/>
              </a:ext>
            </a:extLst>
          </p:cNvPr>
          <p:cNvSpPr txBox="1">
            <a:spLocks/>
          </p:cNvSpPr>
          <p:nvPr/>
        </p:nvSpPr>
        <p:spPr bwMode="auto">
          <a:xfrm>
            <a:off x="0" y="459012"/>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dirty="0">
                <a:solidFill>
                  <a:srgbClr val="B42518"/>
                </a:solidFill>
                <a:latin typeface="Open Sans" panose="020B0604020202020204" charset="0"/>
                <a:ea typeface="Open Sans" panose="020B0604020202020204" charset="0"/>
                <a:cs typeface="Open Sans" panose="020B0604020202020204" charset="0"/>
              </a:rPr>
              <a:t>Sexual Bullying</a:t>
            </a:r>
            <a:endParaRPr lang="en-GB" altLang="en-US" sz="3600" b="1" dirty="0">
              <a:solidFill>
                <a:srgbClr val="B4251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F89A7BBC-573B-41E2-82AA-218C90E80F07}"/>
              </a:ext>
            </a:extLst>
          </p:cNvPr>
          <p:cNvSpPr txBox="1"/>
          <p:nvPr/>
        </p:nvSpPr>
        <p:spPr>
          <a:xfrm>
            <a:off x="805625" y="2645983"/>
            <a:ext cx="7898159" cy="3631763"/>
          </a:xfrm>
          <a:prstGeom prst="rect">
            <a:avLst/>
          </a:prstGeom>
          <a:noFill/>
        </p:spPr>
        <p:txBody>
          <a:bodyPr wrap="square">
            <a:spAutoFit/>
          </a:bodyPr>
          <a:lstStyle/>
          <a:p>
            <a:pPr algn="l"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uninvited inappropriate touching </a:t>
            </a:r>
            <a:b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of someone’s body;</a:t>
            </a:r>
          </a:p>
          <a:p>
            <a:pPr algn="l"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m</a:t>
            </a:r>
            <a:r>
              <a:rPr lang="en-GB" sz="1800"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aking comments about someone’s </a:t>
            </a:r>
            <a:br>
              <a:rPr lang="en-GB" sz="1800"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n-GB" sz="1800"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gender or sexuality;</a:t>
            </a:r>
          </a:p>
          <a:p>
            <a:pPr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catcalling, including wolf-whistling or making uninvited </a:t>
            </a:r>
            <a:b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sexual comments about someone’s body, clothing or appearance;</a:t>
            </a:r>
            <a:endParaRPr lang="en-GB" sz="1800"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using inappropriate sexual language towards someone;</a:t>
            </a:r>
            <a:endParaRPr lang="en-GB" sz="1800"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s</a:t>
            </a:r>
            <a:r>
              <a:rPr lang="en-GB" sz="1800"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haring intimate photos of someone without their consent;</a:t>
            </a:r>
          </a:p>
          <a:p>
            <a:pPr algn="l" fontAlgn="auto">
              <a:spcAft>
                <a:spcPts val="1200"/>
              </a:spcAft>
              <a:defRPr/>
            </a:pPr>
            <a:r>
              <a:rPr lang="en-GB" spc="2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upskirting</a:t>
            </a: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 – taking a photo or video under someone’s clothing </a:t>
            </a:r>
            <a:b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without their consent</a:t>
            </a:r>
            <a:r>
              <a:rPr lang="en-GB" sz="1800"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p:txBody>
      </p:sp>
      <p:sp>
        <p:nvSpPr>
          <p:cNvPr id="7" name="Title 1">
            <a:extLst>
              <a:ext uri="{FF2B5EF4-FFF2-40B4-BE49-F238E27FC236}">
                <a16:creationId xmlns:a16="http://schemas.microsoft.com/office/drawing/2014/main" id="{298CE086-3F82-4616-ACEF-8407DDF839DA}"/>
              </a:ext>
            </a:extLst>
          </p:cNvPr>
          <p:cNvSpPr txBox="1">
            <a:spLocks/>
          </p:cNvSpPr>
          <p:nvPr/>
        </p:nvSpPr>
        <p:spPr>
          <a:xfrm>
            <a:off x="431800" y="2218977"/>
            <a:ext cx="8007412"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Examples include:</a:t>
            </a:r>
          </a:p>
        </p:txBody>
      </p:sp>
      <p:sp>
        <p:nvSpPr>
          <p:cNvPr id="8" name="Oval 7">
            <a:extLst>
              <a:ext uri="{FF2B5EF4-FFF2-40B4-BE49-F238E27FC236}">
                <a16:creationId xmlns:a16="http://schemas.microsoft.com/office/drawing/2014/main" id="{9F2C3927-0BD3-4D5B-BF57-CA6A96307E56}"/>
              </a:ext>
            </a:extLst>
          </p:cNvPr>
          <p:cNvSpPr/>
          <p:nvPr/>
        </p:nvSpPr>
        <p:spPr>
          <a:xfrm flipH="1" flipV="1">
            <a:off x="440216" y="5667714"/>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9" name="Oval 8">
            <a:extLst>
              <a:ext uri="{FF2B5EF4-FFF2-40B4-BE49-F238E27FC236}">
                <a16:creationId xmlns:a16="http://schemas.microsoft.com/office/drawing/2014/main" id="{57544336-1785-4005-B3D8-6BFFF3062663}"/>
              </a:ext>
            </a:extLst>
          </p:cNvPr>
          <p:cNvSpPr/>
          <p:nvPr/>
        </p:nvSpPr>
        <p:spPr>
          <a:xfrm flipH="1" flipV="1">
            <a:off x="440216" y="2725534"/>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0" name="Oval 9">
            <a:extLst>
              <a:ext uri="{FF2B5EF4-FFF2-40B4-BE49-F238E27FC236}">
                <a16:creationId xmlns:a16="http://schemas.microsoft.com/office/drawing/2014/main" id="{26B2FBD5-4D08-41C4-9B31-F3488271715A}"/>
              </a:ext>
            </a:extLst>
          </p:cNvPr>
          <p:cNvSpPr/>
          <p:nvPr/>
        </p:nvSpPr>
        <p:spPr>
          <a:xfrm flipH="1" flipV="1">
            <a:off x="440216" y="3422534"/>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1" name="Oval 10">
            <a:extLst>
              <a:ext uri="{FF2B5EF4-FFF2-40B4-BE49-F238E27FC236}">
                <a16:creationId xmlns:a16="http://schemas.microsoft.com/office/drawing/2014/main" id="{F828DE83-58A4-445C-A3AB-FB619D201B0E}"/>
              </a:ext>
            </a:extLst>
          </p:cNvPr>
          <p:cNvSpPr/>
          <p:nvPr/>
        </p:nvSpPr>
        <p:spPr>
          <a:xfrm flipH="1" flipV="1">
            <a:off x="440216" y="4110494"/>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2" name="Oval 11">
            <a:extLst>
              <a:ext uri="{FF2B5EF4-FFF2-40B4-BE49-F238E27FC236}">
                <a16:creationId xmlns:a16="http://schemas.microsoft.com/office/drawing/2014/main" id="{05B64473-05A5-4A46-9CB0-4BD6B42AF273}"/>
              </a:ext>
            </a:extLst>
          </p:cNvPr>
          <p:cNvSpPr/>
          <p:nvPr/>
        </p:nvSpPr>
        <p:spPr>
          <a:xfrm flipH="1" flipV="1">
            <a:off x="440216" y="4827029"/>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3" name="Oval 12">
            <a:extLst>
              <a:ext uri="{FF2B5EF4-FFF2-40B4-BE49-F238E27FC236}">
                <a16:creationId xmlns:a16="http://schemas.microsoft.com/office/drawing/2014/main" id="{0DA9F746-E459-4614-A267-FCC7394F3130}"/>
              </a:ext>
            </a:extLst>
          </p:cNvPr>
          <p:cNvSpPr/>
          <p:nvPr/>
        </p:nvSpPr>
        <p:spPr>
          <a:xfrm flipH="1" flipV="1">
            <a:off x="440216" y="5251099"/>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Tree>
    <p:extLst>
      <p:ext uri="{BB962C8B-B14F-4D97-AF65-F5344CB8AC3E}">
        <p14:creationId xmlns:p14="http://schemas.microsoft.com/office/powerpoint/2010/main" val="355284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736732-4A84-4F50-894B-1858500E09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2776" y="2187266"/>
            <a:ext cx="1877643" cy="1878263"/>
          </a:xfrm>
          <a:prstGeom prst="rect">
            <a:avLst/>
          </a:prstGeom>
        </p:spPr>
      </p:pic>
      <p:sp>
        <p:nvSpPr>
          <p:cNvPr id="3" name="Title 1">
            <a:extLst>
              <a:ext uri="{FF2B5EF4-FFF2-40B4-BE49-F238E27FC236}">
                <a16:creationId xmlns:a16="http://schemas.microsoft.com/office/drawing/2014/main" id="{790DA6E1-D39A-471C-BF99-150AB682FEC0}"/>
              </a:ext>
            </a:extLst>
          </p:cNvPr>
          <p:cNvSpPr txBox="1">
            <a:spLocks/>
          </p:cNvSpPr>
          <p:nvPr/>
        </p:nvSpPr>
        <p:spPr>
          <a:xfrm>
            <a:off x="431800" y="1384752"/>
            <a:ext cx="8007412" cy="646331"/>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800" b="1" spc="20" dirty="0">
                <a:solidFill>
                  <a:srgbClr val="B42518"/>
                </a:solidFill>
                <a:latin typeface="Open Sans" panose="020B0606030504020204" pitchFamily="34" charset="0"/>
                <a:ea typeface="Open Sans" panose="020B0606030504020204" pitchFamily="34" charset="0"/>
                <a:cs typeface="Open Sans" panose="020B0606030504020204" pitchFamily="34" charset="0"/>
              </a:rPr>
              <a:t>Cyberbullying</a:t>
            </a: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 involves </a:t>
            </a:r>
            <a:r>
              <a:rPr lang="en-GB"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using electronic communication to hurt another </a:t>
            </a:r>
            <a:br>
              <a:rPr lang="en-GB"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GB"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person. </a:t>
            </a:r>
          </a:p>
        </p:txBody>
      </p:sp>
      <p:sp>
        <p:nvSpPr>
          <p:cNvPr id="4" name="Title 1">
            <a:extLst>
              <a:ext uri="{FF2B5EF4-FFF2-40B4-BE49-F238E27FC236}">
                <a16:creationId xmlns:a16="http://schemas.microsoft.com/office/drawing/2014/main" id="{1CF8410C-497C-4C92-84FF-9EE83492CB79}"/>
              </a:ext>
            </a:extLst>
          </p:cNvPr>
          <p:cNvSpPr txBox="1">
            <a:spLocks/>
          </p:cNvSpPr>
          <p:nvPr/>
        </p:nvSpPr>
        <p:spPr bwMode="auto">
          <a:xfrm>
            <a:off x="0" y="459012"/>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dirty="0" err="1">
                <a:solidFill>
                  <a:srgbClr val="B42518"/>
                </a:solidFill>
                <a:latin typeface="Open Sans" panose="020B0604020202020204" charset="0"/>
                <a:ea typeface="Open Sans" panose="020B0604020202020204" charset="0"/>
                <a:cs typeface="Open Sans" panose="020B0604020202020204" charset="0"/>
              </a:rPr>
              <a:t>Cyberbulling</a:t>
            </a:r>
            <a:endParaRPr lang="en-GB" altLang="en-US" sz="3600" b="1" dirty="0">
              <a:solidFill>
                <a:srgbClr val="B4251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4B549A89-930D-439A-AC1F-E3FF8E7F9371}"/>
              </a:ext>
            </a:extLst>
          </p:cNvPr>
          <p:cNvSpPr txBox="1"/>
          <p:nvPr/>
        </p:nvSpPr>
        <p:spPr>
          <a:xfrm>
            <a:off x="805625" y="2645983"/>
            <a:ext cx="8007412" cy="3631763"/>
          </a:xfrm>
          <a:prstGeom prst="rect">
            <a:avLst/>
          </a:prstGeom>
          <a:noFill/>
        </p:spPr>
        <p:txBody>
          <a:bodyPr wrap="square">
            <a:spAutoFit/>
          </a:bodyPr>
          <a:lstStyle/>
          <a:p>
            <a:pPr algn="l"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sending threatening messages via email </a:t>
            </a:r>
            <a:b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or instant messaging apps;</a:t>
            </a:r>
          </a:p>
          <a:p>
            <a:pPr algn="l"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leaving derogatory comments on someone’s </a:t>
            </a:r>
            <a:b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social media posts;</a:t>
            </a:r>
          </a:p>
          <a:p>
            <a:pPr algn="l"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targeting someone unfairly in an online game;</a:t>
            </a:r>
          </a:p>
          <a:p>
            <a:pPr algn="l"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sending or posting photos or videos of someone without their consent;</a:t>
            </a:r>
          </a:p>
          <a:p>
            <a:pPr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trolling – </a:t>
            </a:r>
            <a:r>
              <a:rPr lang="en-GB" dirty="0">
                <a:latin typeface="Open Sans" panose="020B0606030504020204" pitchFamily="34" charset="0"/>
                <a:ea typeface="Open Sans" panose="020B0606030504020204" pitchFamily="34" charset="0"/>
                <a:cs typeface="Open Sans" panose="020B0606030504020204" pitchFamily="34" charset="0"/>
              </a:rPr>
              <a:t>making a deliberately offensive or abusive online post, often anonymously, with the aim of upsetting someone; </a:t>
            </a:r>
          </a:p>
          <a:p>
            <a:pPr fontAlgn="auto">
              <a:spcAft>
                <a:spcPts val="12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cyberstalking – using electronic communication to pursue and find out information about someone.</a:t>
            </a:r>
          </a:p>
        </p:txBody>
      </p:sp>
      <p:sp>
        <p:nvSpPr>
          <p:cNvPr id="7" name="Title 1">
            <a:extLst>
              <a:ext uri="{FF2B5EF4-FFF2-40B4-BE49-F238E27FC236}">
                <a16:creationId xmlns:a16="http://schemas.microsoft.com/office/drawing/2014/main" id="{B35EC9C6-9294-427B-B366-406669801C8D}"/>
              </a:ext>
            </a:extLst>
          </p:cNvPr>
          <p:cNvSpPr txBox="1">
            <a:spLocks/>
          </p:cNvSpPr>
          <p:nvPr/>
        </p:nvSpPr>
        <p:spPr>
          <a:xfrm>
            <a:off x="431800" y="2218977"/>
            <a:ext cx="8007412"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Examples include:</a:t>
            </a:r>
          </a:p>
        </p:txBody>
      </p:sp>
      <p:sp>
        <p:nvSpPr>
          <p:cNvPr id="8" name="Oval 7">
            <a:extLst>
              <a:ext uri="{FF2B5EF4-FFF2-40B4-BE49-F238E27FC236}">
                <a16:creationId xmlns:a16="http://schemas.microsoft.com/office/drawing/2014/main" id="{9B21ACC4-E8EC-4C0F-8FAC-BAB63FE977C3}"/>
              </a:ext>
            </a:extLst>
          </p:cNvPr>
          <p:cNvSpPr/>
          <p:nvPr/>
        </p:nvSpPr>
        <p:spPr>
          <a:xfrm flipH="1" flipV="1">
            <a:off x="440216" y="5667714"/>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9" name="Oval 8">
            <a:extLst>
              <a:ext uri="{FF2B5EF4-FFF2-40B4-BE49-F238E27FC236}">
                <a16:creationId xmlns:a16="http://schemas.microsoft.com/office/drawing/2014/main" id="{F496FCF2-29ED-4D6B-9A86-C0E9D12B7943}"/>
              </a:ext>
            </a:extLst>
          </p:cNvPr>
          <p:cNvSpPr/>
          <p:nvPr/>
        </p:nvSpPr>
        <p:spPr>
          <a:xfrm flipH="1" flipV="1">
            <a:off x="440216" y="2725534"/>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0" name="Oval 9">
            <a:extLst>
              <a:ext uri="{FF2B5EF4-FFF2-40B4-BE49-F238E27FC236}">
                <a16:creationId xmlns:a16="http://schemas.microsoft.com/office/drawing/2014/main" id="{1A197B73-2232-41C7-AE56-EF03B2FFEE3E}"/>
              </a:ext>
            </a:extLst>
          </p:cNvPr>
          <p:cNvSpPr/>
          <p:nvPr/>
        </p:nvSpPr>
        <p:spPr>
          <a:xfrm flipH="1" flipV="1">
            <a:off x="440216" y="3422534"/>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1" name="Oval 10">
            <a:extLst>
              <a:ext uri="{FF2B5EF4-FFF2-40B4-BE49-F238E27FC236}">
                <a16:creationId xmlns:a16="http://schemas.microsoft.com/office/drawing/2014/main" id="{2CC1ADB4-B036-4114-9F31-D43885DA282D}"/>
              </a:ext>
            </a:extLst>
          </p:cNvPr>
          <p:cNvSpPr/>
          <p:nvPr/>
        </p:nvSpPr>
        <p:spPr>
          <a:xfrm flipH="1" flipV="1">
            <a:off x="440216" y="4110494"/>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2" name="Oval 11">
            <a:extLst>
              <a:ext uri="{FF2B5EF4-FFF2-40B4-BE49-F238E27FC236}">
                <a16:creationId xmlns:a16="http://schemas.microsoft.com/office/drawing/2014/main" id="{EDFE37EE-0843-4CED-9140-B0629CED872A}"/>
              </a:ext>
            </a:extLst>
          </p:cNvPr>
          <p:cNvSpPr/>
          <p:nvPr/>
        </p:nvSpPr>
        <p:spPr>
          <a:xfrm flipH="1" flipV="1">
            <a:off x="440216" y="4555684"/>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3" name="Oval 12">
            <a:extLst>
              <a:ext uri="{FF2B5EF4-FFF2-40B4-BE49-F238E27FC236}">
                <a16:creationId xmlns:a16="http://schemas.microsoft.com/office/drawing/2014/main" id="{86BDE229-DCDA-4976-9736-B281ADB8037E}"/>
              </a:ext>
            </a:extLst>
          </p:cNvPr>
          <p:cNvSpPr/>
          <p:nvPr/>
        </p:nvSpPr>
        <p:spPr>
          <a:xfrm flipH="1" flipV="1">
            <a:off x="440216" y="4979754"/>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Tree>
    <p:extLst>
      <p:ext uri="{BB962C8B-B14F-4D97-AF65-F5344CB8AC3E}">
        <p14:creationId xmlns:p14="http://schemas.microsoft.com/office/powerpoint/2010/main" val="205408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45C611-6356-44D9-9D43-7BE2DE36743E}"/>
              </a:ext>
            </a:extLst>
          </p:cNvPr>
          <p:cNvSpPr/>
          <p:nvPr/>
        </p:nvSpPr>
        <p:spPr>
          <a:xfrm>
            <a:off x="3294723" y="2212126"/>
            <a:ext cx="2573175" cy="1281784"/>
          </a:xfrm>
          <a:prstGeom prst="rect">
            <a:avLst/>
          </a:prstGeom>
          <a:solidFill>
            <a:schemeClr val="accent6">
              <a:lumMod val="20000"/>
              <a:lumOff val="80000"/>
            </a:schemeClr>
          </a:solidFill>
          <a:ln>
            <a:solidFill>
              <a:srgbClr val="B42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744A8A71-75CF-4F24-B17F-7BF1D62AED98}"/>
              </a:ext>
            </a:extLst>
          </p:cNvPr>
          <p:cNvSpPr/>
          <p:nvPr/>
        </p:nvSpPr>
        <p:spPr>
          <a:xfrm>
            <a:off x="440189" y="2212126"/>
            <a:ext cx="2568156" cy="1281784"/>
          </a:xfrm>
          <a:prstGeom prst="rect">
            <a:avLst/>
          </a:prstGeom>
          <a:solidFill>
            <a:schemeClr val="accent6">
              <a:lumMod val="20000"/>
              <a:lumOff val="80000"/>
              <a:alpha val="85000"/>
            </a:schemeClr>
          </a:solidFill>
          <a:ln>
            <a:solidFill>
              <a:srgbClr val="F5A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Rectangle 15">
            <a:extLst>
              <a:ext uri="{FF2B5EF4-FFF2-40B4-BE49-F238E27FC236}">
                <a16:creationId xmlns:a16="http://schemas.microsoft.com/office/drawing/2014/main" id="{C5E82DD4-9145-43B4-A7A0-9B18B4E56664}"/>
              </a:ext>
            </a:extLst>
          </p:cNvPr>
          <p:cNvSpPr/>
          <p:nvPr/>
        </p:nvSpPr>
        <p:spPr>
          <a:xfrm>
            <a:off x="6148889" y="3661686"/>
            <a:ext cx="2484399" cy="1361910"/>
          </a:xfrm>
          <a:prstGeom prst="rect">
            <a:avLst/>
          </a:prstGeom>
          <a:solidFill>
            <a:schemeClr val="accent6">
              <a:lumMod val="20000"/>
              <a:lumOff val="80000"/>
            </a:schemeClr>
          </a:solidFill>
          <a:ln>
            <a:solidFill>
              <a:srgbClr val="B42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A43BD168-C454-4460-BB69-0C7C75963565}"/>
              </a:ext>
            </a:extLst>
          </p:cNvPr>
          <p:cNvSpPr/>
          <p:nvPr/>
        </p:nvSpPr>
        <p:spPr>
          <a:xfrm>
            <a:off x="6144043" y="5192240"/>
            <a:ext cx="2484399" cy="1281784"/>
          </a:xfrm>
          <a:prstGeom prst="rect">
            <a:avLst/>
          </a:prstGeom>
          <a:solidFill>
            <a:schemeClr val="accent6">
              <a:lumMod val="20000"/>
              <a:lumOff val="80000"/>
              <a:alpha val="85000"/>
            </a:schemeClr>
          </a:solidFill>
          <a:ln>
            <a:solidFill>
              <a:srgbClr val="F5A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Rectangle 17">
            <a:extLst>
              <a:ext uri="{FF2B5EF4-FFF2-40B4-BE49-F238E27FC236}">
                <a16:creationId xmlns:a16="http://schemas.microsoft.com/office/drawing/2014/main" id="{56A2D1F1-1AFA-4D42-B966-800B68A66295}"/>
              </a:ext>
            </a:extLst>
          </p:cNvPr>
          <p:cNvSpPr/>
          <p:nvPr/>
        </p:nvSpPr>
        <p:spPr>
          <a:xfrm>
            <a:off x="3299569" y="5192240"/>
            <a:ext cx="2573175" cy="1281784"/>
          </a:xfrm>
          <a:prstGeom prst="rect">
            <a:avLst/>
          </a:prstGeom>
          <a:solidFill>
            <a:schemeClr val="accent6">
              <a:lumMod val="20000"/>
              <a:lumOff val="80000"/>
            </a:schemeClr>
          </a:solidFill>
          <a:ln>
            <a:solidFill>
              <a:srgbClr val="B42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68B7B48D-0249-49BD-8DBC-E8D8D2694318}"/>
              </a:ext>
            </a:extLst>
          </p:cNvPr>
          <p:cNvSpPr/>
          <p:nvPr/>
        </p:nvSpPr>
        <p:spPr>
          <a:xfrm>
            <a:off x="440189" y="5192240"/>
            <a:ext cx="2568156" cy="1281784"/>
          </a:xfrm>
          <a:prstGeom prst="rect">
            <a:avLst/>
          </a:prstGeom>
          <a:solidFill>
            <a:schemeClr val="accent6">
              <a:lumMod val="20000"/>
              <a:lumOff val="80000"/>
              <a:alpha val="85000"/>
            </a:schemeClr>
          </a:solidFill>
          <a:ln>
            <a:solidFill>
              <a:srgbClr val="F5A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Rectangle 19">
            <a:extLst>
              <a:ext uri="{FF2B5EF4-FFF2-40B4-BE49-F238E27FC236}">
                <a16:creationId xmlns:a16="http://schemas.microsoft.com/office/drawing/2014/main" id="{4801C680-DA8F-4577-AEEC-A657EF09834F}"/>
              </a:ext>
            </a:extLst>
          </p:cNvPr>
          <p:cNvSpPr/>
          <p:nvPr/>
        </p:nvSpPr>
        <p:spPr>
          <a:xfrm>
            <a:off x="6139197" y="2212126"/>
            <a:ext cx="2484399" cy="1281784"/>
          </a:xfrm>
          <a:prstGeom prst="rect">
            <a:avLst/>
          </a:prstGeom>
          <a:solidFill>
            <a:schemeClr val="accent6">
              <a:lumMod val="20000"/>
              <a:lumOff val="80000"/>
              <a:alpha val="85000"/>
            </a:schemeClr>
          </a:solidFill>
          <a:ln>
            <a:solidFill>
              <a:srgbClr val="F5A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Rectangle 20">
            <a:extLst>
              <a:ext uri="{FF2B5EF4-FFF2-40B4-BE49-F238E27FC236}">
                <a16:creationId xmlns:a16="http://schemas.microsoft.com/office/drawing/2014/main" id="{462ECAC0-43AC-4854-AACC-668AC5DA2077}"/>
              </a:ext>
            </a:extLst>
          </p:cNvPr>
          <p:cNvSpPr/>
          <p:nvPr/>
        </p:nvSpPr>
        <p:spPr>
          <a:xfrm>
            <a:off x="440189" y="3661686"/>
            <a:ext cx="2568156" cy="1361910"/>
          </a:xfrm>
          <a:prstGeom prst="rect">
            <a:avLst/>
          </a:prstGeom>
          <a:solidFill>
            <a:schemeClr val="accent6">
              <a:lumMod val="20000"/>
              <a:lumOff val="80000"/>
            </a:schemeClr>
          </a:solidFill>
          <a:ln>
            <a:solidFill>
              <a:srgbClr val="B42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0BF5E2C2-5300-45D6-8196-131E9E8E24F7}"/>
              </a:ext>
            </a:extLst>
          </p:cNvPr>
          <p:cNvSpPr/>
          <p:nvPr/>
        </p:nvSpPr>
        <p:spPr>
          <a:xfrm>
            <a:off x="3299569" y="3661686"/>
            <a:ext cx="2568156" cy="1361910"/>
          </a:xfrm>
          <a:prstGeom prst="rect">
            <a:avLst/>
          </a:prstGeom>
          <a:solidFill>
            <a:schemeClr val="accent6">
              <a:lumMod val="20000"/>
              <a:lumOff val="80000"/>
              <a:alpha val="85000"/>
            </a:schemeClr>
          </a:solidFill>
          <a:ln>
            <a:solidFill>
              <a:srgbClr val="F5A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170" name="Title 1"/>
          <p:cNvSpPr>
            <a:spLocks noGrp="1"/>
          </p:cNvSpPr>
          <p:nvPr>
            <p:ph type="ctrTitle" idx="4294967295"/>
          </p:nvPr>
        </p:nvSpPr>
        <p:spPr bwMode="auto">
          <a:xfrm>
            <a:off x="-1849" y="45153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42518"/>
                </a:solidFill>
                <a:latin typeface="Open Sans"/>
                <a:ea typeface="Open Sans"/>
                <a:cs typeface="Open Sans"/>
                <a:sym typeface="Open Sans"/>
              </a:rPr>
              <a:t>Is It 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C393CEA9-5CB2-41DF-AB90-8CC6A1B0083D}"/>
              </a:ext>
            </a:extLst>
          </p:cNvPr>
          <p:cNvSpPr txBox="1">
            <a:spLocks/>
          </p:cNvSpPr>
          <p:nvPr/>
        </p:nvSpPr>
        <p:spPr>
          <a:xfrm>
            <a:off x="440189" y="1097414"/>
            <a:ext cx="8272011" cy="927818"/>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2200"/>
              </a:lnSpc>
              <a:spcAft>
                <a:spcPts val="600"/>
              </a:spcAft>
              <a:defRPr/>
            </a:pPr>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Look at the scenarios described on the cards and decide whether you think they are examples of bullying. For each situation that you think counts as bullying, explain what type of bullying you think it is. </a:t>
            </a:r>
            <a:endParaRPr lang="en-GB" sz="1600" spc="20" dirty="0">
              <a:solidFill>
                <a:schemeClr val="tx1">
                  <a:lumMod val="85000"/>
                  <a:lumOff val="15000"/>
                </a:schemeClr>
              </a:solidFill>
              <a:latin typeface="Open Sans" pitchFamily="34" charset="0"/>
              <a:ea typeface="Open Sans" pitchFamily="34" charset="0"/>
              <a:cs typeface="Open Sans" pitchFamily="34" charset="0"/>
            </a:endParaRPr>
          </a:p>
        </p:txBody>
      </p:sp>
      <p:sp>
        <p:nvSpPr>
          <p:cNvPr id="2" name="TextBox 1">
            <a:extLst>
              <a:ext uri="{FF2B5EF4-FFF2-40B4-BE49-F238E27FC236}">
                <a16:creationId xmlns:a16="http://schemas.microsoft.com/office/drawing/2014/main" id="{4DFCC805-9F58-4DED-9D7C-EA626512C2CD}"/>
              </a:ext>
            </a:extLst>
          </p:cNvPr>
          <p:cNvSpPr txBox="1"/>
          <p:nvPr/>
        </p:nvSpPr>
        <p:spPr>
          <a:xfrm>
            <a:off x="434798" y="2283057"/>
            <a:ext cx="2568155" cy="1138773"/>
          </a:xfrm>
          <a:prstGeom prst="rect">
            <a:avLst/>
          </a:prstGeom>
          <a:noFill/>
          <a:ln w="28575">
            <a:noFill/>
          </a:ln>
        </p:spPr>
        <p:txBody>
          <a:bodyPr wrap="square" lIns="0" rIns="0" rtlCol="0" anchor="ctr">
            <a:spAutoFit/>
          </a:bodyPr>
          <a:lstStyle/>
          <a:p>
            <a:pPr algn="ctr" fontAlgn="auto">
              <a:spcAft>
                <a:spcPts val="600"/>
              </a:spcAft>
            </a:pPr>
            <a:r>
              <a:rPr lang="en-GB" sz="1650" spc="20" dirty="0">
                <a:latin typeface="Open Sans" pitchFamily="34" charset="0"/>
                <a:ea typeface="Open Sans" pitchFamily="34" charset="0"/>
                <a:cs typeface="Open Sans" pitchFamily="34" charset="0"/>
              </a:rPr>
              <a:t>Simon gets his pants pulled down by an older student in the corridor between lessons. </a:t>
            </a:r>
          </a:p>
        </p:txBody>
      </p:sp>
      <p:sp>
        <p:nvSpPr>
          <p:cNvPr id="23" name="TextBox 22">
            <a:extLst>
              <a:ext uri="{FF2B5EF4-FFF2-40B4-BE49-F238E27FC236}">
                <a16:creationId xmlns:a16="http://schemas.microsoft.com/office/drawing/2014/main" id="{7F12B4BD-AB48-4502-B402-F250DDFF2486}"/>
              </a:ext>
            </a:extLst>
          </p:cNvPr>
          <p:cNvSpPr txBox="1"/>
          <p:nvPr/>
        </p:nvSpPr>
        <p:spPr>
          <a:xfrm>
            <a:off x="6148888" y="5263895"/>
            <a:ext cx="2471167" cy="1138773"/>
          </a:xfrm>
          <a:prstGeom prst="rect">
            <a:avLst/>
          </a:prstGeom>
          <a:noFill/>
          <a:ln w="28575">
            <a:noFill/>
          </a:ln>
        </p:spPr>
        <p:txBody>
          <a:bodyPr wrap="square" lIns="0" rIns="0" rtlCol="0">
            <a:spAutoFit/>
          </a:bodyPr>
          <a:lstStyle/>
          <a:p>
            <a:pPr algn="ctr" fontAlgn="auto">
              <a:spcAft>
                <a:spcPts val="600"/>
              </a:spcAft>
            </a:pPr>
            <a:r>
              <a:rPr lang="en-GB" sz="1650" spc="20" dirty="0">
                <a:latin typeface="Open Sans" pitchFamily="34" charset="0"/>
                <a:ea typeface="Open Sans" pitchFamily="34" charset="0"/>
                <a:cs typeface="Open Sans" pitchFamily="34" charset="0"/>
              </a:rPr>
              <a:t>Eliza tells Samantha </a:t>
            </a:r>
            <a:br>
              <a:rPr lang="en-GB" sz="1650" spc="20" dirty="0">
                <a:latin typeface="Open Sans" pitchFamily="34" charset="0"/>
                <a:ea typeface="Open Sans" pitchFamily="34" charset="0"/>
                <a:cs typeface="Open Sans" pitchFamily="34" charset="0"/>
              </a:rPr>
            </a:br>
            <a:r>
              <a:rPr lang="en-GB" sz="1650" spc="20" dirty="0">
                <a:latin typeface="Open Sans" pitchFamily="34" charset="0"/>
                <a:ea typeface="Open Sans" pitchFamily="34" charset="0"/>
                <a:cs typeface="Open Sans" pitchFamily="34" charset="0"/>
              </a:rPr>
              <a:t>that she thinks the </a:t>
            </a:r>
            <a:br>
              <a:rPr lang="en-GB" sz="1650" spc="20" dirty="0">
                <a:latin typeface="Open Sans" pitchFamily="34" charset="0"/>
                <a:ea typeface="Open Sans" pitchFamily="34" charset="0"/>
                <a:cs typeface="Open Sans" pitchFamily="34" charset="0"/>
              </a:rPr>
            </a:br>
            <a:r>
              <a:rPr lang="en-GB" sz="1650" spc="20" dirty="0">
                <a:latin typeface="Open Sans" pitchFamily="34" charset="0"/>
                <a:ea typeface="Open Sans" pitchFamily="34" charset="0"/>
                <a:cs typeface="Open Sans" pitchFamily="34" charset="0"/>
              </a:rPr>
              <a:t>new girl at school has </a:t>
            </a:r>
            <a:br>
              <a:rPr lang="en-GB" sz="1650" spc="20" dirty="0">
                <a:latin typeface="Open Sans" pitchFamily="34" charset="0"/>
                <a:ea typeface="Open Sans" pitchFamily="34" charset="0"/>
                <a:cs typeface="Open Sans" pitchFamily="34" charset="0"/>
              </a:rPr>
            </a:br>
            <a:r>
              <a:rPr lang="en-GB" sz="1650" spc="20" dirty="0">
                <a:latin typeface="Open Sans" pitchFamily="34" charset="0"/>
                <a:ea typeface="Open Sans" pitchFamily="34" charset="0"/>
                <a:cs typeface="Open Sans" pitchFamily="34" charset="0"/>
              </a:rPr>
              <a:t>an eating disorder.</a:t>
            </a:r>
          </a:p>
        </p:txBody>
      </p:sp>
      <p:sp>
        <p:nvSpPr>
          <p:cNvPr id="24" name="TextBox 23">
            <a:extLst>
              <a:ext uri="{FF2B5EF4-FFF2-40B4-BE49-F238E27FC236}">
                <a16:creationId xmlns:a16="http://schemas.microsoft.com/office/drawing/2014/main" id="{516D245E-8F1A-4C5A-8A07-D04741B9A929}"/>
              </a:ext>
            </a:extLst>
          </p:cNvPr>
          <p:cNvSpPr txBox="1"/>
          <p:nvPr/>
        </p:nvSpPr>
        <p:spPr>
          <a:xfrm>
            <a:off x="6133806" y="3901926"/>
            <a:ext cx="2494636" cy="877163"/>
          </a:xfrm>
          <a:prstGeom prst="rect">
            <a:avLst/>
          </a:prstGeom>
          <a:noFill/>
          <a:ln w="28575">
            <a:noFill/>
          </a:ln>
        </p:spPr>
        <p:txBody>
          <a:bodyPr wrap="square" lIns="0" rIns="0" rtlCol="0">
            <a:spAutoFit/>
          </a:bodyPr>
          <a:lstStyle/>
          <a:p>
            <a:pPr algn="ctr" fontAlgn="auto">
              <a:spcAft>
                <a:spcPts val="600"/>
              </a:spcAft>
            </a:pPr>
            <a:r>
              <a:rPr lang="en-GB" sz="1650" spc="20" dirty="0">
                <a:latin typeface="Open Sans" pitchFamily="34" charset="0"/>
                <a:ea typeface="Open Sans" pitchFamily="34" charset="0"/>
                <a:cs typeface="Open Sans" pitchFamily="34" charset="0"/>
              </a:rPr>
              <a:t>Kelly accidentally trips Henry up when he is getting off the bus.</a:t>
            </a:r>
          </a:p>
        </p:txBody>
      </p:sp>
      <p:sp>
        <p:nvSpPr>
          <p:cNvPr id="25" name="TextBox 24">
            <a:extLst>
              <a:ext uri="{FF2B5EF4-FFF2-40B4-BE49-F238E27FC236}">
                <a16:creationId xmlns:a16="http://schemas.microsoft.com/office/drawing/2014/main" id="{2F112803-3CCA-4FFC-BCF4-4F675972E023}"/>
              </a:ext>
            </a:extLst>
          </p:cNvPr>
          <p:cNvSpPr txBox="1"/>
          <p:nvPr/>
        </p:nvSpPr>
        <p:spPr>
          <a:xfrm>
            <a:off x="440188" y="3900985"/>
            <a:ext cx="2573002" cy="877163"/>
          </a:xfrm>
          <a:prstGeom prst="rect">
            <a:avLst/>
          </a:prstGeom>
          <a:noFill/>
          <a:ln w="28575">
            <a:noFill/>
          </a:ln>
        </p:spPr>
        <p:txBody>
          <a:bodyPr wrap="square" lIns="0" rIns="0" rtlCol="0" anchor="ctr">
            <a:spAutoFit/>
          </a:bodyPr>
          <a:lstStyle/>
          <a:p>
            <a:pPr algn="ctr" fontAlgn="auto">
              <a:spcAft>
                <a:spcPts val="600"/>
              </a:spcAft>
            </a:pPr>
            <a:r>
              <a:rPr lang="en-GB" sz="1650" spc="20" dirty="0">
                <a:latin typeface="Open Sans" pitchFamily="34" charset="0"/>
                <a:ea typeface="Open Sans" pitchFamily="34" charset="0"/>
                <a:cs typeface="Open Sans" pitchFamily="34" charset="0"/>
              </a:rPr>
              <a:t>Jamil’s friends </a:t>
            </a:r>
            <a:br>
              <a:rPr lang="en-GB" sz="1650" spc="20" dirty="0">
                <a:latin typeface="Open Sans" pitchFamily="34" charset="0"/>
                <a:ea typeface="Open Sans" pitchFamily="34" charset="0"/>
                <a:cs typeface="Open Sans" pitchFamily="34" charset="0"/>
              </a:rPr>
            </a:br>
            <a:r>
              <a:rPr lang="en-GB" sz="1650" spc="20" dirty="0">
                <a:latin typeface="Open Sans" pitchFamily="34" charset="0"/>
                <a:ea typeface="Open Sans" pitchFamily="34" charset="0"/>
                <a:cs typeface="Open Sans" pitchFamily="34" charset="0"/>
              </a:rPr>
              <a:t>repeatedly ‘kill’ him in </a:t>
            </a:r>
            <a:br>
              <a:rPr lang="en-GB" sz="1650" spc="20" dirty="0">
                <a:latin typeface="Open Sans" pitchFamily="34" charset="0"/>
                <a:ea typeface="Open Sans" pitchFamily="34" charset="0"/>
                <a:cs typeface="Open Sans" pitchFamily="34" charset="0"/>
              </a:rPr>
            </a:br>
            <a:r>
              <a:rPr lang="en-GB" sz="1650" spc="20" dirty="0">
                <a:latin typeface="Open Sans" pitchFamily="34" charset="0"/>
                <a:ea typeface="Open Sans" pitchFamily="34" charset="0"/>
                <a:cs typeface="Open Sans" pitchFamily="34" charset="0"/>
              </a:rPr>
              <a:t>an online video game.</a:t>
            </a:r>
          </a:p>
        </p:txBody>
      </p:sp>
      <p:sp>
        <p:nvSpPr>
          <p:cNvPr id="26" name="TextBox 25">
            <a:extLst>
              <a:ext uri="{FF2B5EF4-FFF2-40B4-BE49-F238E27FC236}">
                <a16:creationId xmlns:a16="http://schemas.microsoft.com/office/drawing/2014/main" id="{310DC2F7-C0F5-4FF6-BDBC-569CF73C14A3}"/>
              </a:ext>
            </a:extLst>
          </p:cNvPr>
          <p:cNvSpPr txBox="1"/>
          <p:nvPr/>
        </p:nvSpPr>
        <p:spPr>
          <a:xfrm>
            <a:off x="3341533" y="3660408"/>
            <a:ext cx="2479554" cy="1361911"/>
          </a:xfrm>
          <a:prstGeom prst="rect">
            <a:avLst/>
          </a:prstGeom>
          <a:noFill/>
          <a:ln w="28575">
            <a:noFill/>
          </a:ln>
        </p:spPr>
        <p:txBody>
          <a:bodyPr wrap="square" lIns="0" rIns="0" rtlCol="0">
            <a:spAutoFit/>
          </a:bodyPr>
          <a:lstStyle/>
          <a:p>
            <a:pPr algn="ctr" fontAlgn="auto">
              <a:spcAft>
                <a:spcPts val="600"/>
              </a:spcAft>
            </a:pPr>
            <a:r>
              <a:rPr lang="en-GB" sz="1650" spc="20" dirty="0">
                <a:latin typeface="Open Sans" pitchFamily="34" charset="0"/>
                <a:ea typeface="Open Sans" pitchFamily="34" charset="0"/>
                <a:cs typeface="Open Sans" pitchFamily="34" charset="0"/>
              </a:rPr>
              <a:t>Eli posts a video of her new dance routine </a:t>
            </a:r>
            <a:br>
              <a:rPr lang="en-GB" sz="1650" spc="20" dirty="0">
                <a:latin typeface="Open Sans" pitchFamily="34" charset="0"/>
                <a:ea typeface="Open Sans" pitchFamily="34" charset="0"/>
                <a:cs typeface="Open Sans" pitchFamily="34" charset="0"/>
              </a:rPr>
            </a:br>
            <a:r>
              <a:rPr lang="en-GB" sz="1650" spc="20" dirty="0">
                <a:latin typeface="Open Sans" pitchFamily="34" charset="0"/>
                <a:ea typeface="Open Sans" pitchFamily="34" charset="0"/>
                <a:cs typeface="Open Sans" pitchFamily="34" charset="0"/>
              </a:rPr>
              <a:t>online and someone leaves a comment </a:t>
            </a:r>
            <a:br>
              <a:rPr lang="en-GB" sz="1650" spc="20" dirty="0">
                <a:latin typeface="Open Sans" pitchFamily="34" charset="0"/>
                <a:ea typeface="Open Sans" pitchFamily="34" charset="0"/>
                <a:cs typeface="Open Sans" pitchFamily="34" charset="0"/>
              </a:rPr>
            </a:br>
            <a:r>
              <a:rPr lang="en-GB" sz="1650" spc="20" dirty="0">
                <a:latin typeface="Open Sans" pitchFamily="34" charset="0"/>
                <a:ea typeface="Open Sans" pitchFamily="34" charset="0"/>
                <a:cs typeface="Open Sans" pitchFamily="34" charset="0"/>
              </a:rPr>
              <a:t>calling her fat. </a:t>
            </a:r>
          </a:p>
        </p:txBody>
      </p:sp>
      <p:sp>
        <p:nvSpPr>
          <p:cNvPr id="27" name="TextBox 26">
            <a:extLst>
              <a:ext uri="{FF2B5EF4-FFF2-40B4-BE49-F238E27FC236}">
                <a16:creationId xmlns:a16="http://schemas.microsoft.com/office/drawing/2014/main" id="{3EDF7478-BA9D-4F97-97BC-BB868FDF84E8}"/>
              </a:ext>
            </a:extLst>
          </p:cNvPr>
          <p:cNvSpPr txBox="1"/>
          <p:nvPr/>
        </p:nvSpPr>
        <p:spPr>
          <a:xfrm>
            <a:off x="6133806" y="2295089"/>
            <a:ext cx="2494636" cy="1107996"/>
          </a:xfrm>
          <a:prstGeom prst="rect">
            <a:avLst/>
          </a:prstGeom>
          <a:noFill/>
          <a:ln w="28575">
            <a:noFill/>
          </a:ln>
        </p:spPr>
        <p:txBody>
          <a:bodyPr wrap="square" lIns="0" rIns="0" rtlCol="0">
            <a:spAutoFit/>
          </a:bodyPr>
          <a:lstStyle/>
          <a:p>
            <a:pPr algn="ctr" fontAlgn="auto">
              <a:spcAft>
                <a:spcPts val="600"/>
              </a:spcAft>
            </a:pPr>
            <a:r>
              <a:rPr lang="en-GB" sz="1650" spc="20" dirty="0">
                <a:latin typeface="Open Sans" pitchFamily="34" charset="0"/>
                <a:ea typeface="Open Sans" pitchFamily="34" charset="0"/>
                <a:cs typeface="Open Sans" pitchFamily="34" charset="0"/>
              </a:rPr>
              <a:t>A group of people </a:t>
            </a:r>
            <a:br>
              <a:rPr lang="en-GB" sz="1650" spc="20" dirty="0">
                <a:latin typeface="Open Sans" pitchFamily="34" charset="0"/>
                <a:ea typeface="Open Sans" pitchFamily="34" charset="0"/>
                <a:cs typeface="Open Sans" pitchFamily="34" charset="0"/>
              </a:rPr>
            </a:br>
            <a:r>
              <a:rPr lang="en-GB" sz="1650" spc="20" dirty="0">
                <a:latin typeface="Open Sans" pitchFamily="34" charset="0"/>
                <a:ea typeface="Open Sans" pitchFamily="34" charset="0"/>
                <a:cs typeface="Open Sans" pitchFamily="34" charset="0"/>
              </a:rPr>
              <a:t>refuse to let Aled </a:t>
            </a:r>
            <a:br>
              <a:rPr lang="en-GB" sz="1650" spc="20" dirty="0">
                <a:latin typeface="Open Sans" pitchFamily="34" charset="0"/>
                <a:ea typeface="Open Sans" pitchFamily="34" charset="0"/>
                <a:cs typeface="Open Sans" pitchFamily="34" charset="0"/>
              </a:rPr>
            </a:br>
            <a:r>
              <a:rPr lang="en-GB" sz="1650" spc="20" dirty="0">
                <a:latin typeface="Open Sans" pitchFamily="34" charset="0"/>
                <a:ea typeface="Open Sans" pitchFamily="34" charset="0"/>
                <a:cs typeface="Open Sans" pitchFamily="34" charset="0"/>
              </a:rPr>
              <a:t>eat lunch with them </a:t>
            </a:r>
            <a:br>
              <a:rPr lang="en-GB" sz="1650" spc="20" dirty="0">
                <a:latin typeface="Open Sans" pitchFamily="34" charset="0"/>
                <a:ea typeface="Open Sans" pitchFamily="34" charset="0"/>
                <a:cs typeface="Open Sans" pitchFamily="34" charset="0"/>
              </a:rPr>
            </a:br>
            <a:r>
              <a:rPr lang="en-GB" sz="1650" spc="20" dirty="0">
                <a:latin typeface="Open Sans" pitchFamily="34" charset="0"/>
                <a:ea typeface="Open Sans" pitchFamily="34" charset="0"/>
                <a:cs typeface="Open Sans" pitchFamily="34" charset="0"/>
              </a:rPr>
              <a:t>in the canteen. </a:t>
            </a:r>
          </a:p>
        </p:txBody>
      </p:sp>
      <p:sp>
        <p:nvSpPr>
          <p:cNvPr id="28" name="TextBox 27">
            <a:extLst>
              <a:ext uri="{FF2B5EF4-FFF2-40B4-BE49-F238E27FC236}">
                <a16:creationId xmlns:a16="http://schemas.microsoft.com/office/drawing/2014/main" id="{8C6AADA1-47B9-4D9C-B529-0F771CEC2438}"/>
              </a:ext>
            </a:extLst>
          </p:cNvPr>
          <p:cNvSpPr txBox="1"/>
          <p:nvPr/>
        </p:nvSpPr>
        <p:spPr>
          <a:xfrm>
            <a:off x="440188" y="5278942"/>
            <a:ext cx="2573001" cy="1138773"/>
          </a:xfrm>
          <a:prstGeom prst="rect">
            <a:avLst/>
          </a:prstGeom>
          <a:noFill/>
          <a:ln w="28575">
            <a:noFill/>
          </a:ln>
        </p:spPr>
        <p:txBody>
          <a:bodyPr wrap="square" lIns="0" rIns="0" rtlCol="0">
            <a:spAutoFit/>
          </a:bodyPr>
          <a:lstStyle/>
          <a:p>
            <a:pPr algn="ctr" fontAlgn="auto">
              <a:spcAft>
                <a:spcPts val="600"/>
              </a:spcAft>
            </a:pPr>
            <a:r>
              <a:rPr lang="en-GB" sz="1650" spc="20" dirty="0">
                <a:latin typeface="Open Sans" pitchFamily="34" charset="0"/>
                <a:ea typeface="Open Sans" pitchFamily="34" charset="0"/>
                <a:cs typeface="Open Sans" pitchFamily="34" charset="0"/>
              </a:rPr>
              <a:t>Someone prints out photos of Janine pulling </a:t>
            </a:r>
            <a:br>
              <a:rPr lang="en-GB" sz="1650" spc="20" dirty="0">
                <a:latin typeface="Open Sans" pitchFamily="34" charset="0"/>
                <a:ea typeface="Open Sans" pitchFamily="34" charset="0"/>
                <a:cs typeface="Open Sans" pitchFamily="34" charset="0"/>
              </a:rPr>
            </a:br>
            <a:r>
              <a:rPr lang="en-GB" sz="1650" spc="20" dirty="0">
                <a:latin typeface="Open Sans" pitchFamily="34" charset="0"/>
                <a:ea typeface="Open Sans" pitchFamily="34" charset="0"/>
                <a:cs typeface="Open Sans" pitchFamily="34" charset="0"/>
              </a:rPr>
              <a:t>a funny face and puts them around school.</a:t>
            </a:r>
          </a:p>
        </p:txBody>
      </p:sp>
      <p:sp>
        <p:nvSpPr>
          <p:cNvPr id="29" name="TextBox 28">
            <a:extLst>
              <a:ext uri="{FF2B5EF4-FFF2-40B4-BE49-F238E27FC236}">
                <a16:creationId xmlns:a16="http://schemas.microsoft.com/office/drawing/2014/main" id="{D049EED1-BB68-4479-A0AF-E7F670D1E2BD}"/>
              </a:ext>
            </a:extLst>
          </p:cNvPr>
          <p:cNvSpPr txBox="1"/>
          <p:nvPr/>
        </p:nvSpPr>
        <p:spPr>
          <a:xfrm>
            <a:off x="3322833" y="5363437"/>
            <a:ext cx="2494636" cy="877163"/>
          </a:xfrm>
          <a:prstGeom prst="rect">
            <a:avLst/>
          </a:prstGeom>
          <a:noFill/>
          <a:ln w="28575">
            <a:noFill/>
          </a:ln>
        </p:spPr>
        <p:txBody>
          <a:bodyPr wrap="square" lIns="0" rIns="0" rtlCol="0">
            <a:spAutoFit/>
          </a:bodyPr>
          <a:lstStyle/>
          <a:p>
            <a:pPr algn="ctr" fontAlgn="auto">
              <a:spcAft>
                <a:spcPts val="600"/>
              </a:spcAft>
            </a:pPr>
            <a:r>
              <a:rPr lang="en-GB" sz="1650" spc="20" dirty="0">
                <a:latin typeface="Open Sans" pitchFamily="34" charset="0"/>
                <a:ea typeface="Open Sans" pitchFamily="34" charset="0"/>
                <a:cs typeface="Open Sans" pitchFamily="34" charset="0"/>
              </a:rPr>
              <a:t>Angus forces Keisha </a:t>
            </a:r>
            <a:br>
              <a:rPr lang="en-GB" sz="1650" spc="20" dirty="0">
                <a:latin typeface="Open Sans" pitchFamily="34" charset="0"/>
                <a:ea typeface="Open Sans" pitchFamily="34" charset="0"/>
                <a:cs typeface="Open Sans" pitchFamily="34" charset="0"/>
              </a:rPr>
            </a:br>
            <a:r>
              <a:rPr lang="en-GB" sz="1650" spc="20" dirty="0">
                <a:latin typeface="Open Sans" pitchFamily="34" charset="0"/>
                <a:ea typeface="Open Sans" pitchFamily="34" charset="0"/>
                <a:cs typeface="Open Sans" pitchFamily="34" charset="0"/>
              </a:rPr>
              <a:t>to give him her lunch money every day.</a:t>
            </a:r>
          </a:p>
        </p:txBody>
      </p:sp>
      <p:sp>
        <p:nvSpPr>
          <p:cNvPr id="30" name="TextBox 29">
            <a:extLst>
              <a:ext uri="{FF2B5EF4-FFF2-40B4-BE49-F238E27FC236}">
                <a16:creationId xmlns:a16="http://schemas.microsoft.com/office/drawing/2014/main" id="{1E622545-3B26-4A6D-9A88-BEBFB44B57EB}"/>
              </a:ext>
            </a:extLst>
          </p:cNvPr>
          <p:cNvSpPr txBox="1"/>
          <p:nvPr/>
        </p:nvSpPr>
        <p:spPr>
          <a:xfrm>
            <a:off x="3309167" y="2438979"/>
            <a:ext cx="2494636" cy="854080"/>
          </a:xfrm>
          <a:prstGeom prst="rect">
            <a:avLst/>
          </a:prstGeom>
          <a:noFill/>
          <a:ln w="28575">
            <a:noFill/>
          </a:ln>
        </p:spPr>
        <p:txBody>
          <a:bodyPr wrap="square" lIns="0" rIns="0" rtlCol="0" anchor="ctr">
            <a:spAutoFit/>
          </a:bodyPr>
          <a:lstStyle/>
          <a:p>
            <a:pPr algn="ctr" fontAlgn="auto">
              <a:spcBef>
                <a:spcPts val="600"/>
              </a:spcBef>
              <a:spcAft>
                <a:spcPts val="600"/>
              </a:spcAft>
            </a:pPr>
            <a:r>
              <a:rPr lang="en-GB" sz="1650" spc="20" dirty="0">
                <a:latin typeface="Open Sans" pitchFamily="34" charset="0"/>
                <a:ea typeface="Open Sans" pitchFamily="34" charset="0"/>
                <a:cs typeface="Open Sans" pitchFamily="34" charset="0"/>
              </a:rPr>
              <a:t>Ian receives an anonymous text </a:t>
            </a:r>
            <a:br>
              <a:rPr lang="en-GB" sz="1650" spc="20" dirty="0">
                <a:latin typeface="Open Sans" pitchFamily="34" charset="0"/>
                <a:ea typeface="Open Sans" pitchFamily="34" charset="0"/>
                <a:cs typeface="Open Sans" pitchFamily="34" charset="0"/>
              </a:rPr>
            </a:br>
            <a:r>
              <a:rPr lang="en-GB" sz="1650" spc="20" dirty="0">
                <a:latin typeface="Open Sans" pitchFamily="34" charset="0"/>
                <a:ea typeface="Open Sans" pitchFamily="34" charset="0"/>
                <a:cs typeface="Open Sans" pitchFamily="34" charset="0"/>
              </a:rPr>
              <a:t>asking him if he is gay.  </a:t>
            </a:r>
          </a:p>
        </p:txBody>
      </p:sp>
    </p:spTree>
    <p:extLst>
      <p:ext uri="{BB962C8B-B14F-4D97-AF65-F5344CB8AC3E}">
        <p14:creationId xmlns:p14="http://schemas.microsoft.com/office/powerpoint/2010/main" val="155193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4" grpId="0"/>
      <p:bldP spid="2" grpId="0"/>
      <p:bldP spid="23" grpId="0"/>
      <p:bldP spid="24" grpId="0"/>
      <p:bldP spid="25" grpId="0"/>
      <p:bldP spid="26"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50855C-E61C-46E5-81C7-102291CC5525}"/>
              </a:ext>
            </a:extLst>
          </p:cNvPr>
          <p:cNvSpPr txBox="1"/>
          <p:nvPr/>
        </p:nvSpPr>
        <p:spPr>
          <a:xfrm>
            <a:off x="467394" y="2123448"/>
            <a:ext cx="8280399" cy="3399649"/>
          </a:xfrm>
          <a:prstGeom prst="rect">
            <a:avLst/>
          </a:prstGeom>
        </p:spPr>
        <p:txBody>
          <a:bodyPr wrap="square" lIns="0" tIns="45720" rIns="0" bIns="45720" rtlCol="0" anchor="t">
            <a:spAutoFit/>
          </a:bodyPr>
          <a:lstStyle/>
          <a:p>
            <a:pPr fontAlgn="auto">
              <a:lnSpc>
                <a:spcPts val="2300"/>
              </a:lnSpc>
              <a:spcAft>
                <a:spcPts val="600"/>
              </a:spcAft>
            </a:pPr>
            <a:r>
              <a:rPr lang="en-GB" spc="20" dirty="0">
                <a:latin typeface="Open Sans"/>
                <a:ea typeface="Open Sans"/>
                <a:cs typeface="Open Sans"/>
              </a:rPr>
              <a:t>If this is not a repeated incident, it may not be classed as bullying at this time. However, a</a:t>
            </a:r>
            <a:r>
              <a:rPr lang="en-GB" spc="20" dirty="0">
                <a:latin typeface="Open Sans"/>
                <a:ea typeface="Calibri"/>
                <a:cs typeface="Calibri"/>
              </a:rPr>
              <a:t>ny incident like this will be investigated and severely dealt with by our school. </a:t>
            </a:r>
          </a:p>
          <a:p>
            <a:pPr>
              <a:lnSpc>
                <a:spcPts val="2300"/>
              </a:lnSpc>
              <a:spcAft>
                <a:spcPts val="600"/>
              </a:spcAft>
            </a:pPr>
            <a:r>
              <a:rPr lang="en-GB" b="1" spc="20" dirty="0">
                <a:latin typeface="Open Sans"/>
                <a:ea typeface="Open Sans"/>
                <a:cs typeface="Open Sans"/>
              </a:rPr>
              <a:t>Simon is still likely to be emotionally impacted</a:t>
            </a:r>
            <a:r>
              <a:rPr lang="en-GB" spc="20" dirty="0">
                <a:latin typeface="Open Sans"/>
                <a:ea typeface="Open Sans"/>
                <a:cs typeface="Open Sans"/>
              </a:rPr>
              <a:t> by the action. Furthermore, as other students are likely to have seen the incident, this </a:t>
            </a:r>
            <a:r>
              <a:rPr lang="en-GB" b="1" spc="20" dirty="0">
                <a:latin typeface="Open Sans"/>
                <a:ea typeface="Open Sans"/>
                <a:cs typeface="Open Sans"/>
              </a:rPr>
              <a:t>could lead to him being teased or embarrassed further which would be considered bullying</a:t>
            </a:r>
            <a:r>
              <a:rPr lang="en-GB" spc="20" dirty="0">
                <a:latin typeface="Open Sans"/>
                <a:ea typeface="Open Sans"/>
                <a:cs typeface="Open Sans"/>
              </a:rPr>
              <a:t>. If it were bullying, it would be an example of physical bullying, as well as possibly sexual bullying as a private part of Simon’s body has been exposed without his permission. There is also an imbalance of power because the student who carried out the action is older and potentially holds more influence over younger students. </a:t>
            </a:r>
            <a:endParaRPr lang="en-GB" spc="20">
              <a:latin typeface="Open Sans" pitchFamily="34" charset="0"/>
              <a:ea typeface="Open Sans" pitchFamily="34" charset="0"/>
              <a:cs typeface="Open Sans" pitchFamily="34" charset="0"/>
            </a:endParaRPr>
          </a:p>
        </p:txBody>
      </p:sp>
      <p:sp>
        <p:nvSpPr>
          <p:cNvPr id="5" name="Title 1">
            <a:extLst>
              <a:ext uri="{FF2B5EF4-FFF2-40B4-BE49-F238E27FC236}">
                <a16:creationId xmlns:a16="http://schemas.microsoft.com/office/drawing/2014/main" id="{33B143DB-5A84-4A43-8BFC-26B6E041F9C2}"/>
              </a:ext>
            </a:extLst>
          </p:cNvPr>
          <p:cNvSpPr txBox="1">
            <a:spLocks/>
          </p:cNvSpPr>
          <p:nvPr/>
        </p:nvSpPr>
        <p:spPr bwMode="auto">
          <a:xfrm>
            <a:off x="-1849" y="45153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a:solidFill>
                  <a:srgbClr val="B42518"/>
                </a:solidFill>
                <a:latin typeface="Open Sans"/>
                <a:ea typeface="Open Sans"/>
                <a:cs typeface="Open Sans"/>
                <a:sym typeface="Open Sans"/>
              </a:rPr>
              <a:t>Is It 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66733E4B-2865-4373-B268-CCD03E47E1D2}"/>
              </a:ext>
            </a:extLst>
          </p:cNvPr>
          <p:cNvSpPr/>
          <p:nvPr/>
        </p:nvSpPr>
        <p:spPr>
          <a:xfrm>
            <a:off x="431798" y="1236120"/>
            <a:ext cx="8280399" cy="786398"/>
          </a:xfrm>
          <a:prstGeom prst="rect">
            <a:avLst/>
          </a:prstGeom>
          <a:solidFill>
            <a:schemeClr val="accent6">
              <a:lumMod val="20000"/>
              <a:lumOff val="80000"/>
              <a:alpha val="85000"/>
            </a:schemeClr>
          </a:solidFill>
          <a:ln>
            <a:solidFill>
              <a:srgbClr val="F5A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extBox 6">
            <a:extLst>
              <a:ext uri="{FF2B5EF4-FFF2-40B4-BE49-F238E27FC236}">
                <a16:creationId xmlns:a16="http://schemas.microsoft.com/office/drawing/2014/main" id="{84BBD9D5-C4B7-456F-A26C-C4852948CB33}"/>
              </a:ext>
            </a:extLst>
          </p:cNvPr>
          <p:cNvSpPr txBox="1"/>
          <p:nvPr/>
        </p:nvSpPr>
        <p:spPr>
          <a:xfrm>
            <a:off x="1778825" y="1306153"/>
            <a:ext cx="5582652" cy="646331"/>
          </a:xfrm>
          <a:prstGeom prst="rect">
            <a:avLst/>
          </a:prstGeom>
          <a:noFill/>
          <a:ln w="28575">
            <a:noFill/>
          </a:ln>
        </p:spPr>
        <p:txBody>
          <a:bodyPr wrap="square" lIns="0" rIns="0" rtlCol="0" anchor="ctr">
            <a:spAutoFit/>
          </a:bodyPr>
          <a:lstStyle/>
          <a:p>
            <a:pPr algn="ctr" fontAlgn="auto">
              <a:spcAft>
                <a:spcPts val="600"/>
              </a:spcAft>
            </a:pPr>
            <a:r>
              <a:rPr lang="en-GB" spc="20" dirty="0">
                <a:latin typeface="Open Sans" pitchFamily="34" charset="0"/>
                <a:ea typeface="Open Sans" pitchFamily="34" charset="0"/>
                <a:cs typeface="Open Sans" pitchFamily="34" charset="0"/>
              </a:rPr>
              <a:t>Simon gets his pants pulled down by an older student in the corridor between lessons. </a:t>
            </a:r>
          </a:p>
        </p:txBody>
      </p:sp>
    </p:spTree>
    <p:extLst>
      <p:ext uri="{BB962C8B-B14F-4D97-AF65-F5344CB8AC3E}">
        <p14:creationId xmlns:p14="http://schemas.microsoft.com/office/powerpoint/2010/main" val="118574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78C5CA-440F-4849-BDDC-C617CB971AF9}"/>
              </a:ext>
            </a:extLst>
          </p:cNvPr>
          <p:cNvSpPr txBox="1">
            <a:spLocks/>
          </p:cNvSpPr>
          <p:nvPr/>
        </p:nvSpPr>
        <p:spPr bwMode="auto">
          <a:xfrm>
            <a:off x="-1849" y="45153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a:solidFill>
                  <a:srgbClr val="B42518"/>
                </a:solidFill>
                <a:latin typeface="Open Sans"/>
                <a:ea typeface="Open Sans"/>
                <a:cs typeface="Open Sans"/>
                <a:sym typeface="Open Sans"/>
              </a:rPr>
              <a:t>Is It 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523CCD3E-D38B-4B24-9A60-8EBB4775CA08}"/>
              </a:ext>
            </a:extLst>
          </p:cNvPr>
          <p:cNvSpPr/>
          <p:nvPr/>
        </p:nvSpPr>
        <p:spPr>
          <a:xfrm>
            <a:off x="429951" y="1236120"/>
            <a:ext cx="8280399" cy="786398"/>
          </a:xfrm>
          <a:prstGeom prst="rect">
            <a:avLst/>
          </a:prstGeom>
          <a:solidFill>
            <a:schemeClr val="accent6">
              <a:lumMod val="20000"/>
              <a:lumOff val="80000"/>
            </a:schemeClr>
          </a:solidFill>
          <a:ln>
            <a:solidFill>
              <a:srgbClr val="B42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6F544A68-501B-4647-A66F-22571AD9DCE3}"/>
              </a:ext>
            </a:extLst>
          </p:cNvPr>
          <p:cNvSpPr txBox="1"/>
          <p:nvPr/>
        </p:nvSpPr>
        <p:spPr>
          <a:xfrm>
            <a:off x="892672" y="1444653"/>
            <a:ext cx="7354956" cy="369332"/>
          </a:xfrm>
          <a:prstGeom prst="rect">
            <a:avLst/>
          </a:prstGeom>
          <a:noFill/>
        </p:spPr>
        <p:txBody>
          <a:bodyPr wrap="square">
            <a:spAutoFit/>
          </a:bodyPr>
          <a:lstStyle/>
          <a:p>
            <a:pPr algn="ctr" fontAlgn="auto">
              <a:spcBef>
                <a:spcPts val="600"/>
              </a:spcBef>
              <a:spcAft>
                <a:spcPts val="600"/>
              </a:spcAft>
            </a:pPr>
            <a:r>
              <a:rPr lang="en-GB" spc="20" dirty="0">
                <a:latin typeface="Open Sans" pitchFamily="34" charset="0"/>
                <a:ea typeface="Open Sans" pitchFamily="34" charset="0"/>
                <a:cs typeface="Open Sans" pitchFamily="34" charset="0"/>
              </a:rPr>
              <a:t>Ian</a:t>
            </a:r>
            <a:r>
              <a:rPr lang="en-GB" sz="1800" spc="20" dirty="0">
                <a:latin typeface="Open Sans" pitchFamily="34" charset="0"/>
                <a:ea typeface="Open Sans" pitchFamily="34" charset="0"/>
                <a:cs typeface="Open Sans" pitchFamily="34" charset="0"/>
              </a:rPr>
              <a:t> receives an anonymous text asking him if he is gay.  </a:t>
            </a:r>
          </a:p>
        </p:txBody>
      </p:sp>
      <p:sp>
        <p:nvSpPr>
          <p:cNvPr id="9" name="TextBox 8">
            <a:extLst>
              <a:ext uri="{FF2B5EF4-FFF2-40B4-BE49-F238E27FC236}">
                <a16:creationId xmlns:a16="http://schemas.microsoft.com/office/drawing/2014/main" id="{EEBB019E-AADB-488B-9DA8-F19CEDB66690}"/>
              </a:ext>
            </a:extLst>
          </p:cNvPr>
          <p:cNvSpPr txBox="1"/>
          <p:nvPr/>
        </p:nvSpPr>
        <p:spPr>
          <a:xfrm>
            <a:off x="431799" y="2337019"/>
            <a:ext cx="8280399" cy="4071627"/>
          </a:xfrm>
          <a:prstGeom prst="rect">
            <a:avLst/>
          </a:prstGeom>
        </p:spPr>
        <p:txBody>
          <a:bodyPr wrap="square" lIns="0" tIns="45720" rIns="0" bIns="45720" rtlCol="0" anchor="t">
            <a:spAutoFit/>
          </a:bodyPr>
          <a:lstStyle/>
          <a:p>
            <a:pPr fontAlgn="auto">
              <a:lnSpc>
                <a:spcPts val="2300"/>
              </a:lnSpc>
              <a:spcAft>
                <a:spcPts val="600"/>
              </a:spcAft>
            </a:pPr>
            <a:r>
              <a:rPr lang="en-GB" spc="20" dirty="0">
                <a:latin typeface="Open Sans"/>
                <a:ea typeface="Open Sans"/>
                <a:cs typeface="Open Sans"/>
              </a:rPr>
              <a:t>This might not be considered bullying if it is a one-off occurrence. The text may be from someone who is genuinely interested in Ian’s sexuality but doesn’t feel comfortable asking him face-to-face. If this is the case, their actions are probably not intended to cause harm, but the person who sent the text should consider how this might make Ian feel, whether he is gay or not. </a:t>
            </a:r>
            <a:endParaRPr lang="en-US"/>
          </a:p>
          <a:p>
            <a:r>
              <a:rPr lang="en-GB" b="1" spc="20" dirty="0">
                <a:latin typeface="Open Sans"/>
                <a:ea typeface="Open Sans"/>
                <a:cs typeface="Open Sans"/>
              </a:rPr>
              <a:t>However, if the text contains homophobic language, or if the action is repeated and it has a negative impact on Ian, it could be considered cyberbullying or harassment. </a:t>
            </a:r>
            <a:r>
              <a:rPr lang="en-GB" spc="20" dirty="0">
                <a:latin typeface="Open Sans"/>
                <a:ea typeface="Calibri"/>
                <a:cs typeface="Calibri"/>
              </a:rPr>
              <a:t>Any incident, if the school is made aware of it, will be investigated by our school. </a:t>
            </a:r>
            <a:endParaRPr lang="en-US" spc="20">
              <a:latin typeface="Open Sans"/>
              <a:ea typeface="Calibri"/>
              <a:cs typeface="Calibri"/>
            </a:endParaRPr>
          </a:p>
          <a:p>
            <a:pPr>
              <a:lnSpc>
                <a:spcPts val="2300"/>
              </a:lnSpc>
              <a:spcAft>
                <a:spcPts val="600"/>
              </a:spcAft>
            </a:pPr>
            <a:endParaRPr lang="en-GB" spc="20" dirty="0">
              <a:latin typeface="Calibri"/>
              <a:ea typeface="Calibri"/>
              <a:cs typeface="Calibri"/>
            </a:endParaRPr>
          </a:p>
          <a:p>
            <a:pPr>
              <a:lnSpc>
                <a:spcPts val="2300"/>
              </a:lnSpc>
              <a:spcAft>
                <a:spcPts val="600"/>
              </a:spcAft>
            </a:pPr>
            <a:endParaRPr lang="en-GB" b="1" spc="20" dirty="0">
              <a:latin typeface="Open Sans"/>
              <a:ea typeface="Open Sans"/>
              <a:cs typeface="Open Sans"/>
            </a:endParaRPr>
          </a:p>
          <a:p>
            <a:pPr>
              <a:lnSpc>
                <a:spcPts val="2300"/>
              </a:lnSpc>
              <a:spcAft>
                <a:spcPts val="600"/>
              </a:spcAft>
            </a:pPr>
            <a:endParaRPr lang="en-GB" b="1" spc="20" dirty="0">
              <a:latin typeface="Open Sans"/>
              <a:ea typeface="Open Sans"/>
              <a:cs typeface="Open Sans"/>
            </a:endParaRPr>
          </a:p>
        </p:txBody>
      </p:sp>
    </p:spTree>
    <p:extLst>
      <p:ext uri="{BB962C8B-B14F-4D97-AF65-F5344CB8AC3E}">
        <p14:creationId xmlns:p14="http://schemas.microsoft.com/office/powerpoint/2010/main" val="1605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5C211C2-7464-48B1-8B3B-66907ACA8D8A}"/>
              </a:ext>
            </a:extLst>
          </p:cNvPr>
          <p:cNvSpPr txBox="1">
            <a:spLocks/>
          </p:cNvSpPr>
          <p:nvPr/>
        </p:nvSpPr>
        <p:spPr bwMode="auto">
          <a:xfrm>
            <a:off x="-1849" y="45153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a:solidFill>
                  <a:srgbClr val="B42518"/>
                </a:solidFill>
                <a:latin typeface="Open Sans"/>
                <a:ea typeface="Open Sans"/>
                <a:cs typeface="Open Sans"/>
                <a:sym typeface="Open Sans"/>
              </a:rPr>
              <a:t>Is It 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3F6EF28-8A76-4ED4-94EF-B939AE25BC43}"/>
              </a:ext>
            </a:extLst>
          </p:cNvPr>
          <p:cNvSpPr/>
          <p:nvPr/>
        </p:nvSpPr>
        <p:spPr>
          <a:xfrm>
            <a:off x="431798" y="1236120"/>
            <a:ext cx="8280399" cy="786398"/>
          </a:xfrm>
          <a:prstGeom prst="rect">
            <a:avLst/>
          </a:prstGeom>
          <a:solidFill>
            <a:schemeClr val="accent6">
              <a:lumMod val="20000"/>
              <a:lumOff val="80000"/>
              <a:alpha val="85000"/>
            </a:schemeClr>
          </a:solidFill>
          <a:ln>
            <a:solidFill>
              <a:srgbClr val="F5A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extBox 6">
            <a:extLst>
              <a:ext uri="{FF2B5EF4-FFF2-40B4-BE49-F238E27FC236}">
                <a16:creationId xmlns:a16="http://schemas.microsoft.com/office/drawing/2014/main" id="{1CC8D322-A959-47B4-9F2A-099EC46B2901}"/>
              </a:ext>
            </a:extLst>
          </p:cNvPr>
          <p:cNvSpPr txBox="1"/>
          <p:nvPr/>
        </p:nvSpPr>
        <p:spPr>
          <a:xfrm>
            <a:off x="532104" y="1444653"/>
            <a:ext cx="8076093" cy="369332"/>
          </a:xfrm>
          <a:prstGeom prst="rect">
            <a:avLst/>
          </a:prstGeom>
          <a:noFill/>
          <a:ln w="28575">
            <a:noFill/>
          </a:ln>
        </p:spPr>
        <p:txBody>
          <a:bodyPr wrap="square" lIns="0" rIns="0" rtlCol="0">
            <a:spAutoFit/>
          </a:bodyPr>
          <a:lstStyle/>
          <a:p>
            <a:pPr algn="ctr" fontAlgn="auto">
              <a:spcAft>
                <a:spcPts val="600"/>
              </a:spcAft>
            </a:pPr>
            <a:r>
              <a:rPr lang="en-GB" spc="20" dirty="0">
                <a:latin typeface="Open Sans" pitchFamily="34" charset="0"/>
                <a:ea typeface="Open Sans" pitchFamily="34" charset="0"/>
                <a:cs typeface="Open Sans" pitchFamily="34" charset="0"/>
              </a:rPr>
              <a:t>A group of people refuse to let Aled eat lunch with them in the canteen. </a:t>
            </a:r>
          </a:p>
        </p:txBody>
      </p:sp>
      <p:sp>
        <p:nvSpPr>
          <p:cNvPr id="8" name="TextBox 7">
            <a:extLst>
              <a:ext uri="{FF2B5EF4-FFF2-40B4-BE49-F238E27FC236}">
                <a16:creationId xmlns:a16="http://schemas.microsoft.com/office/drawing/2014/main" id="{2806B1D7-4B3A-42D1-A037-13662E936DA9}"/>
              </a:ext>
            </a:extLst>
          </p:cNvPr>
          <p:cNvSpPr txBox="1"/>
          <p:nvPr/>
        </p:nvSpPr>
        <p:spPr>
          <a:xfrm>
            <a:off x="431799" y="2337019"/>
            <a:ext cx="8280399" cy="2555828"/>
          </a:xfrm>
          <a:prstGeom prst="rect">
            <a:avLst/>
          </a:prstGeom>
        </p:spPr>
        <p:txBody>
          <a:bodyPr wrap="square" lIns="0" tIns="45720" rIns="0" bIns="45720" rtlCol="0" anchor="t">
            <a:spAutoFit/>
          </a:bodyPr>
          <a:lstStyle/>
          <a:p>
            <a:pPr fontAlgn="auto">
              <a:lnSpc>
                <a:spcPts val="2300"/>
              </a:lnSpc>
              <a:spcAft>
                <a:spcPts val="600"/>
              </a:spcAft>
            </a:pPr>
            <a:r>
              <a:rPr lang="en-GB" spc="20" dirty="0">
                <a:latin typeface="Open Sans"/>
                <a:ea typeface="Open Sans"/>
                <a:cs typeface="Open Sans"/>
              </a:rPr>
              <a:t>If Aled is being deliberately and repeatedly excluded from the group, </a:t>
            </a:r>
            <a:r>
              <a:rPr lang="en-GB" b="1" spc="20" dirty="0">
                <a:latin typeface="Open Sans"/>
                <a:ea typeface="Open Sans"/>
                <a:cs typeface="Open Sans"/>
              </a:rPr>
              <a:t>this would be considered relational bullying</a:t>
            </a:r>
            <a:r>
              <a:rPr lang="en-GB" spc="20" dirty="0">
                <a:latin typeface="Open Sans"/>
                <a:ea typeface="Open Sans"/>
                <a:cs typeface="Open Sans"/>
              </a:rPr>
              <a:t>. Even though Aled isn’t being hurt physically, this behaviour is likely to make him feel lonely and upset, particularly if it is something that keeps happening. </a:t>
            </a:r>
          </a:p>
          <a:p>
            <a:pPr>
              <a:lnSpc>
                <a:spcPts val="2300"/>
              </a:lnSpc>
              <a:spcAft>
                <a:spcPts val="600"/>
              </a:spcAft>
            </a:pPr>
            <a:endParaRPr lang="en-GB" b="1" spc="20" dirty="0">
              <a:latin typeface="Open Sans" pitchFamily="34" charset="0"/>
              <a:ea typeface="Open Sans" pitchFamily="34" charset="0"/>
              <a:cs typeface="Open Sans" pitchFamily="34" charset="0"/>
            </a:endParaRPr>
          </a:p>
          <a:p>
            <a:r>
              <a:rPr lang="en-GB" b="1" spc="20" dirty="0">
                <a:latin typeface="Open Sans"/>
                <a:ea typeface="Calibri"/>
                <a:cs typeface="Calibri"/>
              </a:rPr>
              <a:t>Any incident, if the school is made aware of it, will be investigated by our school. </a:t>
            </a:r>
          </a:p>
          <a:p>
            <a:pPr>
              <a:lnSpc>
                <a:spcPts val="2300"/>
              </a:lnSpc>
              <a:spcAft>
                <a:spcPts val="600"/>
              </a:spcAft>
            </a:pPr>
            <a:endParaRPr lang="en-GB" spc="20"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4266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055FBF-6CF4-41AB-84AF-EC1CEF2B475C}"/>
              </a:ext>
            </a:extLst>
          </p:cNvPr>
          <p:cNvSpPr txBox="1">
            <a:spLocks/>
          </p:cNvSpPr>
          <p:nvPr/>
        </p:nvSpPr>
        <p:spPr bwMode="auto">
          <a:xfrm>
            <a:off x="-1849" y="45153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a:solidFill>
                  <a:srgbClr val="B42518"/>
                </a:solidFill>
                <a:latin typeface="Open Sans"/>
                <a:ea typeface="Open Sans"/>
                <a:cs typeface="Open Sans"/>
                <a:sym typeface="Open Sans"/>
              </a:rPr>
              <a:t>Is It 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47D4F63E-F3EB-4770-9A9C-3FA46A80ACBF}"/>
              </a:ext>
            </a:extLst>
          </p:cNvPr>
          <p:cNvSpPr/>
          <p:nvPr/>
        </p:nvSpPr>
        <p:spPr>
          <a:xfrm>
            <a:off x="429951" y="1236120"/>
            <a:ext cx="8280399" cy="786398"/>
          </a:xfrm>
          <a:prstGeom prst="rect">
            <a:avLst/>
          </a:prstGeom>
          <a:solidFill>
            <a:schemeClr val="accent6">
              <a:lumMod val="20000"/>
              <a:lumOff val="80000"/>
            </a:schemeClr>
          </a:solidFill>
          <a:ln>
            <a:solidFill>
              <a:srgbClr val="B42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ACB3DD0C-1C9D-40EA-9985-3C2695CCEF3F}"/>
              </a:ext>
            </a:extLst>
          </p:cNvPr>
          <p:cNvSpPr txBox="1"/>
          <p:nvPr/>
        </p:nvSpPr>
        <p:spPr>
          <a:xfrm>
            <a:off x="1258510" y="1444652"/>
            <a:ext cx="6623279" cy="369332"/>
          </a:xfrm>
          <a:prstGeom prst="rect">
            <a:avLst/>
          </a:prstGeom>
          <a:noFill/>
          <a:ln w="28575">
            <a:noFill/>
          </a:ln>
        </p:spPr>
        <p:txBody>
          <a:bodyPr wrap="square" lIns="0" rIns="0" rtlCol="0" anchor="ctr">
            <a:spAutoFit/>
          </a:bodyPr>
          <a:lstStyle/>
          <a:p>
            <a:pPr algn="ctr" fontAlgn="auto">
              <a:spcAft>
                <a:spcPts val="600"/>
              </a:spcAft>
            </a:pPr>
            <a:r>
              <a:rPr lang="en-GB" spc="20" dirty="0">
                <a:latin typeface="Open Sans" pitchFamily="34" charset="0"/>
                <a:ea typeface="Open Sans" pitchFamily="34" charset="0"/>
                <a:cs typeface="Open Sans" pitchFamily="34" charset="0"/>
              </a:rPr>
              <a:t>Jamil’s friends repeatedly ‘kill’ him in an online video game.</a:t>
            </a:r>
          </a:p>
        </p:txBody>
      </p:sp>
      <p:sp>
        <p:nvSpPr>
          <p:cNvPr id="7" name="TextBox 6">
            <a:extLst>
              <a:ext uri="{FF2B5EF4-FFF2-40B4-BE49-F238E27FC236}">
                <a16:creationId xmlns:a16="http://schemas.microsoft.com/office/drawing/2014/main" id="{FC88E591-0957-470B-AF39-707EDD95F218}"/>
              </a:ext>
            </a:extLst>
          </p:cNvPr>
          <p:cNvSpPr txBox="1"/>
          <p:nvPr/>
        </p:nvSpPr>
        <p:spPr>
          <a:xfrm>
            <a:off x="431799" y="2337019"/>
            <a:ext cx="8280399" cy="3181640"/>
          </a:xfrm>
          <a:prstGeom prst="rect">
            <a:avLst/>
          </a:prstGeom>
        </p:spPr>
        <p:txBody>
          <a:bodyPr wrap="square" lIns="0" tIns="45720" rIns="0" bIns="45720" rtlCol="0" anchor="t">
            <a:spAutoFit/>
          </a:bodyPr>
          <a:lstStyle/>
          <a:p>
            <a:pPr>
              <a:lnSpc>
                <a:spcPts val="2300"/>
              </a:lnSpc>
              <a:spcAft>
                <a:spcPts val="600"/>
              </a:spcAft>
            </a:pPr>
            <a:r>
              <a:rPr lang="en-GB" spc="20" dirty="0">
                <a:latin typeface="Calibri"/>
                <a:ea typeface="Calibri"/>
                <a:cs typeface="Calibri"/>
              </a:rPr>
              <a:t>I</a:t>
            </a:r>
            <a:r>
              <a:rPr lang="en-GB" spc="20" dirty="0">
                <a:latin typeface="Open Sans"/>
                <a:ea typeface="Calibri"/>
                <a:cs typeface="Calibri"/>
              </a:rPr>
              <a:t>f Jamil is being caused emotional distress about this and has already asked the group to stop but it continues, t</a:t>
            </a:r>
            <a:r>
              <a:rPr lang="en-GB" spc="20" dirty="0">
                <a:latin typeface="Open Sans"/>
                <a:ea typeface="Open Sans"/>
                <a:cs typeface="Open Sans"/>
              </a:rPr>
              <a:t>his </a:t>
            </a:r>
            <a:r>
              <a:rPr lang="en-GB" b="1" spc="20" dirty="0">
                <a:latin typeface="Open Sans"/>
                <a:ea typeface="Open Sans"/>
                <a:cs typeface="Open Sans"/>
              </a:rPr>
              <a:t>could</a:t>
            </a:r>
            <a:r>
              <a:rPr lang="en-GB" spc="20" dirty="0">
                <a:latin typeface="Open Sans"/>
                <a:ea typeface="Open Sans"/>
                <a:cs typeface="Open Sans"/>
              </a:rPr>
              <a:t> be considered to be relational (or social) bullying because Jamil is being stopped from participating in the game with his friends. If it continues, then it is an example of cyberbullying, because an online platform is being used to cause emotional distress. </a:t>
            </a:r>
            <a:endParaRPr lang="en-GB" spc="20">
              <a:latin typeface="Open Sans" pitchFamily="34" charset="0"/>
              <a:ea typeface="Open Sans" pitchFamily="34" charset="0"/>
              <a:cs typeface="Open Sans" pitchFamily="34" charset="0"/>
            </a:endParaRPr>
          </a:p>
          <a:p>
            <a:pPr>
              <a:lnSpc>
                <a:spcPts val="2300"/>
              </a:lnSpc>
              <a:spcAft>
                <a:spcPts val="600"/>
              </a:spcAft>
            </a:pPr>
            <a:r>
              <a:rPr lang="en-GB" spc="20" dirty="0">
                <a:latin typeface="Open Sans"/>
                <a:ea typeface="Open Sans"/>
                <a:cs typeface="Open Sans"/>
              </a:rPr>
              <a:t>Even though Jamil isn’t being hurt physically, being excluded from a group and having others gang up on him is likely to make him feel lonely and upset, particularly if it is something that keeps happening. </a:t>
            </a:r>
          </a:p>
          <a:p>
            <a:pPr>
              <a:lnSpc>
                <a:spcPts val="2300"/>
              </a:lnSpc>
              <a:spcAft>
                <a:spcPts val="600"/>
              </a:spcAft>
            </a:pPr>
            <a:r>
              <a:rPr lang="en-GB" spc="20" dirty="0">
                <a:latin typeface="Open Sans"/>
                <a:ea typeface="Open Sans"/>
                <a:cs typeface="Open Sans"/>
              </a:rPr>
              <a:t>Jamil can also report this incident to the online gaming platform who may proceed with further action.</a:t>
            </a:r>
            <a:endParaRPr lang="en-GB" spc="20"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02439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C98092-8B0A-4223-8F04-78735210A631}"/>
              </a:ext>
            </a:extLst>
          </p:cNvPr>
          <p:cNvSpPr txBox="1">
            <a:spLocks/>
          </p:cNvSpPr>
          <p:nvPr/>
        </p:nvSpPr>
        <p:spPr bwMode="auto">
          <a:xfrm>
            <a:off x="-1849" y="45153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a:solidFill>
                  <a:srgbClr val="B42518"/>
                </a:solidFill>
                <a:latin typeface="Open Sans"/>
                <a:ea typeface="Open Sans"/>
                <a:cs typeface="Open Sans"/>
                <a:sym typeface="Open Sans"/>
              </a:rPr>
              <a:t>Is It 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42E7517B-61B8-478B-B2B8-BF66F4572F95}"/>
              </a:ext>
            </a:extLst>
          </p:cNvPr>
          <p:cNvSpPr/>
          <p:nvPr/>
        </p:nvSpPr>
        <p:spPr>
          <a:xfrm>
            <a:off x="431798" y="1236120"/>
            <a:ext cx="8280399" cy="786398"/>
          </a:xfrm>
          <a:prstGeom prst="rect">
            <a:avLst/>
          </a:prstGeom>
          <a:solidFill>
            <a:schemeClr val="accent6">
              <a:lumMod val="20000"/>
              <a:lumOff val="80000"/>
              <a:alpha val="85000"/>
            </a:schemeClr>
          </a:solidFill>
          <a:ln>
            <a:solidFill>
              <a:srgbClr val="F5A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extBox 6">
            <a:extLst>
              <a:ext uri="{FF2B5EF4-FFF2-40B4-BE49-F238E27FC236}">
                <a16:creationId xmlns:a16="http://schemas.microsoft.com/office/drawing/2014/main" id="{CC92DEEE-9850-418F-BEE7-F99D2849E041}"/>
              </a:ext>
            </a:extLst>
          </p:cNvPr>
          <p:cNvSpPr txBox="1"/>
          <p:nvPr/>
        </p:nvSpPr>
        <p:spPr>
          <a:xfrm>
            <a:off x="1651568" y="1315245"/>
            <a:ext cx="5837165" cy="646331"/>
          </a:xfrm>
          <a:prstGeom prst="rect">
            <a:avLst/>
          </a:prstGeom>
          <a:noFill/>
        </p:spPr>
        <p:txBody>
          <a:bodyPr wrap="square">
            <a:spAutoFit/>
          </a:bodyPr>
          <a:lstStyle/>
          <a:p>
            <a:pPr algn="ctr" fontAlgn="auto">
              <a:spcAft>
                <a:spcPts val="600"/>
              </a:spcAft>
            </a:pPr>
            <a:r>
              <a:rPr lang="en-GB" sz="1800" spc="20" dirty="0">
                <a:latin typeface="Open Sans" pitchFamily="34" charset="0"/>
                <a:ea typeface="Open Sans" pitchFamily="34" charset="0"/>
                <a:cs typeface="Open Sans" pitchFamily="34" charset="0"/>
              </a:rPr>
              <a:t>Eli posts a video of her new dance routine online and someone leaves a comment calling her fat. </a:t>
            </a:r>
          </a:p>
        </p:txBody>
      </p:sp>
      <p:sp>
        <p:nvSpPr>
          <p:cNvPr id="8" name="TextBox 7">
            <a:extLst>
              <a:ext uri="{FF2B5EF4-FFF2-40B4-BE49-F238E27FC236}">
                <a16:creationId xmlns:a16="http://schemas.microsoft.com/office/drawing/2014/main" id="{8975B0E0-54EF-4C17-9B44-48DE3E5E9F28}"/>
              </a:ext>
            </a:extLst>
          </p:cNvPr>
          <p:cNvSpPr txBox="1"/>
          <p:nvPr/>
        </p:nvSpPr>
        <p:spPr>
          <a:xfrm>
            <a:off x="475304" y="2333064"/>
            <a:ext cx="8280399" cy="3671518"/>
          </a:xfrm>
          <a:prstGeom prst="rect">
            <a:avLst/>
          </a:prstGeom>
        </p:spPr>
        <p:txBody>
          <a:bodyPr wrap="square" lIns="0" tIns="45720" rIns="0" bIns="45720" rtlCol="0" anchor="t">
            <a:spAutoFit/>
          </a:bodyPr>
          <a:lstStyle/>
          <a:p>
            <a:pPr fontAlgn="auto">
              <a:lnSpc>
                <a:spcPts val="2300"/>
              </a:lnSpc>
              <a:spcAft>
                <a:spcPts val="600"/>
              </a:spcAft>
            </a:pPr>
            <a:r>
              <a:rPr lang="en-GB" spc="20" dirty="0">
                <a:latin typeface="Open Sans" pitchFamily="34" charset="0"/>
                <a:ea typeface="Open Sans" pitchFamily="34" charset="0"/>
                <a:cs typeface="Open Sans" pitchFamily="34" charset="0"/>
              </a:rPr>
              <a:t>If this is a repeated incident, it would be considered an example of cyberbullying as the comment has been made on an online platform, is intended to cause harm and is likely to have an emotional impact on Eli. </a:t>
            </a:r>
          </a:p>
          <a:p>
            <a:pPr>
              <a:lnSpc>
                <a:spcPts val="2300"/>
              </a:lnSpc>
              <a:spcAft>
                <a:spcPts val="600"/>
              </a:spcAft>
            </a:pPr>
            <a:endParaRPr lang="en-GB" spc="20" dirty="0">
              <a:latin typeface="Open Sans" pitchFamily="34" charset="0"/>
              <a:ea typeface="Open Sans" pitchFamily="34" charset="0"/>
              <a:cs typeface="Open Sans" pitchFamily="34" charset="0"/>
            </a:endParaRPr>
          </a:p>
          <a:p>
            <a:pPr>
              <a:lnSpc>
                <a:spcPts val="2300"/>
              </a:lnSpc>
              <a:spcAft>
                <a:spcPts val="600"/>
              </a:spcAft>
            </a:pPr>
            <a:r>
              <a:rPr lang="en-GB" spc="20" dirty="0">
                <a:latin typeface="Open Sans"/>
                <a:ea typeface="Open Sans"/>
                <a:cs typeface="Open Sans"/>
              </a:rPr>
              <a:t>Eli </a:t>
            </a:r>
            <a:r>
              <a:rPr lang="en-GB" spc="20" dirty="0">
                <a:latin typeface="Open Sans"/>
                <a:ea typeface="Calibri"/>
                <a:cs typeface="Calibri"/>
              </a:rPr>
              <a:t>can also report this incident to the online platform who may proceed with further action.</a:t>
            </a:r>
          </a:p>
          <a:p>
            <a:pPr>
              <a:lnSpc>
                <a:spcPts val="2300"/>
              </a:lnSpc>
              <a:spcAft>
                <a:spcPts val="600"/>
              </a:spcAft>
            </a:pPr>
            <a:endParaRPr lang="en-GB" spc="20" dirty="0">
              <a:latin typeface="Calibri"/>
              <a:ea typeface="Calibri"/>
              <a:cs typeface="Calibri"/>
            </a:endParaRPr>
          </a:p>
          <a:p>
            <a:r>
              <a:rPr lang="en-GB" spc="20" dirty="0">
                <a:latin typeface="Open Sans"/>
                <a:ea typeface="Calibri"/>
                <a:cs typeface="Calibri"/>
              </a:rPr>
              <a:t>Any incident, if the school is made aware of it and it escalates during school time, will be investigated by the pastoral team. </a:t>
            </a:r>
          </a:p>
          <a:p>
            <a:pPr>
              <a:lnSpc>
                <a:spcPts val="2300"/>
              </a:lnSpc>
              <a:spcAft>
                <a:spcPts val="600"/>
              </a:spcAft>
            </a:pPr>
            <a:endParaRPr lang="en-GB" spc="20" dirty="0">
              <a:latin typeface="Open Sans"/>
              <a:ea typeface="Calibri"/>
              <a:cs typeface="Calibri"/>
            </a:endParaRPr>
          </a:p>
          <a:p>
            <a:pPr>
              <a:lnSpc>
                <a:spcPts val="2300"/>
              </a:lnSpc>
              <a:spcAft>
                <a:spcPts val="600"/>
              </a:spcAft>
            </a:pPr>
            <a:endParaRPr lang="en-GB" spc="20"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05214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7">
            <a:extLst>
              <a:ext uri="{FF2B5EF4-FFF2-40B4-BE49-F238E27FC236}">
                <a16:creationId xmlns:a16="http://schemas.microsoft.com/office/drawing/2014/main" id="{DD88FD73-239B-4432-A131-95284CE43011}"/>
              </a:ext>
            </a:extLst>
          </p:cNvPr>
          <p:cNvSpPr/>
          <p:nvPr/>
        </p:nvSpPr>
        <p:spPr bwMode="auto">
          <a:xfrm>
            <a:off x="399501" y="5045214"/>
            <a:ext cx="8344995" cy="1455639"/>
          </a:xfrm>
          <a:prstGeom prst="roundRect">
            <a:avLst>
              <a:gd name="adj" fmla="val 0"/>
            </a:avLst>
          </a:prstGeom>
          <a:solidFill>
            <a:schemeClr val="bg1"/>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 </a:t>
            </a:r>
          </a:p>
        </p:txBody>
      </p:sp>
      <p:sp>
        <p:nvSpPr>
          <p:cNvPr id="19" name="Rounded Rectangle 7">
            <a:extLst>
              <a:ext uri="{FF2B5EF4-FFF2-40B4-BE49-F238E27FC236}">
                <a16:creationId xmlns:a16="http://schemas.microsoft.com/office/drawing/2014/main" id="{2B56760B-D9BE-4664-98E5-273763A57BA9}"/>
              </a:ext>
            </a:extLst>
          </p:cNvPr>
          <p:cNvSpPr/>
          <p:nvPr/>
        </p:nvSpPr>
        <p:spPr bwMode="auto">
          <a:xfrm>
            <a:off x="399500" y="5037395"/>
            <a:ext cx="8344995" cy="1463458"/>
          </a:xfrm>
          <a:prstGeom prst="roundRect">
            <a:avLst>
              <a:gd name="adj" fmla="val 0"/>
            </a:avLst>
          </a:prstGeom>
          <a:solidFill>
            <a:srgbClr val="F59E36">
              <a:alpha val="84706"/>
            </a:srgb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 </a:t>
            </a:r>
          </a:p>
        </p:txBody>
      </p:sp>
      <p:sp>
        <p:nvSpPr>
          <p:cNvPr id="20" name="Rounded Rectangle 7">
            <a:extLst>
              <a:ext uri="{FF2B5EF4-FFF2-40B4-BE49-F238E27FC236}">
                <a16:creationId xmlns:a16="http://schemas.microsoft.com/office/drawing/2014/main" id="{F032464A-B120-4B5D-AB27-9684B3183655}"/>
              </a:ext>
            </a:extLst>
          </p:cNvPr>
          <p:cNvSpPr/>
          <p:nvPr/>
        </p:nvSpPr>
        <p:spPr bwMode="auto">
          <a:xfrm>
            <a:off x="399502" y="256087"/>
            <a:ext cx="8344995" cy="1634283"/>
          </a:xfrm>
          <a:prstGeom prst="roundRect">
            <a:avLst>
              <a:gd name="adj" fmla="val 0"/>
            </a:avLst>
          </a:prstGeom>
          <a:solidFill>
            <a:schemeClr val="bg1">
              <a:alpha val="90000"/>
            </a:scheme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21" name="Rounded Rectangle 10">
            <a:extLst>
              <a:ext uri="{FF2B5EF4-FFF2-40B4-BE49-F238E27FC236}">
                <a16:creationId xmlns:a16="http://schemas.microsoft.com/office/drawing/2014/main" id="{1A373A99-0F36-48A8-80AF-2CE1A3A4C4EE}"/>
              </a:ext>
            </a:extLst>
          </p:cNvPr>
          <p:cNvSpPr/>
          <p:nvPr/>
        </p:nvSpPr>
        <p:spPr bwMode="auto">
          <a:xfrm>
            <a:off x="399502" y="2070426"/>
            <a:ext cx="8344995" cy="2815815"/>
          </a:xfrm>
          <a:prstGeom prst="roundRect">
            <a:avLst>
              <a:gd name="adj" fmla="val 0"/>
            </a:avLst>
          </a:prstGeom>
          <a:solidFill>
            <a:schemeClr val="bg1">
              <a:alpha val="90000"/>
            </a:scheme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22" name="Content Placeholder 15">
            <a:extLst>
              <a:ext uri="{FF2B5EF4-FFF2-40B4-BE49-F238E27FC236}">
                <a16:creationId xmlns:a16="http://schemas.microsoft.com/office/drawing/2014/main" id="{5372C825-5FA8-4703-B9CE-7A39BE9D3EBB}"/>
              </a:ext>
            </a:extLst>
          </p:cNvPr>
          <p:cNvSpPr txBox="1">
            <a:spLocks/>
          </p:cNvSpPr>
          <p:nvPr/>
        </p:nvSpPr>
        <p:spPr bwMode="auto">
          <a:xfrm>
            <a:off x="502815" y="3101242"/>
            <a:ext cx="8196263"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lvl1pPr marL="228600" indent="-228600">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marL="285750" marR="0" lvl="0" indent="-285750" algn="l" rtl="0">
              <a:spcBef>
                <a:spcPts val="0"/>
              </a:spcBef>
              <a:spcAft>
                <a:spcPts val="600"/>
              </a:spcAft>
              <a:buClr>
                <a:schemeClr val="dk1"/>
              </a:buClr>
              <a:buSzPts val="1800"/>
              <a:buFont typeface="Arial"/>
              <a:buChar char="•"/>
            </a:pPr>
            <a:r>
              <a:rPr lang="en-GB" sz="1700" dirty="0">
                <a:solidFill>
                  <a:schemeClr val="dk1"/>
                </a:solidFill>
                <a:latin typeface="+mj-lt"/>
                <a:ea typeface="Open Sans"/>
                <a:cs typeface="Open Sans"/>
                <a:sym typeface="Open Sans"/>
              </a:rPr>
              <a:t>To understand what bullying is and identify some different types of bullying. </a:t>
            </a:r>
          </a:p>
          <a:p>
            <a:pPr marL="285750" marR="0" lvl="0" indent="-285750" algn="l" rtl="0">
              <a:spcBef>
                <a:spcPts val="0"/>
              </a:spcBef>
              <a:spcAft>
                <a:spcPts val="600"/>
              </a:spcAft>
              <a:buClr>
                <a:schemeClr val="dk1"/>
              </a:buClr>
              <a:buSzPts val="1800"/>
              <a:buFont typeface="Arial"/>
              <a:buChar char="•"/>
            </a:pPr>
            <a:r>
              <a:rPr lang="en-GB" sz="1700" dirty="0">
                <a:solidFill>
                  <a:schemeClr val="dk1"/>
                </a:solidFill>
                <a:latin typeface="+mj-lt"/>
                <a:ea typeface="Open Sans"/>
                <a:cs typeface="Open Sans"/>
                <a:sym typeface="Open Sans"/>
              </a:rPr>
              <a:t>To understand the impact that bullying can have on someone’s emotional </a:t>
            </a:r>
            <a:br>
              <a:rPr lang="en-GB" sz="1700" dirty="0">
                <a:solidFill>
                  <a:schemeClr val="dk1"/>
                </a:solidFill>
                <a:latin typeface="+mj-lt"/>
                <a:ea typeface="Open Sans"/>
                <a:cs typeface="Open Sans"/>
                <a:sym typeface="Open Sans"/>
              </a:rPr>
            </a:br>
            <a:r>
              <a:rPr lang="en-GB" sz="1700" dirty="0">
                <a:solidFill>
                  <a:schemeClr val="dk1"/>
                </a:solidFill>
                <a:latin typeface="+mj-lt"/>
                <a:ea typeface="Open Sans"/>
                <a:cs typeface="Open Sans"/>
                <a:sym typeface="Open Sans"/>
              </a:rPr>
              <a:t>and physical wellbeing. </a:t>
            </a:r>
          </a:p>
          <a:p>
            <a:pPr marL="285750" marR="0" lvl="0" indent="-285750" algn="l" rtl="0">
              <a:spcBef>
                <a:spcPts val="0"/>
              </a:spcBef>
              <a:spcAft>
                <a:spcPts val="600"/>
              </a:spcAft>
              <a:buClr>
                <a:schemeClr val="dk1"/>
              </a:buClr>
              <a:buSzPts val="1800"/>
              <a:buFont typeface="Arial"/>
              <a:buChar char="•"/>
            </a:pPr>
            <a:r>
              <a:rPr lang="en-GB" sz="1700" dirty="0">
                <a:solidFill>
                  <a:schemeClr val="dk1"/>
                </a:solidFill>
                <a:latin typeface="+mj-lt"/>
                <a:ea typeface="Open Sans"/>
                <a:cs typeface="Open Sans"/>
                <a:sym typeface="Open Sans"/>
              </a:rPr>
              <a:t>To recognise our responsibilities in helping to deal with and prevent bullying. </a:t>
            </a:r>
          </a:p>
          <a:p>
            <a:pPr marL="285750" marR="0" lvl="0" indent="-285750" algn="l" rtl="0">
              <a:spcBef>
                <a:spcPts val="0"/>
              </a:spcBef>
              <a:spcAft>
                <a:spcPts val="600"/>
              </a:spcAft>
              <a:buClr>
                <a:schemeClr val="dk1"/>
              </a:buClr>
              <a:buSzPts val="1800"/>
              <a:buFont typeface="Arial"/>
              <a:buChar char="•"/>
            </a:pPr>
            <a:r>
              <a:rPr lang="en-GB" sz="1700" dirty="0">
                <a:solidFill>
                  <a:schemeClr val="dk1"/>
                </a:solidFill>
                <a:latin typeface="+mj-lt"/>
                <a:ea typeface="Open Sans"/>
                <a:cs typeface="Open Sans"/>
                <a:sym typeface="Open Sans"/>
              </a:rPr>
              <a:t>To know how and where to get help.</a:t>
            </a:r>
          </a:p>
        </p:txBody>
      </p:sp>
      <p:sp>
        <p:nvSpPr>
          <p:cNvPr id="23" name="Content Placeholder 15">
            <a:extLst>
              <a:ext uri="{FF2B5EF4-FFF2-40B4-BE49-F238E27FC236}">
                <a16:creationId xmlns:a16="http://schemas.microsoft.com/office/drawing/2014/main" id="{F1AE84DE-B450-4A60-AF47-5F8E350F90F5}"/>
              </a:ext>
            </a:extLst>
          </p:cNvPr>
          <p:cNvSpPr txBox="1">
            <a:spLocks/>
          </p:cNvSpPr>
          <p:nvPr/>
        </p:nvSpPr>
        <p:spPr bwMode="auto">
          <a:xfrm>
            <a:off x="479425" y="1096138"/>
            <a:ext cx="8196263" cy="56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lvl1pPr>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algn="ctr">
              <a:lnSpc>
                <a:spcPts val="2300"/>
              </a:lnSpc>
              <a:spcBef>
                <a:spcPts val="1000"/>
              </a:spcBef>
            </a:pPr>
            <a:r>
              <a:rPr lang="en-GB" sz="1700" dirty="0">
                <a:effectLst/>
                <a:latin typeface="Open Sans" panose="020B0606030504020204" pitchFamily="34" charset="0"/>
                <a:ea typeface="Open Sans" panose="020B0606030504020204" pitchFamily="34" charset="0"/>
              </a:rPr>
              <a:t>To understand what bullying is, how it can impact people </a:t>
            </a:r>
            <a:br>
              <a:rPr lang="en-GB" sz="1700" dirty="0">
                <a:effectLst/>
                <a:latin typeface="Open Sans" panose="020B0606030504020204" pitchFamily="34" charset="0"/>
                <a:ea typeface="Open Sans" panose="020B0606030504020204" pitchFamily="34" charset="0"/>
              </a:rPr>
            </a:br>
            <a:r>
              <a:rPr lang="en-GB" sz="1700" dirty="0">
                <a:effectLst/>
                <a:latin typeface="Open Sans" panose="020B0606030504020204" pitchFamily="34" charset="0"/>
                <a:ea typeface="Open Sans" panose="020B0606030504020204" pitchFamily="34" charset="0"/>
              </a:rPr>
              <a:t>and how it can be dealt with and prevented. </a:t>
            </a:r>
            <a:endParaRPr lang="en-GB" altLang="en-US" sz="1700" spc="20" dirty="0">
              <a:latin typeface="+mj-lt"/>
              <a:ea typeface="Open Sans" panose="020B0606030504020204" pitchFamily="34" charset="0"/>
              <a:cs typeface="Open Sans" panose="020B0606030504020204" pitchFamily="34" charset="0"/>
            </a:endParaRPr>
          </a:p>
        </p:txBody>
      </p:sp>
      <p:sp>
        <p:nvSpPr>
          <p:cNvPr id="30" name="Content Placeholder 15">
            <a:extLst>
              <a:ext uri="{FF2B5EF4-FFF2-40B4-BE49-F238E27FC236}">
                <a16:creationId xmlns:a16="http://schemas.microsoft.com/office/drawing/2014/main" id="{6F34465C-9CC4-4340-94A0-DD17EECE9950}"/>
              </a:ext>
            </a:extLst>
          </p:cNvPr>
          <p:cNvSpPr txBox="1">
            <a:spLocks/>
          </p:cNvSpPr>
          <p:nvPr/>
        </p:nvSpPr>
        <p:spPr>
          <a:xfrm>
            <a:off x="479427" y="350898"/>
            <a:ext cx="8196263" cy="696912"/>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a:solidFill>
                  <a:srgbClr val="B42518"/>
                </a:solidFill>
                <a:latin typeface="Open Sans" panose="020B0606030504020204" pitchFamily="34" charset="0"/>
                <a:ea typeface="Open Sans" panose="020B0606030504020204" pitchFamily="34" charset="0"/>
                <a:cs typeface="Open Sans" panose="020B0606030504020204" pitchFamily="34" charset="0"/>
              </a:rPr>
              <a:t>Learning Objective</a:t>
            </a:r>
          </a:p>
        </p:txBody>
      </p:sp>
      <p:sp>
        <p:nvSpPr>
          <p:cNvPr id="31" name="Content Placeholder 15">
            <a:extLst>
              <a:ext uri="{FF2B5EF4-FFF2-40B4-BE49-F238E27FC236}">
                <a16:creationId xmlns:a16="http://schemas.microsoft.com/office/drawing/2014/main" id="{ABF9BF92-E2FD-457A-B975-2568CA3C0CBB}"/>
              </a:ext>
            </a:extLst>
          </p:cNvPr>
          <p:cNvSpPr txBox="1">
            <a:spLocks/>
          </p:cNvSpPr>
          <p:nvPr/>
        </p:nvSpPr>
        <p:spPr>
          <a:xfrm>
            <a:off x="479427" y="2292035"/>
            <a:ext cx="8196263" cy="698500"/>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a:solidFill>
                  <a:srgbClr val="B42518"/>
                </a:solidFill>
                <a:latin typeface="Open Sans" panose="020B0606030504020204" pitchFamily="34" charset="0"/>
                <a:ea typeface="Open Sans" panose="020B0606030504020204" pitchFamily="34" charset="0"/>
                <a:cs typeface="Open Sans" panose="020B0606030504020204" pitchFamily="34" charset="0"/>
              </a:rPr>
              <a:t>Success Criteria</a:t>
            </a:r>
          </a:p>
        </p:txBody>
      </p:sp>
      <p:sp>
        <p:nvSpPr>
          <p:cNvPr id="32" name="TextBox 31">
            <a:extLst>
              <a:ext uri="{FF2B5EF4-FFF2-40B4-BE49-F238E27FC236}">
                <a16:creationId xmlns:a16="http://schemas.microsoft.com/office/drawing/2014/main" id="{144B4CB3-84CA-40B5-B05B-1EF62CD4FB7F}"/>
              </a:ext>
            </a:extLst>
          </p:cNvPr>
          <p:cNvSpPr txBox="1"/>
          <p:nvPr/>
        </p:nvSpPr>
        <p:spPr>
          <a:xfrm>
            <a:off x="1856059" y="5217461"/>
            <a:ext cx="6506705" cy="1138773"/>
          </a:xfrm>
          <a:prstGeom prst="rect">
            <a:avLst/>
          </a:prstGeom>
          <a:noFill/>
        </p:spPr>
        <p:txBody>
          <a:bodyPr wrap="square">
            <a:spAutoFit/>
          </a:bodyPr>
          <a:lstStyle/>
          <a:p>
            <a:r>
              <a:rPr lang="en-GB" sz="1700" dirty="0">
                <a:effectLst/>
                <a:latin typeface="Open Sans" panose="020B0606030504020204" pitchFamily="34" charset="0"/>
                <a:ea typeface="Open Sans" panose="020B0606030504020204" pitchFamily="34" charset="0"/>
              </a:rPr>
              <a:t>Many people experience bullying every day and this can have </a:t>
            </a:r>
            <a:br>
              <a:rPr lang="en-GB" sz="1700" dirty="0">
                <a:effectLst/>
                <a:latin typeface="Open Sans" panose="020B0606030504020204" pitchFamily="34" charset="0"/>
                <a:ea typeface="Open Sans" panose="020B0606030504020204" pitchFamily="34" charset="0"/>
              </a:rPr>
            </a:br>
            <a:r>
              <a:rPr lang="en-GB" sz="1700" dirty="0">
                <a:effectLst/>
                <a:latin typeface="Open Sans" panose="020B0606030504020204" pitchFamily="34" charset="0"/>
                <a:ea typeface="Open Sans" panose="020B0606030504020204" pitchFamily="34" charset="0"/>
              </a:rPr>
              <a:t>a negative impact on their physical and mental wellbeing. Even if we are not the person doing the bullying or the target of bullying ourselves, we all have a role to play in preventing it. </a:t>
            </a:r>
            <a:endParaRPr lang="en-GB" sz="1700" b="1" dirty="0">
              <a:latin typeface="+mj-lt"/>
              <a:ea typeface="Open Sans" panose="020B0604020202020204" charset="0"/>
              <a:cs typeface="Open Sans" panose="020B0604020202020204" charset="0"/>
            </a:endParaRPr>
          </a:p>
        </p:txBody>
      </p:sp>
      <p:sp>
        <p:nvSpPr>
          <p:cNvPr id="33" name="TextBox 32">
            <a:extLst>
              <a:ext uri="{FF2B5EF4-FFF2-40B4-BE49-F238E27FC236}">
                <a16:creationId xmlns:a16="http://schemas.microsoft.com/office/drawing/2014/main" id="{32B408D3-B195-4C50-8C7F-64A1AC77592F}"/>
              </a:ext>
            </a:extLst>
          </p:cNvPr>
          <p:cNvSpPr txBox="1"/>
          <p:nvPr/>
        </p:nvSpPr>
        <p:spPr>
          <a:xfrm>
            <a:off x="684212" y="5221577"/>
            <a:ext cx="887136" cy="369332"/>
          </a:xfrm>
          <a:prstGeom prst="rect">
            <a:avLst/>
          </a:prstGeom>
          <a:noFill/>
        </p:spPr>
        <p:txBody>
          <a:bodyPr wrap="square">
            <a:spAutoFit/>
          </a:bodyPr>
          <a:lstStyle/>
          <a:p>
            <a:r>
              <a:rPr lang="en-GB" b="1" dirty="0">
                <a:latin typeface="Open Sans" panose="020B0604020202020204" charset="0"/>
                <a:ea typeface="Open Sans" panose="020B0604020202020204" charset="0"/>
                <a:cs typeface="Open Sans" panose="020B0604020202020204" charset="0"/>
              </a:rPr>
              <a:t>Why?</a:t>
            </a:r>
          </a:p>
        </p:txBody>
      </p:sp>
    </p:spTree>
    <p:extLst>
      <p:ext uri="{BB962C8B-B14F-4D97-AF65-F5344CB8AC3E}">
        <p14:creationId xmlns:p14="http://schemas.microsoft.com/office/powerpoint/2010/main" val="3154294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75BF48-E658-4815-86E9-CAD2C0461FB1}"/>
              </a:ext>
            </a:extLst>
          </p:cNvPr>
          <p:cNvSpPr txBox="1">
            <a:spLocks/>
          </p:cNvSpPr>
          <p:nvPr/>
        </p:nvSpPr>
        <p:spPr bwMode="auto">
          <a:xfrm>
            <a:off x="-1849" y="45153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a:solidFill>
                  <a:srgbClr val="B42518"/>
                </a:solidFill>
                <a:latin typeface="Open Sans"/>
                <a:ea typeface="Open Sans"/>
                <a:cs typeface="Open Sans"/>
                <a:sym typeface="Open Sans"/>
              </a:rPr>
              <a:t>Is It 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05C6A80A-5014-46EE-B94C-99C9708B9FB6}"/>
              </a:ext>
            </a:extLst>
          </p:cNvPr>
          <p:cNvSpPr/>
          <p:nvPr/>
        </p:nvSpPr>
        <p:spPr>
          <a:xfrm>
            <a:off x="429951" y="1236120"/>
            <a:ext cx="8280399" cy="786398"/>
          </a:xfrm>
          <a:prstGeom prst="rect">
            <a:avLst/>
          </a:prstGeom>
          <a:solidFill>
            <a:schemeClr val="accent6">
              <a:lumMod val="20000"/>
              <a:lumOff val="80000"/>
            </a:schemeClr>
          </a:solidFill>
          <a:ln>
            <a:solidFill>
              <a:srgbClr val="B42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A52F3ED1-7674-4F92-A3D3-3829191F9947}"/>
              </a:ext>
            </a:extLst>
          </p:cNvPr>
          <p:cNvSpPr txBox="1"/>
          <p:nvPr/>
        </p:nvSpPr>
        <p:spPr>
          <a:xfrm>
            <a:off x="680637" y="1470626"/>
            <a:ext cx="7779026" cy="369332"/>
          </a:xfrm>
          <a:prstGeom prst="rect">
            <a:avLst/>
          </a:prstGeom>
          <a:noFill/>
        </p:spPr>
        <p:txBody>
          <a:bodyPr wrap="square">
            <a:spAutoFit/>
          </a:bodyPr>
          <a:lstStyle/>
          <a:p>
            <a:pPr algn="ctr" fontAlgn="auto">
              <a:spcAft>
                <a:spcPts val="600"/>
              </a:spcAft>
            </a:pPr>
            <a:r>
              <a:rPr lang="en-GB" spc="20" dirty="0">
                <a:latin typeface="Open Sans" pitchFamily="34" charset="0"/>
                <a:ea typeface="Open Sans" pitchFamily="34" charset="0"/>
                <a:cs typeface="Open Sans" pitchFamily="34" charset="0"/>
              </a:rPr>
              <a:t>Kelly accidentally trips Henry up when he is getting off the bus.</a:t>
            </a:r>
          </a:p>
        </p:txBody>
      </p:sp>
      <p:sp>
        <p:nvSpPr>
          <p:cNvPr id="9" name="TextBox 8">
            <a:extLst>
              <a:ext uri="{FF2B5EF4-FFF2-40B4-BE49-F238E27FC236}">
                <a16:creationId xmlns:a16="http://schemas.microsoft.com/office/drawing/2014/main" id="{49152D6F-BB39-4C0F-AA9B-51E3F35BA72C}"/>
              </a:ext>
            </a:extLst>
          </p:cNvPr>
          <p:cNvSpPr txBox="1"/>
          <p:nvPr/>
        </p:nvSpPr>
        <p:spPr>
          <a:xfrm>
            <a:off x="431799" y="2337019"/>
            <a:ext cx="8280399" cy="963084"/>
          </a:xfrm>
          <a:prstGeom prst="rect">
            <a:avLst/>
          </a:prstGeom>
        </p:spPr>
        <p:txBody>
          <a:bodyPr wrap="square" lIns="0" rIns="0" rtlCol="0">
            <a:spAutoFit/>
          </a:bodyPr>
          <a:lstStyle/>
          <a:p>
            <a:pPr fontAlgn="auto">
              <a:lnSpc>
                <a:spcPts val="2300"/>
              </a:lnSpc>
              <a:spcAft>
                <a:spcPts val="600"/>
              </a:spcAft>
            </a:pPr>
            <a:r>
              <a:rPr lang="en-GB" spc="20" dirty="0">
                <a:latin typeface="Open Sans" pitchFamily="34" charset="0"/>
                <a:ea typeface="Open Sans" pitchFamily="34" charset="0"/>
                <a:cs typeface="Open Sans" pitchFamily="34" charset="0"/>
              </a:rPr>
              <a:t>If this action is unintentional, it probably isn’t bullying. However, if it was happening repeatedly and Kelly was intending to cause harm, it would be physical bullying. </a:t>
            </a:r>
          </a:p>
        </p:txBody>
      </p:sp>
    </p:spTree>
    <p:extLst>
      <p:ext uri="{BB962C8B-B14F-4D97-AF65-F5344CB8AC3E}">
        <p14:creationId xmlns:p14="http://schemas.microsoft.com/office/powerpoint/2010/main" val="210640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4349BF-E61A-4C43-9F7C-19EDD9BC1AF4}"/>
              </a:ext>
            </a:extLst>
          </p:cNvPr>
          <p:cNvSpPr txBox="1">
            <a:spLocks/>
          </p:cNvSpPr>
          <p:nvPr/>
        </p:nvSpPr>
        <p:spPr bwMode="auto">
          <a:xfrm>
            <a:off x="-1849" y="45153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a:solidFill>
                  <a:srgbClr val="B42518"/>
                </a:solidFill>
                <a:latin typeface="Open Sans"/>
                <a:ea typeface="Open Sans"/>
                <a:cs typeface="Open Sans"/>
                <a:sym typeface="Open Sans"/>
              </a:rPr>
              <a:t>Is It 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1EF60645-F03F-4C0E-B9AC-30A08115CE3B}"/>
              </a:ext>
            </a:extLst>
          </p:cNvPr>
          <p:cNvSpPr/>
          <p:nvPr/>
        </p:nvSpPr>
        <p:spPr>
          <a:xfrm>
            <a:off x="431798" y="1236120"/>
            <a:ext cx="8280399" cy="786398"/>
          </a:xfrm>
          <a:prstGeom prst="rect">
            <a:avLst/>
          </a:prstGeom>
          <a:solidFill>
            <a:schemeClr val="accent6">
              <a:lumMod val="20000"/>
              <a:lumOff val="80000"/>
              <a:alpha val="85000"/>
            </a:schemeClr>
          </a:solidFill>
          <a:ln>
            <a:solidFill>
              <a:srgbClr val="F5A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TextBox 7">
            <a:extLst>
              <a:ext uri="{FF2B5EF4-FFF2-40B4-BE49-F238E27FC236}">
                <a16:creationId xmlns:a16="http://schemas.microsoft.com/office/drawing/2014/main" id="{91763B2C-4DCA-4A18-8D74-C3F182566881}"/>
              </a:ext>
            </a:extLst>
          </p:cNvPr>
          <p:cNvSpPr txBox="1"/>
          <p:nvPr/>
        </p:nvSpPr>
        <p:spPr>
          <a:xfrm>
            <a:off x="2143297" y="1306153"/>
            <a:ext cx="4853707" cy="646331"/>
          </a:xfrm>
          <a:prstGeom prst="rect">
            <a:avLst/>
          </a:prstGeom>
          <a:noFill/>
          <a:ln w="28575">
            <a:noFill/>
          </a:ln>
        </p:spPr>
        <p:txBody>
          <a:bodyPr wrap="square" lIns="0" rIns="0" rtlCol="0">
            <a:spAutoFit/>
          </a:bodyPr>
          <a:lstStyle/>
          <a:p>
            <a:pPr algn="ctr" fontAlgn="auto">
              <a:spcAft>
                <a:spcPts val="600"/>
              </a:spcAft>
            </a:pPr>
            <a:r>
              <a:rPr lang="en-GB" spc="20" dirty="0">
                <a:latin typeface="Open Sans" pitchFamily="34" charset="0"/>
                <a:ea typeface="Open Sans" pitchFamily="34" charset="0"/>
                <a:cs typeface="Open Sans" pitchFamily="34" charset="0"/>
              </a:rPr>
              <a:t>Someone prints out photos of Janine pulling </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a funny face and puts them around school.</a:t>
            </a:r>
          </a:p>
        </p:txBody>
      </p:sp>
      <p:sp>
        <p:nvSpPr>
          <p:cNvPr id="6" name="TextBox 5">
            <a:extLst>
              <a:ext uri="{FF2B5EF4-FFF2-40B4-BE49-F238E27FC236}">
                <a16:creationId xmlns:a16="http://schemas.microsoft.com/office/drawing/2014/main" id="{75CCB39C-FF52-49EC-8F11-9243EF05DC31}"/>
              </a:ext>
            </a:extLst>
          </p:cNvPr>
          <p:cNvSpPr txBox="1"/>
          <p:nvPr/>
        </p:nvSpPr>
        <p:spPr>
          <a:xfrm>
            <a:off x="431799" y="2337019"/>
            <a:ext cx="8280399" cy="2886688"/>
          </a:xfrm>
          <a:prstGeom prst="rect">
            <a:avLst/>
          </a:prstGeom>
        </p:spPr>
        <p:txBody>
          <a:bodyPr wrap="square" lIns="0" tIns="45720" rIns="0" bIns="45720" rtlCol="0" anchor="t">
            <a:spAutoFit/>
          </a:bodyPr>
          <a:lstStyle/>
          <a:p>
            <a:pPr fontAlgn="auto">
              <a:lnSpc>
                <a:spcPts val="2300"/>
              </a:lnSpc>
              <a:spcAft>
                <a:spcPts val="600"/>
              </a:spcAft>
            </a:pPr>
            <a:r>
              <a:rPr lang="en-GB" spc="20" dirty="0">
                <a:latin typeface="Open Sans"/>
                <a:ea typeface="Open Sans"/>
                <a:cs typeface="Open Sans"/>
              </a:rPr>
              <a:t>This could be considered relational bullying as other people are likely to </a:t>
            </a:r>
            <a:br>
              <a:rPr lang="en-GB" spc="20" dirty="0">
                <a:latin typeface="Open Sans" pitchFamily="34" charset="0"/>
                <a:ea typeface="Open Sans" pitchFamily="34" charset="0"/>
                <a:cs typeface="Open Sans" pitchFamily="34" charset="0"/>
              </a:rPr>
            </a:br>
            <a:r>
              <a:rPr lang="en-GB" spc="20" dirty="0">
                <a:latin typeface="Open Sans"/>
                <a:ea typeface="Open Sans"/>
                <a:cs typeface="Open Sans"/>
              </a:rPr>
              <a:t>see the photos and Janine could end up feeling embarrassed or upset by this. However, it could be a friend who has printed out the photos as a joke and they may not have intended to hurt Janine. If Janine is emotionally impacted by the action and it is not a one-off incident, then it would be considered bullying. </a:t>
            </a:r>
            <a:endParaRPr lang="en-US" dirty="0"/>
          </a:p>
          <a:p>
            <a:pPr>
              <a:lnSpc>
                <a:spcPts val="2300"/>
              </a:lnSpc>
              <a:spcAft>
                <a:spcPts val="600"/>
              </a:spcAft>
            </a:pPr>
            <a:endParaRPr lang="en-GB" spc="20" dirty="0">
              <a:latin typeface="Open Sans"/>
              <a:ea typeface="Open Sans"/>
              <a:cs typeface="Open Sans"/>
            </a:endParaRPr>
          </a:p>
          <a:p>
            <a:pPr>
              <a:lnSpc>
                <a:spcPts val="2300"/>
              </a:lnSpc>
              <a:spcAft>
                <a:spcPts val="600"/>
              </a:spcAft>
            </a:pPr>
            <a:r>
              <a:rPr lang="en-GB" dirty="0">
                <a:latin typeface="Open Sans"/>
                <a:ea typeface="Calibri"/>
                <a:cs typeface="Calibri"/>
              </a:rPr>
              <a:t>This may result in the school investigating and discussing with the pupils concerned</a:t>
            </a:r>
            <a:endParaRPr lang="en-GB" dirty="0">
              <a:latin typeface="Open Sans"/>
            </a:endParaRPr>
          </a:p>
        </p:txBody>
      </p:sp>
    </p:spTree>
    <p:extLst>
      <p:ext uri="{BB962C8B-B14F-4D97-AF65-F5344CB8AC3E}">
        <p14:creationId xmlns:p14="http://schemas.microsoft.com/office/powerpoint/2010/main" val="298301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22A236-8B5E-4A10-A485-1B55502F230B}"/>
              </a:ext>
            </a:extLst>
          </p:cNvPr>
          <p:cNvSpPr txBox="1">
            <a:spLocks/>
          </p:cNvSpPr>
          <p:nvPr/>
        </p:nvSpPr>
        <p:spPr bwMode="auto">
          <a:xfrm>
            <a:off x="-1849" y="45153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a:solidFill>
                  <a:srgbClr val="B42518"/>
                </a:solidFill>
                <a:latin typeface="Open Sans"/>
                <a:ea typeface="Open Sans"/>
                <a:cs typeface="Open Sans"/>
                <a:sym typeface="Open Sans"/>
              </a:rPr>
              <a:t>Is It 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4FC27298-EB2E-40B6-AC82-FE27745ED344}"/>
              </a:ext>
            </a:extLst>
          </p:cNvPr>
          <p:cNvSpPr/>
          <p:nvPr/>
        </p:nvSpPr>
        <p:spPr>
          <a:xfrm>
            <a:off x="429951" y="1236120"/>
            <a:ext cx="8280399" cy="786398"/>
          </a:xfrm>
          <a:prstGeom prst="rect">
            <a:avLst/>
          </a:prstGeom>
          <a:solidFill>
            <a:schemeClr val="accent6">
              <a:lumMod val="20000"/>
              <a:lumOff val="80000"/>
            </a:schemeClr>
          </a:solidFill>
          <a:ln>
            <a:solidFill>
              <a:srgbClr val="B42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38BDF544-E963-441C-B5B6-766A069B422E}"/>
              </a:ext>
            </a:extLst>
          </p:cNvPr>
          <p:cNvSpPr txBox="1"/>
          <p:nvPr/>
        </p:nvSpPr>
        <p:spPr>
          <a:xfrm>
            <a:off x="707141" y="1444653"/>
            <a:ext cx="7726018" cy="369332"/>
          </a:xfrm>
          <a:prstGeom prst="rect">
            <a:avLst/>
          </a:prstGeom>
          <a:noFill/>
        </p:spPr>
        <p:txBody>
          <a:bodyPr wrap="square">
            <a:spAutoFit/>
          </a:bodyPr>
          <a:lstStyle/>
          <a:p>
            <a:pPr algn="ctr" fontAlgn="auto">
              <a:spcAft>
                <a:spcPts val="600"/>
              </a:spcAft>
            </a:pPr>
            <a:r>
              <a:rPr lang="en-GB" sz="1800" spc="20" dirty="0">
                <a:latin typeface="Open Sans" pitchFamily="34" charset="0"/>
                <a:ea typeface="Open Sans" pitchFamily="34" charset="0"/>
                <a:cs typeface="Open Sans" pitchFamily="34" charset="0"/>
              </a:rPr>
              <a:t>Angus forces Keisha to give him her lunch money every day.</a:t>
            </a:r>
          </a:p>
        </p:txBody>
      </p:sp>
      <p:sp>
        <p:nvSpPr>
          <p:cNvPr id="6" name="TextBox 5">
            <a:extLst>
              <a:ext uri="{FF2B5EF4-FFF2-40B4-BE49-F238E27FC236}">
                <a16:creationId xmlns:a16="http://schemas.microsoft.com/office/drawing/2014/main" id="{66EFEA7D-FCF1-4E8E-9221-63756D59A83E}"/>
              </a:ext>
            </a:extLst>
          </p:cNvPr>
          <p:cNvSpPr txBox="1"/>
          <p:nvPr/>
        </p:nvSpPr>
        <p:spPr>
          <a:xfrm>
            <a:off x="431799" y="2337019"/>
            <a:ext cx="8280399" cy="2963632"/>
          </a:xfrm>
          <a:prstGeom prst="rect">
            <a:avLst/>
          </a:prstGeom>
        </p:spPr>
        <p:txBody>
          <a:bodyPr wrap="square" lIns="0" tIns="45720" rIns="0" bIns="45720" rtlCol="0" anchor="t">
            <a:spAutoFit/>
          </a:bodyPr>
          <a:lstStyle/>
          <a:p>
            <a:pPr fontAlgn="auto">
              <a:lnSpc>
                <a:spcPts val="2300"/>
              </a:lnSpc>
              <a:spcAft>
                <a:spcPts val="600"/>
              </a:spcAft>
            </a:pPr>
            <a:r>
              <a:rPr lang="en-GB" spc="20" dirty="0">
                <a:latin typeface="Open Sans" pitchFamily="34" charset="0"/>
                <a:ea typeface="Open Sans" pitchFamily="34" charset="0"/>
                <a:cs typeface="Open Sans" pitchFamily="34" charset="0"/>
              </a:rPr>
              <a:t>This is an example of bullying because Keisha is repeatedly having her possessions (money) taken from her without her consent. This could be physical bullying (for example, if Angus is pushing or restraining Keisha </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and taking the money from her) or verbal bullying (if he is threatening </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her or intimidating her into giving him the money). </a:t>
            </a:r>
          </a:p>
          <a:p>
            <a:pPr>
              <a:lnSpc>
                <a:spcPts val="2300"/>
              </a:lnSpc>
              <a:spcAft>
                <a:spcPts val="600"/>
              </a:spcAft>
            </a:pPr>
            <a:endParaRPr lang="en-GB" spc="20" dirty="0">
              <a:latin typeface="Calibri"/>
              <a:ea typeface="Calibri"/>
              <a:cs typeface="Calibri"/>
            </a:endParaRPr>
          </a:p>
          <a:p>
            <a:pPr>
              <a:lnSpc>
                <a:spcPts val="2300"/>
              </a:lnSpc>
              <a:spcAft>
                <a:spcPts val="600"/>
              </a:spcAft>
            </a:pPr>
            <a:r>
              <a:rPr lang="en-GB" spc="20" dirty="0">
                <a:latin typeface="Open Sans"/>
                <a:ea typeface="Calibri"/>
                <a:cs typeface="Calibri"/>
              </a:rPr>
              <a:t>Any incident like this will be investigated and severely dealt with by our school. </a:t>
            </a:r>
            <a:endParaRPr lang="en-GB" spc="20" dirty="0">
              <a:latin typeface="Open Sans"/>
              <a:ea typeface="Open Sans" pitchFamily="34" charset="0"/>
              <a:cs typeface="Open Sans" pitchFamily="34" charset="0"/>
            </a:endParaRPr>
          </a:p>
          <a:p>
            <a:pPr>
              <a:lnSpc>
                <a:spcPts val="2300"/>
              </a:lnSpc>
              <a:spcAft>
                <a:spcPts val="600"/>
              </a:spcAft>
            </a:pPr>
            <a:endParaRPr lang="en-GB" spc="20"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42562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422623-DC0A-4DCC-A7C1-60B62CDFDC7B}"/>
              </a:ext>
            </a:extLst>
          </p:cNvPr>
          <p:cNvSpPr txBox="1">
            <a:spLocks/>
          </p:cNvSpPr>
          <p:nvPr/>
        </p:nvSpPr>
        <p:spPr bwMode="auto">
          <a:xfrm>
            <a:off x="-1849" y="45153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a:solidFill>
                  <a:srgbClr val="B42518"/>
                </a:solidFill>
                <a:latin typeface="Open Sans"/>
                <a:ea typeface="Open Sans"/>
                <a:cs typeface="Open Sans"/>
                <a:sym typeface="Open Sans"/>
              </a:rPr>
              <a:t>Is It 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4BE2E1DF-4158-40F5-8376-18586C060C6B}"/>
              </a:ext>
            </a:extLst>
          </p:cNvPr>
          <p:cNvSpPr/>
          <p:nvPr/>
        </p:nvSpPr>
        <p:spPr>
          <a:xfrm>
            <a:off x="431798" y="1236120"/>
            <a:ext cx="8280399" cy="786398"/>
          </a:xfrm>
          <a:prstGeom prst="rect">
            <a:avLst/>
          </a:prstGeom>
          <a:solidFill>
            <a:schemeClr val="accent6">
              <a:lumMod val="20000"/>
              <a:lumOff val="80000"/>
              <a:alpha val="85000"/>
            </a:schemeClr>
          </a:solidFill>
          <a:ln>
            <a:solidFill>
              <a:srgbClr val="F5A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extBox 6">
            <a:extLst>
              <a:ext uri="{FF2B5EF4-FFF2-40B4-BE49-F238E27FC236}">
                <a16:creationId xmlns:a16="http://schemas.microsoft.com/office/drawing/2014/main" id="{E6ECF7BA-21DF-4AFC-B919-BF35E93E9BDE}"/>
              </a:ext>
            </a:extLst>
          </p:cNvPr>
          <p:cNvSpPr txBox="1"/>
          <p:nvPr/>
        </p:nvSpPr>
        <p:spPr>
          <a:xfrm>
            <a:off x="1574288" y="1306153"/>
            <a:ext cx="5991726" cy="646331"/>
          </a:xfrm>
          <a:prstGeom prst="rect">
            <a:avLst/>
          </a:prstGeom>
          <a:noFill/>
        </p:spPr>
        <p:txBody>
          <a:bodyPr wrap="square">
            <a:spAutoFit/>
          </a:bodyPr>
          <a:lstStyle/>
          <a:p>
            <a:pPr algn="ctr" fontAlgn="auto">
              <a:spcAft>
                <a:spcPts val="600"/>
              </a:spcAft>
            </a:pPr>
            <a:r>
              <a:rPr lang="en-GB" sz="1800" spc="20" dirty="0">
                <a:latin typeface="Open Sans" pitchFamily="34" charset="0"/>
                <a:ea typeface="Open Sans" pitchFamily="34" charset="0"/>
                <a:cs typeface="Open Sans" pitchFamily="34" charset="0"/>
              </a:rPr>
              <a:t>Eliza tells Samantha that she thinks the </a:t>
            </a:r>
            <a:br>
              <a:rPr lang="en-GB" sz="1800" spc="20" dirty="0">
                <a:latin typeface="Open Sans" pitchFamily="34" charset="0"/>
                <a:ea typeface="Open Sans" pitchFamily="34" charset="0"/>
                <a:cs typeface="Open Sans" pitchFamily="34" charset="0"/>
              </a:rPr>
            </a:br>
            <a:r>
              <a:rPr lang="en-GB" sz="1800" spc="20" dirty="0">
                <a:latin typeface="Open Sans" pitchFamily="34" charset="0"/>
                <a:ea typeface="Open Sans" pitchFamily="34" charset="0"/>
                <a:cs typeface="Open Sans" pitchFamily="34" charset="0"/>
              </a:rPr>
              <a:t>new girl at school has an eating disorder.</a:t>
            </a:r>
          </a:p>
        </p:txBody>
      </p:sp>
      <p:sp>
        <p:nvSpPr>
          <p:cNvPr id="8" name="TextBox 7">
            <a:extLst>
              <a:ext uri="{FF2B5EF4-FFF2-40B4-BE49-F238E27FC236}">
                <a16:creationId xmlns:a16="http://schemas.microsoft.com/office/drawing/2014/main" id="{9D1F0081-4302-4CFA-9A7B-2C41E4E4DCA6}"/>
              </a:ext>
            </a:extLst>
          </p:cNvPr>
          <p:cNvSpPr txBox="1"/>
          <p:nvPr/>
        </p:nvSpPr>
        <p:spPr>
          <a:xfrm>
            <a:off x="431799" y="2337019"/>
            <a:ext cx="8280399" cy="2296783"/>
          </a:xfrm>
          <a:prstGeom prst="rect">
            <a:avLst/>
          </a:prstGeom>
        </p:spPr>
        <p:txBody>
          <a:bodyPr wrap="square" lIns="0" tIns="45720" rIns="0" bIns="45720" rtlCol="0" anchor="t">
            <a:spAutoFit/>
          </a:bodyPr>
          <a:lstStyle/>
          <a:p>
            <a:pPr fontAlgn="auto">
              <a:lnSpc>
                <a:spcPts val="2300"/>
              </a:lnSpc>
              <a:spcAft>
                <a:spcPts val="600"/>
              </a:spcAft>
            </a:pPr>
            <a:r>
              <a:rPr lang="en-GB" spc="20" dirty="0">
                <a:latin typeface="Open Sans" pitchFamily="34" charset="0"/>
                <a:ea typeface="Open Sans" pitchFamily="34" charset="0"/>
                <a:cs typeface="Open Sans" pitchFamily="34" charset="0"/>
              </a:rPr>
              <a:t>This action could be incredibly damaging, whether it is true or not. It may result in the new girl being excluded from social situations or feeling like everyone is talking about her. It could be considered an example of relational bullying, particularly if it is happening more than once, because </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a rumour is being spread about someone.</a:t>
            </a:r>
          </a:p>
          <a:p>
            <a:pPr>
              <a:lnSpc>
                <a:spcPts val="2300"/>
              </a:lnSpc>
              <a:spcAft>
                <a:spcPts val="600"/>
              </a:spcAft>
            </a:pPr>
            <a:endParaRPr lang="en-GB" spc="20" dirty="0">
              <a:latin typeface="Open Sans" pitchFamily="34" charset="0"/>
              <a:ea typeface="Open Sans" pitchFamily="34" charset="0"/>
              <a:cs typeface="Open Sans" pitchFamily="34" charset="0"/>
            </a:endParaRPr>
          </a:p>
          <a:p>
            <a:pPr>
              <a:lnSpc>
                <a:spcPts val="2300"/>
              </a:lnSpc>
              <a:spcAft>
                <a:spcPts val="600"/>
              </a:spcAft>
            </a:pPr>
            <a:endParaRPr lang="en-GB" spc="20" dirty="0">
              <a:latin typeface="Open Sans" pitchFamily="34" charset="0"/>
              <a:ea typeface="Open Sans" pitchFamily="34" charset="0"/>
              <a:cs typeface="Open Sans" pitchFamily="34" charset="0"/>
            </a:endParaRPr>
          </a:p>
        </p:txBody>
      </p:sp>
      <p:sp>
        <p:nvSpPr>
          <p:cNvPr id="3" name="TextBox 2">
            <a:extLst>
              <a:ext uri="{FF2B5EF4-FFF2-40B4-BE49-F238E27FC236}">
                <a16:creationId xmlns:a16="http://schemas.microsoft.com/office/drawing/2014/main" id="{0F858C96-552A-9437-D37C-269F284139E9}"/>
              </a:ext>
            </a:extLst>
          </p:cNvPr>
          <p:cNvSpPr txBox="1"/>
          <p:nvPr/>
        </p:nvSpPr>
        <p:spPr>
          <a:xfrm>
            <a:off x="404115" y="4706561"/>
            <a:ext cx="8243888" cy="1477328"/>
          </a:xfrm>
          <a:prstGeom prst="rect">
            <a:avLst/>
          </a:prstGeom>
          <a:noFill/>
        </p:spPr>
        <p:txBody>
          <a:bodyPr wrap="square" lIns="91440" tIns="45720" rIns="91440" bIns="45720" anchor="t">
            <a:spAutoFit/>
          </a:bodyPr>
          <a:lstStyle/>
          <a:p>
            <a:pPr>
              <a:defRPr/>
            </a:pPr>
            <a:r>
              <a:rPr lang="en-GB" spc="20" dirty="0">
                <a:latin typeface="Open Sans"/>
                <a:ea typeface="Calibri"/>
                <a:cs typeface="Calibri"/>
              </a:rPr>
              <a:t>All types of bullying, name calling, “teasing” or spreading rumours, whatever the method or motivation, is unacceptable and should not be tolerated. There is no justifiable excuse for bullying and it needs to be stopped and addressed.</a:t>
            </a:r>
            <a:endParaRPr lang="en-US" dirty="0">
              <a:latin typeface="Open Sans"/>
            </a:endParaRPr>
          </a:p>
          <a:p>
            <a:pPr algn="l">
              <a:spcAft>
                <a:spcPts val="1200"/>
              </a:spcAft>
              <a:defRPr/>
            </a:pPr>
            <a:endParaRPr lang="en-GB" sz="1800" spc="20" dirty="0">
              <a:latin typeface="+mj-lt"/>
              <a:ea typeface="Open Sans" pitchFamily="34" charset="0"/>
              <a:cs typeface="Open Sans" pitchFamily="34" charset="0"/>
            </a:endParaRPr>
          </a:p>
        </p:txBody>
      </p:sp>
    </p:spTree>
    <p:extLst>
      <p:ext uri="{BB962C8B-B14F-4D97-AF65-F5344CB8AC3E}">
        <p14:creationId xmlns:p14="http://schemas.microsoft.com/office/powerpoint/2010/main" val="35702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93CEA9-5CB2-41DF-AB90-8CC6A1B0083D}"/>
              </a:ext>
            </a:extLst>
          </p:cNvPr>
          <p:cNvSpPr txBox="1">
            <a:spLocks/>
          </p:cNvSpPr>
          <p:nvPr/>
        </p:nvSpPr>
        <p:spPr>
          <a:xfrm>
            <a:off x="478320" y="2230270"/>
            <a:ext cx="8272011" cy="363497"/>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2200"/>
              </a:lnSpc>
              <a:spcAft>
                <a:spcPts val="600"/>
              </a:spcAft>
              <a:defRPr/>
            </a:pPr>
            <a:r>
              <a:rPr lang="en-US" sz="18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Write down how you think bullying makes people feel. </a:t>
            </a:r>
            <a:endParaRPr lang="en-GB" sz="1600" spc="20">
              <a:solidFill>
                <a:schemeClr val="tx1">
                  <a:lumMod val="85000"/>
                  <a:lumOff val="15000"/>
                </a:schemeClr>
              </a:solidFill>
              <a:latin typeface="Open Sans" pitchFamily="34" charset="0"/>
              <a:ea typeface="Open Sans" pitchFamily="34" charset="0"/>
              <a:cs typeface="Open Sans" pitchFamily="34" charset="0"/>
            </a:endParaRPr>
          </a:p>
        </p:txBody>
      </p:sp>
      <p:sp>
        <p:nvSpPr>
          <p:cNvPr id="6" name="Flowchart: Terminator 5">
            <a:extLst>
              <a:ext uri="{FF2B5EF4-FFF2-40B4-BE49-F238E27FC236}">
                <a16:creationId xmlns:a16="http://schemas.microsoft.com/office/drawing/2014/main" id="{3714F256-015E-463D-AECE-7FAEAE1DE2EC}"/>
              </a:ext>
            </a:extLst>
          </p:cNvPr>
          <p:cNvSpPr/>
          <p:nvPr/>
        </p:nvSpPr>
        <p:spPr>
          <a:xfrm>
            <a:off x="3654550" y="5340692"/>
            <a:ext cx="1828339" cy="586185"/>
          </a:xfrm>
          <a:prstGeom prst="flowChartTerminator">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Terminator 6">
            <a:extLst>
              <a:ext uri="{FF2B5EF4-FFF2-40B4-BE49-F238E27FC236}">
                <a16:creationId xmlns:a16="http://schemas.microsoft.com/office/drawing/2014/main" id="{EA0B3DD0-4F4C-4971-88C0-19C0ED720582}"/>
              </a:ext>
            </a:extLst>
          </p:cNvPr>
          <p:cNvSpPr/>
          <p:nvPr/>
        </p:nvSpPr>
        <p:spPr>
          <a:xfrm>
            <a:off x="3177588" y="3080279"/>
            <a:ext cx="2788823" cy="894126"/>
          </a:xfrm>
          <a:prstGeom prst="flowChartTerminator">
            <a:avLst/>
          </a:prstGeom>
          <a:solidFill>
            <a:srgbClr val="F5AB5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3E57BA8-5A02-4927-87AB-ED08A66ABB8B}"/>
              </a:ext>
            </a:extLst>
          </p:cNvPr>
          <p:cNvSpPr txBox="1"/>
          <p:nvPr/>
        </p:nvSpPr>
        <p:spPr>
          <a:xfrm>
            <a:off x="3318029" y="3342198"/>
            <a:ext cx="2507942" cy="369332"/>
          </a:xfrm>
          <a:prstGeom prst="rect">
            <a:avLst/>
          </a:prstGeom>
          <a:noFill/>
        </p:spPr>
        <p:txBody>
          <a:bodyPr wrap="square">
            <a:spAutoFit/>
          </a:bodyPr>
          <a:lstStyle/>
          <a:p>
            <a:pPr algn="ctr"/>
            <a:r>
              <a:rPr lang="en-GB" sz="1800">
                <a:latin typeface="Open Sans" panose="020B0604020202020204" charset="0"/>
                <a:ea typeface="Open Sans" panose="020B0604020202020204" charset="0"/>
                <a:cs typeface="Open Sans" panose="020B0604020202020204" charset="0"/>
              </a:rPr>
              <a:t>You have 2 minutes.</a:t>
            </a:r>
            <a:endParaRPr lang="en-GB"/>
          </a:p>
        </p:txBody>
      </p:sp>
      <p:sp>
        <p:nvSpPr>
          <p:cNvPr id="9" name="Title 1">
            <a:extLst>
              <a:ext uri="{FF2B5EF4-FFF2-40B4-BE49-F238E27FC236}">
                <a16:creationId xmlns:a16="http://schemas.microsoft.com/office/drawing/2014/main" id="{A5ECB4BA-612D-4093-81BC-88669B031F91}"/>
              </a:ext>
            </a:extLst>
          </p:cNvPr>
          <p:cNvSpPr txBox="1">
            <a:spLocks/>
          </p:cNvSpPr>
          <p:nvPr/>
        </p:nvSpPr>
        <p:spPr>
          <a:xfrm>
            <a:off x="3783857" y="5451880"/>
            <a:ext cx="1569725" cy="369332"/>
          </a:xfrm>
          <a:prstGeom prst="rect">
            <a:avLst/>
          </a:prstGeom>
          <a:solidFill>
            <a:srgbClr val="B42518"/>
          </a:solidFill>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b="1">
                <a:solidFill>
                  <a:schemeClr val="bg1"/>
                </a:solidFill>
                <a:latin typeface="Open Sans" pitchFamily="34" charset="0"/>
                <a:ea typeface="Open Sans" pitchFamily="34" charset="0"/>
                <a:cs typeface="Open Sans" pitchFamily="34" charset="0"/>
              </a:rPr>
              <a:t>Start Timer</a:t>
            </a:r>
          </a:p>
        </p:txBody>
      </p:sp>
      <p:cxnSp>
        <p:nvCxnSpPr>
          <p:cNvPr id="10" name="Straight Connector 9">
            <a:extLst>
              <a:ext uri="{FF2B5EF4-FFF2-40B4-BE49-F238E27FC236}">
                <a16:creationId xmlns:a16="http://schemas.microsoft.com/office/drawing/2014/main" id="{AB621003-BD94-4F21-8C84-9F973CA99123}"/>
              </a:ext>
            </a:extLst>
          </p:cNvPr>
          <p:cNvCxnSpPr>
            <a:cxnSpLocks/>
          </p:cNvCxnSpPr>
          <p:nvPr/>
        </p:nvCxnSpPr>
        <p:spPr>
          <a:xfrm>
            <a:off x="2173688" y="4427306"/>
            <a:ext cx="4700328" cy="0"/>
          </a:xfrm>
          <a:prstGeom prst="line">
            <a:avLst/>
          </a:prstGeom>
          <a:ln w="34925">
            <a:solidFill>
              <a:srgbClr val="B42518"/>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85F150E-8EBE-4C5C-9E11-F98FF81A0DF0}"/>
              </a:ext>
            </a:extLst>
          </p:cNvPr>
          <p:cNvSpPr/>
          <p:nvPr/>
        </p:nvSpPr>
        <p:spPr>
          <a:xfrm>
            <a:off x="2173688" y="4367222"/>
            <a:ext cx="120168" cy="120168"/>
          </a:xfrm>
          <a:prstGeom prst="ellipse">
            <a:avLst/>
          </a:prstGeom>
          <a:solidFill>
            <a:srgbClr val="B42518"/>
          </a:solidFill>
          <a:ln>
            <a:solidFill>
              <a:srgbClr val="B42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BE2FD98-8CAC-4080-B416-76D47CF8E28D}"/>
              </a:ext>
            </a:extLst>
          </p:cNvPr>
          <p:cNvSpPr/>
          <p:nvPr/>
        </p:nvSpPr>
        <p:spPr>
          <a:xfrm>
            <a:off x="6818799" y="4367222"/>
            <a:ext cx="120168" cy="120168"/>
          </a:xfrm>
          <a:prstGeom prst="ellipse">
            <a:avLst/>
          </a:prstGeom>
          <a:solidFill>
            <a:srgbClr val="B42518"/>
          </a:solidFill>
          <a:ln>
            <a:solidFill>
              <a:srgbClr val="B42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763CF5F-C1CE-45F9-8D31-4D23204B9E84}"/>
              </a:ext>
            </a:extLst>
          </p:cNvPr>
          <p:cNvSpPr txBox="1">
            <a:spLocks/>
          </p:cNvSpPr>
          <p:nvPr/>
        </p:nvSpPr>
        <p:spPr>
          <a:xfrm>
            <a:off x="1984755" y="4590745"/>
            <a:ext cx="618201"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a:latin typeface="Open Sans" pitchFamily="34" charset="0"/>
                <a:ea typeface="Open Sans" pitchFamily="34" charset="0"/>
                <a:cs typeface="Open Sans" pitchFamily="34" charset="0"/>
              </a:rPr>
              <a:t>0:00</a:t>
            </a:r>
          </a:p>
        </p:txBody>
      </p:sp>
      <p:sp>
        <p:nvSpPr>
          <p:cNvPr id="14" name="Title 1">
            <a:extLst>
              <a:ext uri="{FF2B5EF4-FFF2-40B4-BE49-F238E27FC236}">
                <a16:creationId xmlns:a16="http://schemas.microsoft.com/office/drawing/2014/main" id="{096D4D0B-1C1F-4D9C-A814-0F8FEC9F9D45}"/>
              </a:ext>
            </a:extLst>
          </p:cNvPr>
          <p:cNvSpPr txBox="1">
            <a:spLocks/>
          </p:cNvSpPr>
          <p:nvPr/>
        </p:nvSpPr>
        <p:spPr>
          <a:xfrm>
            <a:off x="6551870" y="4568367"/>
            <a:ext cx="618201"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a:latin typeface="Open Sans" pitchFamily="34" charset="0"/>
                <a:ea typeface="Open Sans" pitchFamily="34" charset="0"/>
                <a:cs typeface="Open Sans" pitchFamily="34" charset="0"/>
              </a:rPr>
              <a:t>2:00</a:t>
            </a:r>
          </a:p>
        </p:txBody>
      </p:sp>
      <p:sp>
        <p:nvSpPr>
          <p:cNvPr id="15" name="Title 1">
            <a:extLst>
              <a:ext uri="{FF2B5EF4-FFF2-40B4-BE49-F238E27FC236}">
                <a16:creationId xmlns:a16="http://schemas.microsoft.com/office/drawing/2014/main" id="{39E08EDB-58F9-4C9B-9EC3-466F9478D82A}"/>
              </a:ext>
            </a:extLst>
          </p:cNvPr>
          <p:cNvSpPr txBox="1">
            <a:spLocks/>
          </p:cNvSpPr>
          <p:nvPr/>
        </p:nvSpPr>
        <p:spPr>
          <a:xfrm>
            <a:off x="4259620" y="4582604"/>
            <a:ext cx="618201"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a:latin typeface="Open Sans" pitchFamily="34" charset="0"/>
                <a:ea typeface="Open Sans" pitchFamily="34" charset="0"/>
                <a:cs typeface="Open Sans" pitchFamily="34" charset="0"/>
              </a:rPr>
              <a:t>1:00</a:t>
            </a:r>
          </a:p>
        </p:txBody>
      </p:sp>
      <p:sp>
        <p:nvSpPr>
          <p:cNvPr id="16" name="Oval 15">
            <a:extLst>
              <a:ext uri="{FF2B5EF4-FFF2-40B4-BE49-F238E27FC236}">
                <a16:creationId xmlns:a16="http://schemas.microsoft.com/office/drawing/2014/main" id="{3FC5F5E7-4713-4EEF-B2D9-4496CBA90D94}"/>
              </a:ext>
            </a:extLst>
          </p:cNvPr>
          <p:cNvSpPr/>
          <p:nvPr/>
        </p:nvSpPr>
        <p:spPr>
          <a:xfrm>
            <a:off x="2061052" y="4236324"/>
            <a:ext cx="345440" cy="345440"/>
          </a:xfrm>
          <a:prstGeom prst="ellipse">
            <a:avLst/>
          </a:prstGeom>
          <a:solidFill>
            <a:srgbClr val="B42518"/>
          </a:solidFill>
          <a:ln>
            <a:solidFill>
              <a:srgbClr val="B42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B0C000B-DFD7-41BD-A23C-7316DB841118}"/>
              </a:ext>
            </a:extLst>
          </p:cNvPr>
          <p:cNvCxnSpPr>
            <a:cxnSpLocks/>
            <a:endCxn id="15" idx="0"/>
          </p:cNvCxnSpPr>
          <p:nvPr/>
        </p:nvCxnSpPr>
        <p:spPr>
          <a:xfrm>
            <a:off x="4568720" y="4427306"/>
            <a:ext cx="1" cy="155298"/>
          </a:xfrm>
          <a:prstGeom prst="line">
            <a:avLst/>
          </a:prstGeom>
          <a:ln w="38100">
            <a:solidFill>
              <a:srgbClr val="B4251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176C04-750F-4329-B5F6-8875A6BD61B7}"/>
              </a:ext>
            </a:extLst>
          </p:cNvPr>
          <p:cNvCxnSpPr>
            <a:cxnSpLocks/>
          </p:cNvCxnSpPr>
          <p:nvPr/>
        </p:nvCxnSpPr>
        <p:spPr>
          <a:xfrm>
            <a:off x="6874016" y="4435447"/>
            <a:ext cx="1" cy="155298"/>
          </a:xfrm>
          <a:prstGeom prst="line">
            <a:avLst/>
          </a:prstGeom>
          <a:ln w="38100">
            <a:solidFill>
              <a:srgbClr val="B42518"/>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124CD548-6202-4155-BF84-D4A3C4EB43BD}"/>
              </a:ext>
            </a:extLst>
          </p:cNvPr>
          <p:cNvSpPr txBox="1">
            <a:spLocks/>
          </p:cNvSpPr>
          <p:nvPr/>
        </p:nvSpPr>
        <p:spPr bwMode="auto">
          <a:xfrm>
            <a:off x="-1849" y="45153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a:solidFill>
                  <a:srgbClr val="B42518"/>
                </a:solidFill>
                <a:latin typeface="Open Sans"/>
                <a:ea typeface="Open Sans"/>
                <a:cs typeface="Open Sans"/>
                <a:sym typeface="Open Sans"/>
              </a:rPr>
              <a:t>The Impact of Bullying</a:t>
            </a:r>
            <a:endParaRPr lang="en-GB" altLang="en-US" sz="3600" b="1">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9161DCF8-0DDC-8545-BACF-EA3E0E5545DF}"/>
              </a:ext>
            </a:extLst>
          </p:cNvPr>
          <p:cNvSpPr txBox="1"/>
          <p:nvPr/>
        </p:nvSpPr>
        <p:spPr>
          <a:xfrm>
            <a:off x="387106" y="1191328"/>
            <a:ext cx="8363225" cy="927754"/>
          </a:xfrm>
          <a:prstGeom prst="rect">
            <a:avLst/>
          </a:prstGeom>
          <a:noFill/>
        </p:spPr>
        <p:txBody>
          <a:bodyPr wrap="square">
            <a:spAutoFit/>
          </a:bodyPr>
          <a:lstStyle/>
          <a:p>
            <a:pPr algn="l" fontAlgn="auto">
              <a:lnSpc>
                <a:spcPts val="2200"/>
              </a:lnSpc>
              <a:spcAft>
                <a:spcPts val="600"/>
              </a:spcAft>
              <a:defRPr/>
            </a:pPr>
            <a:r>
              <a:rPr lang="en-GB" sz="1800" spc="20" dirty="0">
                <a:latin typeface="+mn-lt"/>
                <a:ea typeface="Open Sans" panose="020B0606030504020204" pitchFamily="34" charset="0"/>
                <a:cs typeface="Open Sans" panose="020B0606030504020204" pitchFamily="34" charset="0"/>
              </a:rPr>
              <a:t>A quarter of people aged 12-18 have experienced some form of bullying in the last year.</a:t>
            </a:r>
            <a:r>
              <a:rPr lang="en-GB" sz="1800" spc="20" baseline="30000" dirty="0">
                <a:latin typeface="+mn-lt"/>
                <a:ea typeface="Open Sans" panose="020B0606030504020204" pitchFamily="34" charset="0"/>
                <a:cs typeface="Open Sans" panose="020B0606030504020204" pitchFamily="34" charset="0"/>
              </a:rPr>
              <a:t>1</a:t>
            </a:r>
            <a:r>
              <a:rPr lang="en-GB" sz="1800" spc="20" dirty="0">
                <a:latin typeface="+mn-lt"/>
                <a:ea typeface="Open Sans" panose="020B0606030504020204" pitchFamily="34" charset="0"/>
                <a:cs typeface="Open Sans" panose="020B0606030504020204" pitchFamily="34" charset="0"/>
              </a:rPr>
              <a:t> This might be from people at school, work, online or even those in their own home. </a:t>
            </a:r>
          </a:p>
        </p:txBody>
      </p:sp>
    </p:spTree>
    <p:extLst>
      <p:ext uri="{BB962C8B-B14F-4D97-AF65-F5344CB8AC3E}">
        <p14:creationId xmlns:p14="http://schemas.microsoft.com/office/powerpoint/2010/main" val="297171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fill="hold" grpId="0" nodeType="clickEffect">
                                  <p:stCondLst>
                                    <p:cond delay="0"/>
                                  </p:stCondLst>
                                  <p:childTnLst>
                                    <p:animMotion origin="layout" path="M -8.33333E-7 4.44444E-6 L 0.50139 4.44444E-6 " pathEditMode="relative" rAng="0" ptsTypes="AA">
                                      <p:cBhvr>
                                        <p:cTn id="40" dur="120000" fill="hold"/>
                                        <p:tgtEl>
                                          <p:spTgt spid="16"/>
                                        </p:tgtEl>
                                        <p:attrNameLst>
                                          <p:attrName>ppt_x</p:attrName>
                                          <p:attrName>ppt_y</p:attrName>
                                        </p:attrNameLst>
                                      </p:cBhvr>
                                      <p:rCtr x="250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P spid="9" grpId="0" animBg="1"/>
      <p:bldP spid="11" grpId="0" animBg="1"/>
      <p:bldP spid="12" grpId="0" animBg="1"/>
      <p:bldP spid="13" grpId="0"/>
      <p:bldP spid="14" grpId="0"/>
      <p:bldP spid="15" grpId="0"/>
      <p:bldP spid="16" grpId="0" animBg="1"/>
      <p:bldP spid="16" grpId="1"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93CEA9-5CB2-41DF-AB90-8CC6A1B0083D}"/>
              </a:ext>
            </a:extLst>
          </p:cNvPr>
          <p:cNvSpPr txBox="1">
            <a:spLocks/>
          </p:cNvSpPr>
          <p:nvPr/>
        </p:nvSpPr>
        <p:spPr>
          <a:xfrm>
            <a:off x="455382" y="1384752"/>
            <a:ext cx="8272011" cy="363561"/>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2200"/>
              </a:lnSpc>
              <a:spcAft>
                <a:spcPts val="600"/>
              </a:spcAft>
              <a:defRPr/>
            </a:pPr>
            <a:r>
              <a:rPr lang="en-GB" sz="1800" spc="20" dirty="0">
                <a:solidFill>
                  <a:srgbClr val="000000"/>
                </a:solidFill>
                <a:ea typeface="Open Sans" pitchFamily="34" charset="0"/>
                <a:cs typeface="Open Sans" pitchFamily="34" charset="0"/>
              </a:rPr>
              <a:t>Bullying can make people feel all kinds of negative emotions. </a:t>
            </a:r>
            <a:endParaRPr lang="en-GB" sz="1600" spc="20" dirty="0">
              <a:solidFill>
                <a:schemeClr val="tx1">
                  <a:lumMod val="85000"/>
                  <a:lumOff val="15000"/>
                </a:schemeClr>
              </a:solidFill>
              <a:latin typeface="Open Sans" pitchFamily="34" charset="0"/>
              <a:ea typeface="Open Sans" pitchFamily="34" charset="0"/>
              <a:cs typeface="Open Sans" pitchFamily="34" charset="0"/>
            </a:endParaRPr>
          </a:p>
        </p:txBody>
      </p:sp>
      <p:sp>
        <p:nvSpPr>
          <p:cNvPr id="19" name="Rectangle: Rounded Corners 18">
            <a:extLst>
              <a:ext uri="{FF2B5EF4-FFF2-40B4-BE49-F238E27FC236}">
                <a16:creationId xmlns:a16="http://schemas.microsoft.com/office/drawing/2014/main" id="{E647033B-BF7F-43AC-9AF9-D6D167136225}"/>
              </a:ext>
            </a:extLst>
          </p:cNvPr>
          <p:cNvSpPr/>
          <p:nvPr/>
        </p:nvSpPr>
        <p:spPr>
          <a:xfrm>
            <a:off x="3329517" y="2041623"/>
            <a:ext cx="2484966" cy="720000"/>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angry</a:t>
            </a:r>
          </a:p>
        </p:txBody>
      </p:sp>
      <p:sp>
        <p:nvSpPr>
          <p:cNvPr id="20" name="Rectangle: Rounded Corners 19">
            <a:extLst>
              <a:ext uri="{FF2B5EF4-FFF2-40B4-BE49-F238E27FC236}">
                <a16:creationId xmlns:a16="http://schemas.microsoft.com/office/drawing/2014/main" id="{86E6D1D6-B6B6-4F99-8B33-1ECDDC29F9F0}"/>
              </a:ext>
            </a:extLst>
          </p:cNvPr>
          <p:cNvSpPr/>
          <p:nvPr/>
        </p:nvSpPr>
        <p:spPr>
          <a:xfrm>
            <a:off x="422106" y="2041623"/>
            <a:ext cx="2484966" cy="720000"/>
          </a:xfrm>
          <a:prstGeom prst="roundRect">
            <a:avLst>
              <a:gd name="adj" fmla="val 50000"/>
            </a:avLst>
          </a:prstGeom>
          <a:solidFill>
            <a:srgbClr val="F5AB5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lonely</a:t>
            </a:r>
          </a:p>
        </p:txBody>
      </p:sp>
      <p:sp>
        <p:nvSpPr>
          <p:cNvPr id="21" name="Rectangle: Rounded Corners 20">
            <a:extLst>
              <a:ext uri="{FF2B5EF4-FFF2-40B4-BE49-F238E27FC236}">
                <a16:creationId xmlns:a16="http://schemas.microsoft.com/office/drawing/2014/main" id="{4383FDDA-37D7-438E-B6E1-38845087EAF7}"/>
              </a:ext>
            </a:extLst>
          </p:cNvPr>
          <p:cNvSpPr/>
          <p:nvPr/>
        </p:nvSpPr>
        <p:spPr>
          <a:xfrm>
            <a:off x="6241776" y="3103523"/>
            <a:ext cx="2484966" cy="720000"/>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scared</a:t>
            </a:r>
          </a:p>
        </p:txBody>
      </p:sp>
      <p:sp>
        <p:nvSpPr>
          <p:cNvPr id="22" name="Rectangle: Rounded Corners 21">
            <a:extLst>
              <a:ext uri="{FF2B5EF4-FFF2-40B4-BE49-F238E27FC236}">
                <a16:creationId xmlns:a16="http://schemas.microsoft.com/office/drawing/2014/main" id="{A904F585-DA8B-46F1-9A6C-EE2BF5DEE973}"/>
              </a:ext>
            </a:extLst>
          </p:cNvPr>
          <p:cNvSpPr/>
          <p:nvPr/>
        </p:nvSpPr>
        <p:spPr>
          <a:xfrm>
            <a:off x="6241776" y="4165423"/>
            <a:ext cx="2484966" cy="720000"/>
          </a:xfrm>
          <a:prstGeom prst="roundRect">
            <a:avLst>
              <a:gd name="adj" fmla="val 50000"/>
            </a:avLst>
          </a:prstGeom>
          <a:solidFill>
            <a:srgbClr val="F5AB5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weak</a:t>
            </a:r>
          </a:p>
        </p:txBody>
      </p:sp>
      <p:sp>
        <p:nvSpPr>
          <p:cNvPr id="23" name="Rectangle: Rounded Corners 22">
            <a:extLst>
              <a:ext uri="{FF2B5EF4-FFF2-40B4-BE49-F238E27FC236}">
                <a16:creationId xmlns:a16="http://schemas.microsoft.com/office/drawing/2014/main" id="{20F8A8A4-FA45-403A-ABB3-878A6BB78B89}"/>
              </a:ext>
            </a:extLst>
          </p:cNvPr>
          <p:cNvSpPr/>
          <p:nvPr/>
        </p:nvSpPr>
        <p:spPr>
          <a:xfrm>
            <a:off x="3329517" y="4165423"/>
            <a:ext cx="2484966" cy="720000"/>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upset</a:t>
            </a:r>
          </a:p>
        </p:txBody>
      </p:sp>
      <p:sp>
        <p:nvSpPr>
          <p:cNvPr id="24" name="Rectangle: Rounded Corners 23">
            <a:extLst>
              <a:ext uri="{FF2B5EF4-FFF2-40B4-BE49-F238E27FC236}">
                <a16:creationId xmlns:a16="http://schemas.microsoft.com/office/drawing/2014/main" id="{06E926A9-B75A-4A6C-8FFB-769A2FFA2359}"/>
              </a:ext>
            </a:extLst>
          </p:cNvPr>
          <p:cNvSpPr/>
          <p:nvPr/>
        </p:nvSpPr>
        <p:spPr>
          <a:xfrm>
            <a:off x="417260" y="4165423"/>
            <a:ext cx="2484966" cy="720000"/>
          </a:xfrm>
          <a:prstGeom prst="roundRect">
            <a:avLst>
              <a:gd name="adj" fmla="val 50000"/>
            </a:avLst>
          </a:prstGeom>
          <a:solidFill>
            <a:srgbClr val="F5AB5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worthless</a:t>
            </a:r>
          </a:p>
        </p:txBody>
      </p:sp>
      <p:sp>
        <p:nvSpPr>
          <p:cNvPr id="25" name="Rectangle: Rounded Corners 24">
            <a:extLst>
              <a:ext uri="{FF2B5EF4-FFF2-40B4-BE49-F238E27FC236}">
                <a16:creationId xmlns:a16="http://schemas.microsoft.com/office/drawing/2014/main" id="{65E1A4FF-A5F8-46D4-AB79-D036D34ABDB2}"/>
              </a:ext>
            </a:extLst>
          </p:cNvPr>
          <p:cNvSpPr/>
          <p:nvPr/>
        </p:nvSpPr>
        <p:spPr>
          <a:xfrm>
            <a:off x="6241776" y="5227323"/>
            <a:ext cx="2484966" cy="720000"/>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threatened</a:t>
            </a:r>
          </a:p>
        </p:txBody>
      </p:sp>
      <p:sp>
        <p:nvSpPr>
          <p:cNvPr id="26" name="Rectangle: Rounded Corners 25">
            <a:extLst>
              <a:ext uri="{FF2B5EF4-FFF2-40B4-BE49-F238E27FC236}">
                <a16:creationId xmlns:a16="http://schemas.microsoft.com/office/drawing/2014/main" id="{A133ECE3-DCF8-4F95-976E-9FC0EE0781A3}"/>
              </a:ext>
            </a:extLst>
          </p:cNvPr>
          <p:cNvSpPr/>
          <p:nvPr/>
        </p:nvSpPr>
        <p:spPr>
          <a:xfrm>
            <a:off x="3348905" y="5227323"/>
            <a:ext cx="2484966" cy="720000"/>
          </a:xfrm>
          <a:prstGeom prst="roundRect">
            <a:avLst>
              <a:gd name="adj" fmla="val 50000"/>
            </a:avLst>
          </a:prstGeom>
          <a:solidFill>
            <a:srgbClr val="F5AB5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hurt</a:t>
            </a:r>
          </a:p>
        </p:txBody>
      </p:sp>
      <p:sp>
        <p:nvSpPr>
          <p:cNvPr id="27" name="Rectangle: Rounded Corners 26">
            <a:extLst>
              <a:ext uri="{FF2B5EF4-FFF2-40B4-BE49-F238E27FC236}">
                <a16:creationId xmlns:a16="http://schemas.microsoft.com/office/drawing/2014/main" id="{8F6B2D19-584D-4511-8521-C43F31C6C7AE}"/>
              </a:ext>
            </a:extLst>
          </p:cNvPr>
          <p:cNvSpPr/>
          <p:nvPr/>
        </p:nvSpPr>
        <p:spPr>
          <a:xfrm>
            <a:off x="436646" y="5227323"/>
            <a:ext cx="2484966" cy="720000"/>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humiliated</a:t>
            </a:r>
          </a:p>
        </p:txBody>
      </p:sp>
      <p:sp>
        <p:nvSpPr>
          <p:cNvPr id="28" name="Rectangle: Rounded Corners 27">
            <a:extLst>
              <a:ext uri="{FF2B5EF4-FFF2-40B4-BE49-F238E27FC236}">
                <a16:creationId xmlns:a16="http://schemas.microsoft.com/office/drawing/2014/main" id="{DEBF5584-E103-421D-8F97-C9D28A277FA6}"/>
              </a:ext>
            </a:extLst>
          </p:cNvPr>
          <p:cNvSpPr/>
          <p:nvPr/>
        </p:nvSpPr>
        <p:spPr>
          <a:xfrm>
            <a:off x="6236930" y="2041623"/>
            <a:ext cx="2484966" cy="720000"/>
          </a:xfrm>
          <a:prstGeom prst="roundRect">
            <a:avLst>
              <a:gd name="adj" fmla="val 50000"/>
            </a:avLst>
          </a:prstGeom>
          <a:solidFill>
            <a:srgbClr val="F5AB5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invisible</a:t>
            </a:r>
          </a:p>
        </p:txBody>
      </p:sp>
      <p:sp>
        <p:nvSpPr>
          <p:cNvPr id="29" name="Rectangle: Rounded Corners 28">
            <a:extLst>
              <a:ext uri="{FF2B5EF4-FFF2-40B4-BE49-F238E27FC236}">
                <a16:creationId xmlns:a16="http://schemas.microsoft.com/office/drawing/2014/main" id="{789893DD-B7E5-4224-A450-AFD3FD1B52EA}"/>
              </a:ext>
            </a:extLst>
          </p:cNvPr>
          <p:cNvSpPr/>
          <p:nvPr/>
        </p:nvSpPr>
        <p:spPr>
          <a:xfrm>
            <a:off x="417260" y="3103523"/>
            <a:ext cx="2484966" cy="720000"/>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hopeless</a:t>
            </a:r>
          </a:p>
        </p:txBody>
      </p:sp>
      <p:sp>
        <p:nvSpPr>
          <p:cNvPr id="30" name="Rectangle: Rounded Corners 29">
            <a:extLst>
              <a:ext uri="{FF2B5EF4-FFF2-40B4-BE49-F238E27FC236}">
                <a16:creationId xmlns:a16="http://schemas.microsoft.com/office/drawing/2014/main" id="{5F1060F6-CD9E-4B14-8B8E-1106BF9E2D4C}"/>
              </a:ext>
            </a:extLst>
          </p:cNvPr>
          <p:cNvSpPr/>
          <p:nvPr/>
        </p:nvSpPr>
        <p:spPr>
          <a:xfrm>
            <a:off x="3329517" y="3103523"/>
            <a:ext cx="2484966" cy="720000"/>
          </a:xfrm>
          <a:prstGeom prst="roundRect">
            <a:avLst>
              <a:gd name="adj" fmla="val 50000"/>
            </a:avLst>
          </a:prstGeom>
          <a:solidFill>
            <a:srgbClr val="F5AB5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isolated</a:t>
            </a:r>
          </a:p>
        </p:txBody>
      </p:sp>
      <p:sp>
        <p:nvSpPr>
          <p:cNvPr id="16" name="Title 1">
            <a:extLst>
              <a:ext uri="{FF2B5EF4-FFF2-40B4-BE49-F238E27FC236}">
                <a16:creationId xmlns:a16="http://schemas.microsoft.com/office/drawing/2014/main" id="{08AE1E1F-997B-418D-9AA7-FB8789E65B6D}"/>
              </a:ext>
            </a:extLst>
          </p:cNvPr>
          <p:cNvSpPr txBox="1">
            <a:spLocks/>
          </p:cNvSpPr>
          <p:nvPr/>
        </p:nvSpPr>
        <p:spPr bwMode="auto">
          <a:xfrm>
            <a:off x="-1849" y="45153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B42518"/>
                </a:solidFill>
                <a:latin typeface="Open Sans"/>
                <a:ea typeface="Open Sans"/>
                <a:cs typeface="Open Sans"/>
                <a:sym typeface="Open Sans"/>
              </a:rPr>
              <a:t>The Impact of 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31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C75D51-1EA8-4FC3-8580-65C5AE883291}"/>
              </a:ext>
            </a:extLst>
          </p:cNvPr>
          <p:cNvSpPr txBox="1"/>
          <p:nvPr/>
        </p:nvSpPr>
        <p:spPr>
          <a:xfrm>
            <a:off x="431797" y="1184883"/>
            <a:ext cx="8595526" cy="4326184"/>
          </a:xfrm>
          <a:prstGeom prst="rect">
            <a:avLst/>
          </a:prstGeom>
        </p:spPr>
        <p:txBody>
          <a:bodyPr wrap="square" lIns="0" rIns="0" rtlCol="0">
            <a:spAutoFit/>
          </a:bodyPr>
          <a:lstStyle/>
          <a:p>
            <a:pPr algn="l" fontAlgn="auto">
              <a:lnSpc>
                <a:spcPct val="150000"/>
              </a:lnSpc>
              <a:spcAft>
                <a:spcPts val="600"/>
              </a:spcAft>
            </a:pPr>
            <a:r>
              <a:rPr lang="en-GB" sz="1800" spc="20" dirty="0">
                <a:latin typeface="Open Sans" pitchFamily="34" charset="0"/>
                <a:ea typeface="Open Sans" pitchFamily="34" charset="0"/>
                <a:cs typeface="Open Sans" pitchFamily="34" charset="0"/>
              </a:rPr>
              <a:t>People that are bullied are more likely to:</a:t>
            </a:r>
          </a:p>
          <a:p>
            <a:pPr lvl="1" fontAlgn="auto">
              <a:lnSpc>
                <a:spcPct val="150000"/>
              </a:lnSpc>
              <a:spcAft>
                <a:spcPts val="600"/>
              </a:spcAft>
            </a:pPr>
            <a:r>
              <a:rPr lang="en-GB" b="1" spc="20" dirty="0">
                <a:latin typeface="Open Sans" pitchFamily="34" charset="0"/>
                <a:ea typeface="Open Sans" pitchFamily="34" charset="0"/>
                <a:cs typeface="Open Sans" pitchFamily="34" charset="0"/>
              </a:rPr>
              <a:t>experience mental health issues</a:t>
            </a:r>
            <a:r>
              <a:rPr lang="en-GB" spc="20" dirty="0">
                <a:latin typeface="Open Sans" pitchFamily="34" charset="0"/>
                <a:ea typeface="Open Sans" pitchFamily="34" charset="0"/>
                <a:cs typeface="Open Sans" pitchFamily="34" charset="0"/>
              </a:rPr>
              <a:t>, such as depression or anxiety;</a:t>
            </a:r>
          </a:p>
          <a:p>
            <a:pPr lvl="1" fontAlgn="auto">
              <a:lnSpc>
                <a:spcPct val="150000"/>
              </a:lnSpc>
              <a:spcAft>
                <a:spcPts val="600"/>
              </a:spcAft>
            </a:pPr>
            <a:r>
              <a:rPr lang="en-GB" b="1" spc="20" dirty="0">
                <a:latin typeface="Open Sans" pitchFamily="34" charset="0"/>
                <a:ea typeface="Open Sans" pitchFamily="34" charset="0"/>
                <a:cs typeface="Open Sans" pitchFamily="34" charset="0"/>
              </a:rPr>
              <a:t>become isolated and lonely</a:t>
            </a:r>
            <a:r>
              <a:rPr lang="en-GB" spc="20" dirty="0">
                <a:latin typeface="Open Sans" pitchFamily="34" charset="0"/>
                <a:ea typeface="Open Sans" pitchFamily="34" charset="0"/>
                <a:cs typeface="Open Sans" pitchFamily="34" charset="0"/>
              </a:rPr>
              <a:t>;</a:t>
            </a:r>
          </a:p>
          <a:p>
            <a:pPr lvl="1" fontAlgn="auto">
              <a:lnSpc>
                <a:spcPct val="150000"/>
              </a:lnSpc>
              <a:spcAft>
                <a:spcPts val="600"/>
              </a:spcAft>
            </a:pPr>
            <a:r>
              <a:rPr lang="en-GB" b="1" spc="20" dirty="0">
                <a:latin typeface="Open Sans" pitchFamily="34" charset="0"/>
                <a:ea typeface="Open Sans" pitchFamily="34" charset="0"/>
                <a:cs typeface="Open Sans" pitchFamily="34" charset="0"/>
              </a:rPr>
              <a:t>have low self-esteem</a:t>
            </a:r>
            <a:r>
              <a:rPr lang="en-GB" spc="20" dirty="0">
                <a:latin typeface="Open Sans" pitchFamily="34" charset="0"/>
                <a:ea typeface="Open Sans" pitchFamily="34" charset="0"/>
                <a:cs typeface="Open Sans" pitchFamily="34" charset="0"/>
              </a:rPr>
              <a:t>;</a:t>
            </a:r>
            <a:endParaRPr lang="en-GB" b="1" spc="20" dirty="0">
              <a:latin typeface="Open Sans" pitchFamily="34" charset="0"/>
              <a:ea typeface="Open Sans" pitchFamily="34" charset="0"/>
              <a:cs typeface="Open Sans" pitchFamily="34" charset="0"/>
            </a:endParaRPr>
          </a:p>
          <a:p>
            <a:pPr lvl="1" fontAlgn="auto">
              <a:lnSpc>
                <a:spcPct val="150000"/>
              </a:lnSpc>
              <a:spcAft>
                <a:spcPts val="600"/>
              </a:spcAft>
            </a:pPr>
            <a:r>
              <a:rPr lang="en-GB" b="1" spc="20" dirty="0">
                <a:latin typeface="Open Sans" pitchFamily="34" charset="0"/>
                <a:ea typeface="Open Sans" pitchFamily="34" charset="0"/>
                <a:cs typeface="Open Sans" pitchFamily="34" charset="0"/>
              </a:rPr>
              <a:t>skip school</a:t>
            </a:r>
            <a:r>
              <a:rPr lang="en-GB" spc="20" dirty="0">
                <a:latin typeface="Open Sans" pitchFamily="34" charset="0"/>
                <a:ea typeface="Open Sans" pitchFamily="34" charset="0"/>
                <a:cs typeface="Open Sans" pitchFamily="34" charset="0"/>
              </a:rPr>
              <a:t>, leading to lower grades and fewer opportunities in later life;</a:t>
            </a:r>
          </a:p>
          <a:p>
            <a:pPr lvl="1" fontAlgn="auto">
              <a:lnSpc>
                <a:spcPct val="150000"/>
              </a:lnSpc>
              <a:spcAft>
                <a:spcPts val="600"/>
              </a:spcAft>
            </a:pPr>
            <a:r>
              <a:rPr lang="en-GB" b="1" spc="20" dirty="0">
                <a:latin typeface="Open Sans" pitchFamily="34" charset="0"/>
                <a:ea typeface="Open Sans" pitchFamily="34" charset="0"/>
                <a:cs typeface="Open Sans" pitchFamily="34" charset="0"/>
              </a:rPr>
              <a:t>find it difficult to trust people</a:t>
            </a:r>
            <a:r>
              <a:rPr lang="en-GB" spc="20" dirty="0">
                <a:latin typeface="Open Sans" pitchFamily="34" charset="0"/>
                <a:ea typeface="Open Sans" pitchFamily="34" charset="0"/>
                <a:cs typeface="Open Sans" pitchFamily="34" charset="0"/>
              </a:rPr>
              <a:t>, making it harder to form healthy   </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relationships in the future;</a:t>
            </a:r>
          </a:p>
          <a:p>
            <a:pPr lvl="1" fontAlgn="auto">
              <a:lnSpc>
                <a:spcPct val="150000"/>
              </a:lnSpc>
              <a:spcAft>
                <a:spcPts val="600"/>
              </a:spcAft>
            </a:pPr>
            <a:r>
              <a:rPr lang="en-GB" b="1" spc="20" dirty="0">
                <a:latin typeface="Open Sans" pitchFamily="34" charset="0"/>
                <a:ea typeface="Open Sans" pitchFamily="34" charset="0"/>
                <a:cs typeface="Open Sans" pitchFamily="34" charset="0"/>
              </a:rPr>
              <a:t>develop anti-social behaviour</a:t>
            </a:r>
            <a:r>
              <a:rPr lang="en-GB" spc="20" dirty="0">
                <a:latin typeface="Open Sans" pitchFamily="34" charset="0"/>
                <a:ea typeface="Open Sans" pitchFamily="34" charset="0"/>
                <a:cs typeface="Open Sans" pitchFamily="34" charset="0"/>
              </a:rPr>
              <a:t> as a defence mechanism;</a:t>
            </a:r>
          </a:p>
          <a:p>
            <a:pPr lvl="1" fontAlgn="auto">
              <a:lnSpc>
                <a:spcPct val="150000"/>
              </a:lnSpc>
              <a:spcAft>
                <a:spcPts val="600"/>
              </a:spcAft>
            </a:pPr>
            <a:r>
              <a:rPr lang="en-GB" b="1" spc="20" dirty="0">
                <a:latin typeface="Open Sans" pitchFamily="34" charset="0"/>
                <a:ea typeface="Open Sans" pitchFamily="34" charset="0"/>
                <a:cs typeface="Open Sans" pitchFamily="34" charset="0"/>
              </a:rPr>
              <a:t>self-harm or have suicidal thoughts</a:t>
            </a:r>
            <a:r>
              <a:rPr lang="en-GB" spc="20" dirty="0">
                <a:latin typeface="Open Sans" pitchFamily="34" charset="0"/>
                <a:ea typeface="Open Sans" pitchFamily="34" charset="0"/>
                <a:cs typeface="Open Sans" pitchFamily="34" charset="0"/>
              </a:rPr>
              <a:t>.</a:t>
            </a:r>
          </a:p>
        </p:txBody>
      </p:sp>
      <p:sp>
        <p:nvSpPr>
          <p:cNvPr id="4" name="Title 1">
            <a:extLst>
              <a:ext uri="{FF2B5EF4-FFF2-40B4-BE49-F238E27FC236}">
                <a16:creationId xmlns:a16="http://schemas.microsoft.com/office/drawing/2014/main" id="{3961C5FB-B2DD-465B-B3E0-DA522B941E51}"/>
              </a:ext>
            </a:extLst>
          </p:cNvPr>
          <p:cNvSpPr txBox="1">
            <a:spLocks/>
          </p:cNvSpPr>
          <p:nvPr/>
        </p:nvSpPr>
        <p:spPr bwMode="auto">
          <a:xfrm>
            <a:off x="-1849" y="45153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B42518"/>
                </a:solidFill>
                <a:latin typeface="Open Sans"/>
                <a:ea typeface="Open Sans"/>
                <a:cs typeface="Open Sans"/>
                <a:sym typeface="Open Sans"/>
              </a:rPr>
              <a:t>The Impact of 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E9B42782-01E3-4E81-BF34-C8DD169B72FA}"/>
              </a:ext>
            </a:extLst>
          </p:cNvPr>
          <p:cNvGrpSpPr/>
          <p:nvPr/>
        </p:nvGrpSpPr>
        <p:grpSpPr>
          <a:xfrm>
            <a:off x="1415462" y="5652566"/>
            <a:ext cx="7728537" cy="949344"/>
            <a:chOff x="281405" y="5200407"/>
            <a:chExt cx="2619002" cy="338554"/>
          </a:xfrm>
          <a:solidFill>
            <a:srgbClr val="B42518"/>
          </a:solidFill>
        </p:grpSpPr>
        <p:sp>
          <p:nvSpPr>
            <p:cNvPr id="8" name="Oval 7">
              <a:extLst>
                <a:ext uri="{FF2B5EF4-FFF2-40B4-BE49-F238E27FC236}">
                  <a16:creationId xmlns:a16="http://schemas.microsoft.com/office/drawing/2014/main" id="{63C135A0-0457-485A-AC33-0878DCD234CD}"/>
                </a:ext>
              </a:extLst>
            </p:cNvPr>
            <p:cNvSpPr/>
            <p:nvPr/>
          </p:nvSpPr>
          <p:spPr>
            <a:xfrm>
              <a:off x="281405" y="5200407"/>
              <a:ext cx="338554" cy="3385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sp>
          <p:nvSpPr>
            <p:cNvPr id="9" name="Rectangle 8">
              <a:extLst>
                <a:ext uri="{FF2B5EF4-FFF2-40B4-BE49-F238E27FC236}">
                  <a16:creationId xmlns:a16="http://schemas.microsoft.com/office/drawing/2014/main" id="{C4179F0F-3C62-447C-840C-1BC0790507A9}"/>
                </a:ext>
              </a:extLst>
            </p:cNvPr>
            <p:cNvSpPr/>
            <p:nvPr/>
          </p:nvSpPr>
          <p:spPr>
            <a:xfrm flipH="1">
              <a:off x="450682" y="5200407"/>
              <a:ext cx="2449725" cy="3385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0" name="TextBox 9">
            <a:extLst>
              <a:ext uri="{FF2B5EF4-FFF2-40B4-BE49-F238E27FC236}">
                <a16:creationId xmlns:a16="http://schemas.microsoft.com/office/drawing/2014/main" id="{4712327E-A403-4D64-A02E-05726028D3FD}"/>
              </a:ext>
            </a:extLst>
          </p:cNvPr>
          <p:cNvSpPr txBox="1"/>
          <p:nvPr/>
        </p:nvSpPr>
        <p:spPr>
          <a:xfrm>
            <a:off x="1415462" y="5678580"/>
            <a:ext cx="7620253" cy="923330"/>
          </a:xfrm>
          <a:prstGeom prst="rect">
            <a:avLst/>
          </a:prstGeom>
          <a:noFill/>
        </p:spPr>
        <p:txBody>
          <a:bodyPr wrap="square">
            <a:spAutoFit/>
          </a:bodyPr>
          <a:lstStyle/>
          <a:p>
            <a:pPr lvl="2" fontAlgn="auto">
              <a:spcAft>
                <a:spcPts val="600"/>
              </a:spcAft>
            </a:pPr>
            <a:r>
              <a:rPr lang="en-GB" spc="20" dirty="0">
                <a:solidFill>
                  <a:schemeClr val="bg1"/>
                </a:solidFill>
                <a:latin typeface="Open Sans" pitchFamily="34" charset="0"/>
                <a:ea typeface="Open Sans" pitchFamily="34" charset="0"/>
                <a:cs typeface="Open Sans" pitchFamily="34" charset="0"/>
              </a:rPr>
              <a:t>If you or someone you know is being bullied, don’t put up with it. We all have the right to be safe from bullying and the responsibility to protect others from bullying. </a:t>
            </a:r>
          </a:p>
        </p:txBody>
      </p:sp>
      <p:sp>
        <p:nvSpPr>
          <p:cNvPr id="11" name="Rectangle 10">
            <a:extLst>
              <a:ext uri="{FF2B5EF4-FFF2-40B4-BE49-F238E27FC236}">
                <a16:creationId xmlns:a16="http://schemas.microsoft.com/office/drawing/2014/main" id="{0502AB2C-4B8D-4495-8789-F4A66B44F9A2}"/>
              </a:ext>
            </a:extLst>
          </p:cNvPr>
          <p:cNvSpPr/>
          <p:nvPr/>
        </p:nvSpPr>
        <p:spPr>
          <a:xfrm>
            <a:off x="1744945" y="5749297"/>
            <a:ext cx="315425" cy="818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Aft>
                <a:spcPts val="800"/>
              </a:spcAft>
              <a:defRPr/>
            </a:pPr>
            <a:r>
              <a:rPr lang="en-GB" sz="4800" b="1"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GB" sz="4800" spc="2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Oval 16">
            <a:extLst>
              <a:ext uri="{FF2B5EF4-FFF2-40B4-BE49-F238E27FC236}">
                <a16:creationId xmlns:a16="http://schemas.microsoft.com/office/drawing/2014/main" id="{952E69A7-6DED-4A89-B265-5678D9A78807}"/>
              </a:ext>
            </a:extLst>
          </p:cNvPr>
          <p:cNvSpPr/>
          <p:nvPr/>
        </p:nvSpPr>
        <p:spPr>
          <a:xfrm>
            <a:off x="431797" y="1822543"/>
            <a:ext cx="297073" cy="271691"/>
          </a:xfrm>
          <a:prstGeom prst="ellipse">
            <a:avLst/>
          </a:prstGeom>
          <a:solidFill>
            <a:srgbClr val="F5B76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 name="Oval 24">
            <a:extLst>
              <a:ext uri="{FF2B5EF4-FFF2-40B4-BE49-F238E27FC236}">
                <a16:creationId xmlns:a16="http://schemas.microsoft.com/office/drawing/2014/main" id="{C8C550DF-68C6-4EF5-9E44-FC9A3999544A}"/>
              </a:ext>
            </a:extLst>
          </p:cNvPr>
          <p:cNvSpPr/>
          <p:nvPr/>
        </p:nvSpPr>
        <p:spPr>
          <a:xfrm>
            <a:off x="431798" y="2296017"/>
            <a:ext cx="297073" cy="271691"/>
          </a:xfrm>
          <a:prstGeom prst="ellipse">
            <a:avLst/>
          </a:prstGeom>
          <a:solidFill>
            <a:srgbClr val="F5B76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6" name="Oval 25">
            <a:extLst>
              <a:ext uri="{FF2B5EF4-FFF2-40B4-BE49-F238E27FC236}">
                <a16:creationId xmlns:a16="http://schemas.microsoft.com/office/drawing/2014/main" id="{6917A39E-4AA9-4785-A363-F1DF783D8EA8}"/>
              </a:ext>
            </a:extLst>
          </p:cNvPr>
          <p:cNvSpPr/>
          <p:nvPr/>
        </p:nvSpPr>
        <p:spPr>
          <a:xfrm>
            <a:off x="431799" y="2774482"/>
            <a:ext cx="297073" cy="271692"/>
          </a:xfrm>
          <a:prstGeom prst="ellipse">
            <a:avLst/>
          </a:prstGeom>
          <a:solidFill>
            <a:srgbClr val="F5B76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7" name="Oval 26">
            <a:extLst>
              <a:ext uri="{FF2B5EF4-FFF2-40B4-BE49-F238E27FC236}">
                <a16:creationId xmlns:a16="http://schemas.microsoft.com/office/drawing/2014/main" id="{87FB54C7-0D85-4A4A-9247-7C1FE19AB87A}"/>
              </a:ext>
            </a:extLst>
          </p:cNvPr>
          <p:cNvSpPr/>
          <p:nvPr/>
        </p:nvSpPr>
        <p:spPr>
          <a:xfrm>
            <a:off x="431799" y="3266199"/>
            <a:ext cx="297074" cy="271693"/>
          </a:xfrm>
          <a:prstGeom prst="ellipse">
            <a:avLst/>
          </a:prstGeom>
          <a:solidFill>
            <a:srgbClr val="F5B76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9" name="Oval 28">
            <a:extLst>
              <a:ext uri="{FF2B5EF4-FFF2-40B4-BE49-F238E27FC236}">
                <a16:creationId xmlns:a16="http://schemas.microsoft.com/office/drawing/2014/main" id="{159350D5-9810-43DA-8768-8F58A892EB6D}"/>
              </a:ext>
            </a:extLst>
          </p:cNvPr>
          <p:cNvSpPr/>
          <p:nvPr/>
        </p:nvSpPr>
        <p:spPr>
          <a:xfrm>
            <a:off x="431799" y="3742045"/>
            <a:ext cx="297073" cy="271692"/>
          </a:xfrm>
          <a:prstGeom prst="ellipse">
            <a:avLst/>
          </a:prstGeom>
          <a:solidFill>
            <a:srgbClr val="F5B76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 name="Oval 30">
            <a:extLst>
              <a:ext uri="{FF2B5EF4-FFF2-40B4-BE49-F238E27FC236}">
                <a16:creationId xmlns:a16="http://schemas.microsoft.com/office/drawing/2014/main" id="{B7F8A663-FF82-4F80-8ECD-4B539A45274B}"/>
              </a:ext>
            </a:extLst>
          </p:cNvPr>
          <p:cNvSpPr/>
          <p:nvPr/>
        </p:nvSpPr>
        <p:spPr>
          <a:xfrm>
            <a:off x="431799" y="4656446"/>
            <a:ext cx="297071" cy="271690"/>
          </a:xfrm>
          <a:prstGeom prst="ellipse">
            <a:avLst/>
          </a:prstGeom>
          <a:solidFill>
            <a:srgbClr val="F5B76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 name="Oval 32">
            <a:extLst>
              <a:ext uri="{FF2B5EF4-FFF2-40B4-BE49-F238E27FC236}">
                <a16:creationId xmlns:a16="http://schemas.microsoft.com/office/drawing/2014/main" id="{CA78C511-D631-4B1D-A617-57CEE26C790D}"/>
              </a:ext>
            </a:extLst>
          </p:cNvPr>
          <p:cNvSpPr/>
          <p:nvPr/>
        </p:nvSpPr>
        <p:spPr>
          <a:xfrm>
            <a:off x="431797" y="5145542"/>
            <a:ext cx="297071" cy="271691"/>
          </a:xfrm>
          <a:prstGeom prst="ellipse">
            <a:avLst/>
          </a:prstGeom>
          <a:solidFill>
            <a:srgbClr val="F5B76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58348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25" grpId="0" animBg="1"/>
      <p:bldP spid="26" grpId="0" animBg="1"/>
      <p:bldP spid="27" grpId="0" animBg="1"/>
      <p:bldP spid="29" grpId="0" animBg="1"/>
      <p:bldP spid="31"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89C063C-BCDA-4184-A515-629BD32D5C58}"/>
              </a:ext>
            </a:extLst>
          </p:cNvPr>
          <p:cNvSpPr txBox="1">
            <a:spLocks/>
          </p:cNvSpPr>
          <p:nvPr/>
        </p:nvSpPr>
        <p:spPr bwMode="auto">
          <a:xfrm>
            <a:off x="0" y="459012"/>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dirty="0">
                <a:solidFill>
                  <a:srgbClr val="B42518"/>
                </a:solidFill>
                <a:latin typeface="Open Sans" panose="020B0604020202020204" charset="0"/>
                <a:ea typeface="Open Sans" panose="020B0604020202020204" charset="0"/>
                <a:cs typeface="Open Sans" panose="020B0604020202020204" charset="0"/>
              </a:rPr>
              <a:t>Dealing with Bullying</a:t>
            </a:r>
            <a:endParaRPr lang="en-GB" altLang="en-US" sz="3600" b="1" dirty="0">
              <a:solidFill>
                <a:srgbClr val="B4251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itle 1">
            <a:extLst>
              <a:ext uri="{FF2B5EF4-FFF2-40B4-BE49-F238E27FC236}">
                <a16:creationId xmlns:a16="http://schemas.microsoft.com/office/drawing/2014/main" id="{3493F0B0-1019-4F0B-972C-D0597AE2A80D}"/>
              </a:ext>
            </a:extLst>
          </p:cNvPr>
          <p:cNvSpPr txBox="1">
            <a:spLocks/>
          </p:cNvSpPr>
          <p:nvPr/>
        </p:nvSpPr>
        <p:spPr>
          <a:xfrm>
            <a:off x="435992" y="1087930"/>
            <a:ext cx="8272011" cy="615553"/>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spc="20" dirty="0">
                <a:latin typeface="Open Sans" panose="020B0606030504020204" pitchFamily="34" charset="0"/>
                <a:ea typeface="Open Sans" panose="020B0606030504020204" pitchFamily="34" charset="0"/>
                <a:cs typeface="Open Sans" panose="020B0606030504020204" pitchFamily="34" charset="0"/>
              </a:rPr>
              <a:t>If you are being bullied, or see someone else being bullied, there are some things you can do to help deal with it. </a:t>
            </a:r>
          </a:p>
        </p:txBody>
      </p:sp>
      <p:grpSp>
        <p:nvGrpSpPr>
          <p:cNvPr id="39" name="Group 38">
            <a:extLst>
              <a:ext uri="{FF2B5EF4-FFF2-40B4-BE49-F238E27FC236}">
                <a16:creationId xmlns:a16="http://schemas.microsoft.com/office/drawing/2014/main" id="{5D550755-AB6F-4BBB-B27D-6752E06DA51D}"/>
              </a:ext>
            </a:extLst>
          </p:cNvPr>
          <p:cNvGrpSpPr/>
          <p:nvPr/>
        </p:nvGrpSpPr>
        <p:grpSpPr>
          <a:xfrm>
            <a:off x="-662917" y="1752154"/>
            <a:ext cx="9144000" cy="1054408"/>
            <a:chOff x="-662917" y="1752154"/>
            <a:chExt cx="9144000" cy="1054408"/>
          </a:xfrm>
        </p:grpSpPr>
        <p:sp>
          <p:nvSpPr>
            <p:cNvPr id="40" name="Rectangle: Rounded Corners 39">
              <a:extLst>
                <a:ext uri="{FF2B5EF4-FFF2-40B4-BE49-F238E27FC236}">
                  <a16:creationId xmlns:a16="http://schemas.microsoft.com/office/drawing/2014/main" id="{A7066998-820E-49FD-9DAF-328ED8919BE1}"/>
                </a:ext>
              </a:extLst>
            </p:cNvPr>
            <p:cNvSpPr/>
            <p:nvPr/>
          </p:nvSpPr>
          <p:spPr>
            <a:xfrm flipH="1">
              <a:off x="-662917" y="1752154"/>
              <a:ext cx="9144000" cy="1054408"/>
            </a:xfrm>
            <a:prstGeom prst="roundRect">
              <a:avLst>
                <a:gd name="adj" fmla="val 50000"/>
              </a:avLst>
            </a:prstGeom>
            <a:solidFill>
              <a:srgbClr val="F5B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0FC68906-0ACD-422E-8EBE-67A1A2EBFD99}"/>
                </a:ext>
              </a:extLst>
            </p:cNvPr>
            <p:cNvSpPr txBox="1"/>
            <p:nvPr/>
          </p:nvSpPr>
          <p:spPr>
            <a:xfrm>
              <a:off x="369733" y="1834340"/>
              <a:ext cx="7703112" cy="877163"/>
            </a:xfrm>
            <a:prstGeom prst="rect">
              <a:avLst/>
            </a:prstGeom>
            <a:noFill/>
          </p:spPr>
          <p:txBody>
            <a:bodyPr wrap="square">
              <a:spAutoFit/>
            </a:bodyPr>
            <a:lstStyle/>
            <a:p>
              <a:pPr algn="l"/>
              <a:r>
                <a:rPr lang="en-GB" sz="1700" b="1"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Walk Away </a:t>
              </a:r>
              <a:r>
                <a:rPr lang="en-GB" sz="1700"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 if you are experiencing physical or verbal bullying, remove yourself from the situation if you can do so safely. Try not to retaliate as</a:t>
              </a:r>
              <a:br>
                <a:rPr lang="en-GB" sz="1700"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br>
              <a:r>
                <a:rPr lang="en-GB" sz="1700"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       this can make things worse and you could get into trouble yourself.</a:t>
              </a:r>
            </a:p>
          </p:txBody>
        </p:sp>
      </p:grpSp>
      <p:grpSp>
        <p:nvGrpSpPr>
          <p:cNvPr id="42" name="Group 41">
            <a:extLst>
              <a:ext uri="{FF2B5EF4-FFF2-40B4-BE49-F238E27FC236}">
                <a16:creationId xmlns:a16="http://schemas.microsoft.com/office/drawing/2014/main" id="{1C1719E1-3025-4B9D-AC26-96B43BE9AF1B}"/>
              </a:ext>
            </a:extLst>
          </p:cNvPr>
          <p:cNvGrpSpPr/>
          <p:nvPr/>
        </p:nvGrpSpPr>
        <p:grpSpPr>
          <a:xfrm>
            <a:off x="-556591" y="4221781"/>
            <a:ext cx="9037672" cy="1054408"/>
            <a:chOff x="-556591" y="4221781"/>
            <a:chExt cx="9037672" cy="1054408"/>
          </a:xfrm>
        </p:grpSpPr>
        <p:sp>
          <p:nvSpPr>
            <p:cNvPr id="43" name="Rectangle: Rounded Corners 42">
              <a:extLst>
                <a:ext uri="{FF2B5EF4-FFF2-40B4-BE49-F238E27FC236}">
                  <a16:creationId xmlns:a16="http://schemas.microsoft.com/office/drawing/2014/main" id="{DC49D531-18FF-4D9B-88B8-6AB5B07B0230}"/>
                </a:ext>
              </a:extLst>
            </p:cNvPr>
            <p:cNvSpPr/>
            <p:nvPr/>
          </p:nvSpPr>
          <p:spPr>
            <a:xfrm flipH="1">
              <a:off x="-556591" y="4221781"/>
              <a:ext cx="9037672" cy="1054408"/>
            </a:xfrm>
            <a:prstGeom prst="roundRect">
              <a:avLst>
                <a:gd name="adj" fmla="val 50000"/>
              </a:avLst>
            </a:prstGeom>
            <a:solidFill>
              <a:srgbClr val="F5B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4A505028-E201-4A73-903F-8E88820ECB88}"/>
                </a:ext>
              </a:extLst>
            </p:cNvPr>
            <p:cNvSpPr txBox="1"/>
            <p:nvPr/>
          </p:nvSpPr>
          <p:spPr>
            <a:xfrm>
              <a:off x="435992" y="4309707"/>
              <a:ext cx="7805465" cy="877163"/>
            </a:xfrm>
            <a:prstGeom prst="rect">
              <a:avLst/>
            </a:prstGeom>
            <a:noFill/>
          </p:spPr>
          <p:txBody>
            <a:bodyPr wrap="square">
              <a:spAutoFit/>
            </a:bodyPr>
            <a:lstStyle/>
            <a:p>
              <a:pPr algn="l"/>
              <a:r>
                <a:rPr lang="en-GB" sz="1700" b="1"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Report It </a:t>
              </a:r>
              <a:r>
                <a:rPr lang="en-GB" sz="1700"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a:t>
              </a:r>
              <a:r>
                <a:rPr lang="en-GB" sz="1700" b="1"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 </a:t>
              </a:r>
              <a:r>
                <a:rPr lang="en-GB" sz="1700"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tell a trusted adult, such as a teacher or family member, about what is happening. If you don’t feel comfortable talking to someone you know, there are also helplines that you can contact for advice. </a:t>
              </a:r>
            </a:p>
          </p:txBody>
        </p:sp>
      </p:grpSp>
      <p:grpSp>
        <p:nvGrpSpPr>
          <p:cNvPr id="45" name="Group 44">
            <a:extLst>
              <a:ext uri="{FF2B5EF4-FFF2-40B4-BE49-F238E27FC236}">
                <a16:creationId xmlns:a16="http://schemas.microsoft.com/office/drawing/2014/main" id="{AEB00E38-92BC-4FF6-9A4F-3CF344859FAC}"/>
              </a:ext>
            </a:extLst>
          </p:cNvPr>
          <p:cNvGrpSpPr/>
          <p:nvPr/>
        </p:nvGrpSpPr>
        <p:grpSpPr>
          <a:xfrm>
            <a:off x="130109" y="2508592"/>
            <a:ext cx="9612892" cy="1719444"/>
            <a:chOff x="130109" y="2508592"/>
            <a:chExt cx="9612892" cy="1719444"/>
          </a:xfrm>
        </p:grpSpPr>
        <p:sp>
          <p:nvSpPr>
            <p:cNvPr id="46" name="Rectangle: Rounded Corners 45">
              <a:extLst>
                <a:ext uri="{FF2B5EF4-FFF2-40B4-BE49-F238E27FC236}">
                  <a16:creationId xmlns:a16="http://schemas.microsoft.com/office/drawing/2014/main" id="{88D3D533-BE67-4884-A357-5F9E36B30DDE}"/>
                </a:ext>
              </a:extLst>
            </p:cNvPr>
            <p:cNvSpPr/>
            <p:nvPr/>
          </p:nvSpPr>
          <p:spPr>
            <a:xfrm flipH="1">
              <a:off x="1470990" y="2986443"/>
              <a:ext cx="8272011" cy="1054408"/>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84AEA675-9F43-46D1-AFEA-947557FE69C6}"/>
                </a:ext>
              </a:extLst>
            </p:cNvPr>
            <p:cNvSpPr txBox="1"/>
            <p:nvPr/>
          </p:nvSpPr>
          <p:spPr>
            <a:xfrm>
              <a:off x="1986419" y="3079890"/>
              <a:ext cx="7290318" cy="877163"/>
            </a:xfrm>
            <a:prstGeom prst="rect">
              <a:avLst/>
            </a:prstGeom>
            <a:noFill/>
          </p:spPr>
          <p:txBody>
            <a:bodyPr wrap="square">
              <a:spAutoFit/>
            </a:bodyPr>
            <a:lstStyle/>
            <a:p>
              <a:pPr algn="l"/>
              <a:r>
                <a:rPr lang="en-GB" sz="1650" b="1"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Talk It Out </a:t>
              </a:r>
              <a:r>
                <a:rPr lang="en-GB" sz="1650"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GB" sz="1650" b="1"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1650"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 if you feel safe to do so, try to talk to the person who is bullying you and explain that their behaviour is harmful or upsetting. They may not realise the impact that their actions are having.</a:t>
              </a:r>
            </a:p>
          </p:txBody>
        </p:sp>
        <p:grpSp>
          <p:nvGrpSpPr>
            <p:cNvPr id="48" name="Group 47">
              <a:extLst>
                <a:ext uri="{FF2B5EF4-FFF2-40B4-BE49-F238E27FC236}">
                  <a16:creationId xmlns:a16="http://schemas.microsoft.com/office/drawing/2014/main" id="{464D069B-0310-4D84-BE26-E4D3C6B43A3F}"/>
                </a:ext>
              </a:extLst>
            </p:cNvPr>
            <p:cNvGrpSpPr/>
            <p:nvPr/>
          </p:nvGrpSpPr>
          <p:grpSpPr>
            <a:xfrm>
              <a:off x="130109" y="2508592"/>
              <a:ext cx="1845708" cy="1719444"/>
              <a:chOff x="-1187064" y="2508592"/>
              <a:chExt cx="1845708" cy="1719444"/>
            </a:xfrm>
            <a:solidFill>
              <a:srgbClr val="B42518"/>
            </a:solidFill>
          </p:grpSpPr>
          <p:pic>
            <p:nvPicPr>
              <p:cNvPr id="49" name="Picture 48" descr="A picture containing text, doll&#10;&#10;Description automatically generated">
                <a:extLst>
                  <a:ext uri="{FF2B5EF4-FFF2-40B4-BE49-F238E27FC236}">
                    <a16:creationId xmlns:a16="http://schemas.microsoft.com/office/drawing/2014/main" id="{5B7568E4-E0C3-4811-B0ED-3572F1F9DA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0730" y="2884613"/>
                <a:ext cx="799374" cy="1341373"/>
              </a:xfrm>
              <a:prstGeom prst="rect">
                <a:avLst/>
              </a:prstGeom>
              <a:noFill/>
            </p:spPr>
          </p:pic>
          <p:pic>
            <p:nvPicPr>
              <p:cNvPr id="50" name="Picture 49" descr="A person playing a guitar&#10;&#10;Description automatically generated with low confidence">
                <a:extLst>
                  <a:ext uri="{FF2B5EF4-FFF2-40B4-BE49-F238E27FC236}">
                    <a16:creationId xmlns:a16="http://schemas.microsoft.com/office/drawing/2014/main" id="{9C481853-265C-45AC-8310-787969E72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87064" y="2508592"/>
                <a:ext cx="941155" cy="1719444"/>
              </a:xfrm>
              <a:prstGeom prst="rect">
                <a:avLst/>
              </a:prstGeom>
              <a:noFill/>
            </p:spPr>
          </p:pic>
        </p:grpSp>
      </p:grpSp>
      <p:grpSp>
        <p:nvGrpSpPr>
          <p:cNvPr id="51" name="Group 50">
            <a:extLst>
              <a:ext uri="{FF2B5EF4-FFF2-40B4-BE49-F238E27FC236}">
                <a16:creationId xmlns:a16="http://schemas.microsoft.com/office/drawing/2014/main" id="{B9637B7D-24C2-4B87-9063-29135ABE1868}"/>
              </a:ext>
            </a:extLst>
          </p:cNvPr>
          <p:cNvGrpSpPr/>
          <p:nvPr/>
        </p:nvGrpSpPr>
        <p:grpSpPr>
          <a:xfrm>
            <a:off x="266412" y="5443538"/>
            <a:ext cx="9513691" cy="1081448"/>
            <a:chOff x="266412" y="5443538"/>
            <a:chExt cx="9513691" cy="1081448"/>
          </a:xfrm>
        </p:grpSpPr>
        <p:sp>
          <p:nvSpPr>
            <p:cNvPr id="52" name="Rectangle: Rounded Corners 51">
              <a:extLst>
                <a:ext uri="{FF2B5EF4-FFF2-40B4-BE49-F238E27FC236}">
                  <a16:creationId xmlns:a16="http://schemas.microsoft.com/office/drawing/2014/main" id="{5C361814-BD04-41D4-97EA-B5FDD5CDC629}"/>
                </a:ext>
              </a:extLst>
            </p:cNvPr>
            <p:cNvSpPr/>
            <p:nvPr/>
          </p:nvSpPr>
          <p:spPr>
            <a:xfrm flipH="1">
              <a:off x="1470987" y="5443538"/>
              <a:ext cx="8309116" cy="1054408"/>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52">
              <a:extLst>
                <a:ext uri="{FF2B5EF4-FFF2-40B4-BE49-F238E27FC236}">
                  <a16:creationId xmlns:a16="http://schemas.microsoft.com/office/drawing/2014/main" id="{26DAF4C8-79D2-4293-BA1C-1DFDE23C1D4A}"/>
                </a:ext>
              </a:extLst>
            </p:cNvPr>
            <p:cNvSpPr txBox="1"/>
            <p:nvPr/>
          </p:nvSpPr>
          <p:spPr>
            <a:xfrm>
              <a:off x="2295116" y="5529128"/>
              <a:ext cx="6981621" cy="877163"/>
            </a:xfrm>
            <a:prstGeom prst="rect">
              <a:avLst/>
            </a:prstGeom>
            <a:noFill/>
          </p:spPr>
          <p:txBody>
            <a:bodyPr wrap="square">
              <a:spAutoFit/>
            </a:bodyPr>
            <a:lstStyle/>
            <a:p>
              <a:pPr algn="l"/>
              <a:r>
                <a:rPr lang="en-GB" sz="1700" b="1"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Collect Evidence </a:t>
              </a:r>
              <a:r>
                <a:rPr lang="en-GB" sz="1700"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GB" sz="1700" b="1"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1700"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keep a note of what happened, who was involved and when it happened. If the bullying is online, take screenshots of messages or comments so you can report it. </a:t>
              </a:r>
            </a:p>
          </p:txBody>
        </p:sp>
        <p:grpSp>
          <p:nvGrpSpPr>
            <p:cNvPr id="54" name="Group 53">
              <a:extLst>
                <a:ext uri="{FF2B5EF4-FFF2-40B4-BE49-F238E27FC236}">
                  <a16:creationId xmlns:a16="http://schemas.microsoft.com/office/drawing/2014/main" id="{8DAB2D90-4FD1-40AF-B59C-623780B9643A}"/>
                </a:ext>
              </a:extLst>
            </p:cNvPr>
            <p:cNvGrpSpPr/>
            <p:nvPr/>
          </p:nvGrpSpPr>
          <p:grpSpPr>
            <a:xfrm>
              <a:off x="266412" y="5443538"/>
              <a:ext cx="2026043" cy="1081448"/>
              <a:chOff x="-1050761" y="5443538"/>
              <a:chExt cx="2026043" cy="1081448"/>
            </a:xfrm>
            <a:solidFill>
              <a:srgbClr val="B42518"/>
            </a:solidFill>
          </p:grpSpPr>
          <p:pic>
            <p:nvPicPr>
              <p:cNvPr id="55" name="Picture 54" descr="Text, letter&#10;&#10;Description automatically generated">
                <a:extLst>
                  <a:ext uri="{FF2B5EF4-FFF2-40B4-BE49-F238E27FC236}">
                    <a16:creationId xmlns:a16="http://schemas.microsoft.com/office/drawing/2014/main" id="{2C799417-6D72-4BA0-9734-BAB2E281E2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40" y="5443538"/>
                <a:ext cx="1602322" cy="1081448"/>
              </a:xfrm>
              <a:prstGeom prst="rect">
                <a:avLst/>
              </a:prstGeom>
              <a:noFill/>
            </p:spPr>
          </p:pic>
          <p:pic>
            <p:nvPicPr>
              <p:cNvPr id="56" name="Picture 55" descr="A black cell phone&#10;&#10;Description automatically generated with low confidence">
                <a:extLst>
                  <a:ext uri="{FF2B5EF4-FFF2-40B4-BE49-F238E27FC236}">
                    <a16:creationId xmlns:a16="http://schemas.microsoft.com/office/drawing/2014/main" id="{9F8C2F2A-6DBE-4E44-9082-CE2797483D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56893">
                <a:off x="-1050761" y="5601883"/>
                <a:ext cx="460909" cy="858955"/>
              </a:xfrm>
              <a:prstGeom prst="rect">
                <a:avLst/>
              </a:prstGeom>
              <a:noFill/>
            </p:spPr>
          </p:pic>
        </p:grpSp>
      </p:grpSp>
    </p:spTree>
    <p:extLst>
      <p:ext uri="{BB962C8B-B14F-4D97-AF65-F5344CB8AC3E}">
        <p14:creationId xmlns:p14="http://schemas.microsoft.com/office/powerpoint/2010/main" val="333101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2233-1B58-4588-B47C-840E0042504B}"/>
              </a:ext>
            </a:extLst>
          </p:cNvPr>
          <p:cNvSpPr txBox="1">
            <a:spLocks/>
          </p:cNvSpPr>
          <p:nvPr/>
        </p:nvSpPr>
        <p:spPr bwMode="auto">
          <a:xfrm>
            <a:off x="0" y="459012"/>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dirty="0">
                <a:solidFill>
                  <a:srgbClr val="B42518"/>
                </a:solidFill>
                <a:latin typeface="Open Sans" panose="020B0604020202020204" charset="0"/>
                <a:ea typeface="Open Sans" panose="020B0604020202020204" charset="0"/>
                <a:cs typeface="Open Sans" panose="020B0604020202020204" charset="0"/>
              </a:rPr>
              <a:t>Dealing with Bullying</a:t>
            </a:r>
            <a:endParaRPr lang="en-GB" altLang="en-US" sz="3600" b="1" dirty="0">
              <a:solidFill>
                <a:srgbClr val="B42518"/>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8E7FBEDC-C588-4ADB-A5DA-EDF24740C948}"/>
              </a:ext>
            </a:extLst>
          </p:cNvPr>
          <p:cNvGrpSpPr/>
          <p:nvPr/>
        </p:nvGrpSpPr>
        <p:grpSpPr>
          <a:xfrm>
            <a:off x="980660" y="4952732"/>
            <a:ext cx="8892209" cy="1054408"/>
            <a:chOff x="980660" y="4952732"/>
            <a:chExt cx="8892209" cy="1054408"/>
          </a:xfrm>
        </p:grpSpPr>
        <p:sp>
          <p:nvSpPr>
            <p:cNvPr id="4" name="Rectangle: Rounded Corners 3">
              <a:extLst>
                <a:ext uri="{FF2B5EF4-FFF2-40B4-BE49-F238E27FC236}">
                  <a16:creationId xmlns:a16="http://schemas.microsoft.com/office/drawing/2014/main" id="{D88BB942-71BE-427E-B837-18C726D3E8E5}"/>
                </a:ext>
              </a:extLst>
            </p:cNvPr>
            <p:cNvSpPr/>
            <p:nvPr/>
          </p:nvSpPr>
          <p:spPr>
            <a:xfrm flipH="1">
              <a:off x="980660" y="4952732"/>
              <a:ext cx="8892209" cy="1054408"/>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B562E091-8DC4-44DE-9B3C-5270A1F1C402}"/>
                </a:ext>
              </a:extLst>
            </p:cNvPr>
            <p:cNvSpPr txBox="1"/>
            <p:nvPr/>
          </p:nvSpPr>
          <p:spPr>
            <a:xfrm>
              <a:off x="1540040" y="5029259"/>
              <a:ext cx="7151425" cy="877163"/>
            </a:xfrm>
            <a:prstGeom prst="rect">
              <a:avLst/>
            </a:prstGeom>
            <a:solidFill>
              <a:srgbClr val="B42518"/>
            </a:solidFill>
          </p:spPr>
          <p:txBody>
            <a:bodyPr wrap="square">
              <a:spAutoFit/>
            </a:bodyPr>
            <a:lstStyle/>
            <a:p>
              <a:pPr algn="l"/>
              <a:r>
                <a:rPr lang="en-GB" sz="1700" b="1"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Be an Ally </a:t>
              </a:r>
              <a:r>
                <a:rPr lang="en-GB" sz="1700"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GB" sz="1700" b="1"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1700"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if you see someone else having a hard time, stand up for them and make it clear you are on their side. If you think this will make the situation worse, report the bullying to a trusted adult.</a:t>
              </a:r>
            </a:p>
          </p:txBody>
        </p:sp>
      </p:grpSp>
      <p:grpSp>
        <p:nvGrpSpPr>
          <p:cNvPr id="6" name="Group 5">
            <a:extLst>
              <a:ext uri="{FF2B5EF4-FFF2-40B4-BE49-F238E27FC236}">
                <a16:creationId xmlns:a16="http://schemas.microsoft.com/office/drawing/2014/main" id="{F598E930-B5EE-43AB-AB8B-649FCBAB61BE}"/>
              </a:ext>
            </a:extLst>
          </p:cNvPr>
          <p:cNvGrpSpPr/>
          <p:nvPr/>
        </p:nvGrpSpPr>
        <p:grpSpPr>
          <a:xfrm>
            <a:off x="-728870" y="3730975"/>
            <a:ext cx="9811323" cy="1298284"/>
            <a:chOff x="-728870" y="3730975"/>
            <a:chExt cx="9811323" cy="1298284"/>
          </a:xfrm>
        </p:grpSpPr>
        <p:sp>
          <p:nvSpPr>
            <p:cNvPr id="7" name="Rectangle: Rounded Corners 6">
              <a:extLst>
                <a:ext uri="{FF2B5EF4-FFF2-40B4-BE49-F238E27FC236}">
                  <a16:creationId xmlns:a16="http://schemas.microsoft.com/office/drawing/2014/main" id="{2C21A3FC-2E63-4774-9739-C95E9A9B463A}"/>
                </a:ext>
              </a:extLst>
            </p:cNvPr>
            <p:cNvSpPr/>
            <p:nvPr/>
          </p:nvSpPr>
          <p:spPr>
            <a:xfrm flipH="1">
              <a:off x="-728870" y="3730975"/>
              <a:ext cx="9420334" cy="1054408"/>
            </a:xfrm>
            <a:prstGeom prst="roundRect">
              <a:avLst>
                <a:gd name="adj" fmla="val 50000"/>
              </a:avLst>
            </a:prstGeom>
            <a:solidFill>
              <a:srgbClr val="F5B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4C599313-BA2A-4853-8B59-D1F7F3EF23B7}"/>
                </a:ext>
              </a:extLst>
            </p:cNvPr>
            <p:cNvSpPr txBox="1"/>
            <p:nvPr/>
          </p:nvSpPr>
          <p:spPr>
            <a:xfrm>
              <a:off x="339170" y="3814019"/>
              <a:ext cx="7766312" cy="877163"/>
            </a:xfrm>
            <a:prstGeom prst="rect">
              <a:avLst/>
            </a:prstGeom>
            <a:solidFill>
              <a:srgbClr val="F5B76D"/>
            </a:solidFill>
          </p:spPr>
          <p:txBody>
            <a:bodyPr wrap="square">
              <a:spAutoFit/>
            </a:bodyPr>
            <a:lstStyle/>
            <a:p>
              <a:pPr algn="l"/>
              <a:r>
                <a:rPr lang="en-GB" sz="1700" b="1"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Be Confident </a:t>
              </a:r>
              <a:r>
                <a:rPr lang="en-GB" sz="1700"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a:t>
              </a:r>
              <a:r>
                <a:rPr lang="en-GB" sz="1700" b="1"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 </a:t>
              </a:r>
              <a:r>
                <a:rPr lang="en-GB" sz="1700"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hold your head up high and do things that make you feel good about yourself. This could be joining a new club or sports team, </a:t>
              </a:r>
              <a:br>
                <a:rPr lang="en-GB" sz="1700"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br>
              <a:r>
                <a:rPr lang="en-GB" sz="1700"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or doing something you enjoy, like drawing, writing or making music. </a:t>
              </a:r>
            </a:p>
          </p:txBody>
        </p:sp>
        <p:pic>
          <p:nvPicPr>
            <p:cNvPr id="9" name="Picture 8" descr="A picture containing wire&#10;&#10;Description automatically generated">
              <a:extLst>
                <a:ext uri="{FF2B5EF4-FFF2-40B4-BE49-F238E27FC236}">
                  <a16:creationId xmlns:a16="http://schemas.microsoft.com/office/drawing/2014/main" id="{5E88A1A1-7882-409C-B80B-5188A3B0BE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444" y="4150717"/>
              <a:ext cx="1481009" cy="878542"/>
            </a:xfrm>
            <a:prstGeom prst="rect">
              <a:avLst/>
            </a:prstGeom>
            <a:noFill/>
          </p:spPr>
        </p:pic>
      </p:grpSp>
      <p:grpSp>
        <p:nvGrpSpPr>
          <p:cNvPr id="10" name="Group 9">
            <a:extLst>
              <a:ext uri="{FF2B5EF4-FFF2-40B4-BE49-F238E27FC236}">
                <a16:creationId xmlns:a16="http://schemas.microsoft.com/office/drawing/2014/main" id="{63EE1FFB-4751-44FB-BC4E-7310FF4938BE}"/>
              </a:ext>
            </a:extLst>
          </p:cNvPr>
          <p:cNvGrpSpPr/>
          <p:nvPr/>
        </p:nvGrpSpPr>
        <p:grpSpPr>
          <a:xfrm>
            <a:off x="-728870" y="1213942"/>
            <a:ext cx="9615322" cy="1285621"/>
            <a:chOff x="-728870" y="1213942"/>
            <a:chExt cx="9615322" cy="1285621"/>
          </a:xfrm>
        </p:grpSpPr>
        <p:sp>
          <p:nvSpPr>
            <p:cNvPr id="11" name="Rectangle: Rounded Corners 10">
              <a:extLst>
                <a:ext uri="{FF2B5EF4-FFF2-40B4-BE49-F238E27FC236}">
                  <a16:creationId xmlns:a16="http://schemas.microsoft.com/office/drawing/2014/main" id="{03B57C36-A72C-4EE9-82DE-027E4E154A88}"/>
                </a:ext>
              </a:extLst>
            </p:cNvPr>
            <p:cNvSpPr/>
            <p:nvPr/>
          </p:nvSpPr>
          <p:spPr>
            <a:xfrm flipH="1">
              <a:off x="-728870" y="1261348"/>
              <a:ext cx="9420332" cy="1054408"/>
            </a:xfrm>
            <a:prstGeom prst="roundRect">
              <a:avLst>
                <a:gd name="adj" fmla="val 50000"/>
              </a:avLst>
            </a:prstGeom>
            <a:solidFill>
              <a:srgbClr val="F5B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5BDDF987-4EDD-4F01-9A90-AEFF2C8D08FD}"/>
                </a:ext>
              </a:extLst>
            </p:cNvPr>
            <p:cNvSpPr txBox="1"/>
            <p:nvPr/>
          </p:nvSpPr>
          <p:spPr>
            <a:xfrm>
              <a:off x="369733" y="1352016"/>
              <a:ext cx="6468391" cy="877163"/>
            </a:xfrm>
            <a:prstGeom prst="rect">
              <a:avLst/>
            </a:prstGeom>
            <a:solidFill>
              <a:srgbClr val="F5B76D"/>
            </a:solidFill>
          </p:spPr>
          <p:txBody>
            <a:bodyPr wrap="square">
              <a:spAutoFit/>
            </a:bodyPr>
            <a:lstStyle/>
            <a:p>
              <a:pPr algn="l"/>
              <a:r>
                <a:rPr lang="en-GB" sz="1700" b="1"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Surround Yourself with Friends </a:t>
              </a:r>
              <a:r>
                <a:rPr lang="en-GB" sz="1700" spc="2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 hang out with people who you trust and who make you feel good. If people in your friendship group are bullying you, they aren’t real friends. </a:t>
              </a:r>
            </a:p>
          </p:txBody>
        </p:sp>
        <p:pic>
          <p:nvPicPr>
            <p:cNvPr id="13" name="Picture 12" descr="A group of people&#10;&#10;Description automatically generated with low confidence">
              <a:extLst>
                <a:ext uri="{FF2B5EF4-FFF2-40B4-BE49-F238E27FC236}">
                  <a16:creationId xmlns:a16="http://schemas.microsoft.com/office/drawing/2014/main" id="{4737F7C8-2B89-494B-B562-ECA1EB891C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573" y="1213942"/>
              <a:ext cx="1977879" cy="1285621"/>
            </a:xfrm>
            <a:prstGeom prst="rect">
              <a:avLst/>
            </a:prstGeom>
            <a:noFill/>
            <a:ln>
              <a:noFill/>
            </a:ln>
          </p:spPr>
        </p:pic>
      </p:grpSp>
      <p:grpSp>
        <p:nvGrpSpPr>
          <p:cNvPr id="14" name="Group 13">
            <a:extLst>
              <a:ext uri="{FF2B5EF4-FFF2-40B4-BE49-F238E27FC236}">
                <a16:creationId xmlns:a16="http://schemas.microsoft.com/office/drawing/2014/main" id="{8C4984EE-0521-4E88-A630-0C9999F77C60}"/>
              </a:ext>
            </a:extLst>
          </p:cNvPr>
          <p:cNvGrpSpPr/>
          <p:nvPr/>
        </p:nvGrpSpPr>
        <p:grpSpPr>
          <a:xfrm>
            <a:off x="980661" y="2495637"/>
            <a:ext cx="8892208" cy="1054408"/>
            <a:chOff x="980661" y="2495637"/>
            <a:chExt cx="8892208" cy="1054408"/>
          </a:xfrm>
        </p:grpSpPr>
        <p:sp>
          <p:nvSpPr>
            <p:cNvPr id="15" name="Rectangle: Rounded Corners 14">
              <a:extLst>
                <a:ext uri="{FF2B5EF4-FFF2-40B4-BE49-F238E27FC236}">
                  <a16:creationId xmlns:a16="http://schemas.microsoft.com/office/drawing/2014/main" id="{0D00EB59-C441-40AF-8C33-B90F27F8BFC2}"/>
                </a:ext>
              </a:extLst>
            </p:cNvPr>
            <p:cNvSpPr/>
            <p:nvPr/>
          </p:nvSpPr>
          <p:spPr>
            <a:xfrm flipH="1">
              <a:off x="980661" y="2495637"/>
              <a:ext cx="8892208" cy="1054408"/>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DD40D427-0219-4C5A-A6AC-F23BA36C267C}"/>
                </a:ext>
              </a:extLst>
            </p:cNvPr>
            <p:cNvSpPr txBox="1"/>
            <p:nvPr/>
          </p:nvSpPr>
          <p:spPr>
            <a:xfrm>
              <a:off x="1502342" y="2582280"/>
              <a:ext cx="7603959" cy="877163"/>
            </a:xfrm>
            <a:prstGeom prst="rect">
              <a:avLst/>
            </a:prstGeom>
            <a:noFill/>
            <a:ln>
              <a:noFill/>
            </a:ln>
          </p:spPr>
          <p:txBody>
            <a:bodyPr wrap="square">
              <a:spAutoFit/>
            </a:bodyPr>
            <a:lstStyle/>
            <a:p>
              <a:pPr algn="l"/>
              <a:r>
                <a:rPr lang="en-GB" sz="1700" b="1"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Don’t Blame Yourself </a:t>
              </a:r>
              <a:r>
                <a:rPr lang="en-GB" sz="1700"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GB" sz="1700" b="1"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1700"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if you are being bullied, remember it isn’t your fault. You shouldn’t have to change anything about yourself to appease someone who is bullying you, and you don’t have to go through it alone. </a:t>
              </a:r>
            </a:p>
          </p:txBody>
        </p:sp>
      </p:grpSp>
    </p:spTree>
    <p:extLst>
      <p:ext uri="{BB962C8B-B14F-4D97-AF65-F5344CB8AC3E}">
        <p14:creationId xmlns:p14="http://schemas.microsoft.com/office/powerpoint/2010/main" val="40260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44971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b="1" dirty="0">
                <a:solidFill>
                  <a:srgbClr val="B42518"/>
                </a:solidFill>
                <a:latin typeface="Open Sans"/>
                <a:ea typeface="Open Sans"/>
                <a:cs typeface="Open Sans"/>
                <a:sym typeface="Open Sans"/>
              </a:rPr>
              <a:t>Responsibilities of Bystanders</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C8963B50-847C-445C-972E-DA7704AFBE29}"/>
              </a:ext>
            </a:extLst>
          </p:cNvPr>
          <p:cNvSpPr txBox="1"/>
          <p:nvPr/>
        </p:nvSpPr>
        <p:spPr>
          <a:xfrm>
            <a:off x="431800" y="1173483"/>
            <a:ext cx="8280400" cy="5425844"/>
          </a:xfrm>
          <a:prstGeom prst="rect">
            <a:avLst/>
          </a:prstGeom>
        </p:spPr>
        <p:txBody>
          <a:bodyPr wrap="square" lIns="0" rIns="0" rtlCol="0">
            <a:spAutoFit/>
          </a:bodyPr>
          <a:lstStyle/>
          <a:p>
            <a:pPr fontAlgn="auto">
              <a:lnSpc>
                <a:spcPts val="2300"/>
              </a:lnSpc>
              <a:spcAft>
                <a:spcPts val="1200"/>
              </a:spcAft>
            </a:pPr>
            <a:r>
              <a:rPr lang="en-GB" spc="20" dirty="0">
                <a:solidFill>
                  <a:schemeClr val="tx1">
                    <a:lumMod val="85000"/>
                    <a:lumOff val="15000"/>
                  </a:schemeClr>
                </a:solidFill>
                <a:latin typeface="+mj-lt"/>
                <a:ea typeface="Open Sans" pitchFamily="34" charset="0"/>
                <a:cs typeface="Open Sans" pitchFamily="34" charset="0"/>
              </a:rPr>
              <a:t>A </a:t>
            </a:r>
            <a:r>
              <a:rPr lang="en-GB" b="1" spc="20" dirty="0">
                <a:solidFill>
                  <a:srgbClr val="B42518"/>
                </a:solidFill>
                <a:latin typeface="+mj-lt"/>
                <a:ea typeface="Open Sans" pitchFamily="34" charset="0"/>
                <a:cs typeface="Open Sans" pitchFamily="34" charset="0"/>
              </a:rPr>
              <a:t>bystander</a:t>
            </a:r>
            <a:r>
              <a:rPr lang="en-GB" spc="20" dirty="0">
                <a:solidFill>
                  <a:schemeClr val="tx1">
                    <a:lumMod val="85000"/>
                    <a:lumOff val="15000"/>
                  </a:schemeClr>
                </a:solidFill>
                <a:latin typeface="+mj-lt"/>
                <a:ea typeface="Open Sans" pitchFamily="34" charset="0"/>
                <a:cs typeface="Open Sans" pitchFamily="34" charset="0"/>
              </a:rPr>
              <a:t> </a:t>
            </a:r>
            <a:r>
              <a:rPr lang="en-GB" spc="20" dirty="0">
                <a:solidFill>
                  <a:schemeClr val="tx1">
                    <a:lumMod val="95000"/>
                    <a:lumOff val="5000"/>
                  </a:schemeClr>
                </a:solidFill>
                <a:latin typeface="+mj-lt"/>
                <a:ea typeface="Open Sans" pitchFamily="34" charset="0"/>
                <a:cs typeface="Open Sans" pitchFamily="34" charset="0"/>
              </a:rPr>
              <a:t>is someone who witnesses bullying, either in person or online, but does not take part. Friends, peers, trusted adults and even strangers can be bystanders. Bystanders have the power to help prevent bullying. However, even if they believe that bullying is wrong, they may not intervene for fear of making the situation worse or becoming a target themselves.</a:t>
            </a:r>
          </a:p>
          <a:p>
            <a:pPr algn="l" fontAlgn="auto">
              <a:lnSpc>
                <a:spcPts val="2300"/>
              </a:lnSpc>
              <a:spcAft>
                <a:spcPts val="1200"/>
              </a:spcAft>
            </a:pPr>
            <a:r>
              <a:rPr lang="en-GB" spc="20" dirty="0">
                <a:solidFill>
                  <a:schemeClr val="tx1">
                    <a:lumMod val="95000"/>
                    <a:lumOff val="5000"/>
                  </a:schemeClr>
                </a:solidFill>
                <a:latin typeface="+mj-lt"/>
                <a:ea typeface="Open Sans" pitchFamily="34" charset="0"/>
                <a:cs typeface="Open Sans" pitchFamily="34" charset="0"/>
              </a:rPr>
              <a:t>If you witness someone else being bullied</a:t>
            </a:r>
            <a:r>
              <a:rPr lang="en-GB" spc="20" dirty="0">
                <a:solidFill>
                  <a:schemeClr val="tx1">
                    <a:lumMod val="85000"/>
                    <a:lumOff val="15000"/>
                  </a:schemeClr>
                </a:solidFill>
                <a:latin typeface="+mj-lt"/>
                <a:ea typeface="Open Sans" pitchFamily="34" charset="0"/>
                <a:cs typeface="Open Sans" pitchFamily="34" charset="0"/>
              </a:rPr>
              <a:t>, </a:t>
            </a:r>
            <a:r>
              <a:rPr lang="en-GB" b="1" spc="20" dirty="0">
                <a:solidFill>
                  <a:srgbClr val="B42518"/>
                </a:solidFill>
                <a:latin typeface="+mj-lt"/>
                <a:ea typeface="Open Sans" pitchFamily="34" charset="0"/>
                <a:cs typeface="Open Sans" pitchFamily="34" charset="0"/>
              </a:rPr>
              <a:t>don’t ignore it</a:t>
            </a:r>
            <a:r>
              <a:rPr lang="en-GB" spc="20" dirty="0">
                <a:solidFill>
                  <a:schemeClr val="tx1">
                    <a:lumMod val="85000"/>
                    <a:lumOff val="15000"/>
                  </a:schemeClr>
                </a:solidFill>
                <a:latin typeface="+mj-lt"/>
                <a:ea typeface="Open Sans" pitchFamily="34" charset="0"/>
                <a:cs typeface="Open Sans" pitchFamily="34" charset="0"/>
              </a:rPr>
              <a:t>. </a:t>
            </a:r>
            <a:r>
              <a:rPr lang="en-GB" spc="20" dirty="0">
                <a:solidFill>
                  <a:schemeClr val="tx1">
                    <a:lumMod val="95000"/>
                    <a:lumOff val="5000"/>
                  </a:schemeClr>
                </a:solidFill>
                <a:latin typeface="+mj-lt"/>
                <a:ea typeface="Open Sans" pitchFamily="34" charset="0"/>
                <a:cs typeface="Open Sans" pitchFamily="34" charset="0"/>
              </a:rPr>
              <a:t>We all have </a:t>
            </a:r>
            <a:br>
              <a:rPr lang="en-GB" spc="20" dirty="0">
                <a:solidFill>
                  <a:schemeClr val="tx1">
                    <a:lumMod val="95000"/>
                    <a:lumOff val="5000"/>
                  </a:schemeClr>
                </a:solidFill>
                <a:latin typeface="+mj-lt"/>
                <a:ea typeface="Open Sans" pitchFamily="34" charset="0"/>
                <a:cs typeface="Open Sans" pitchFamily="34" charset="0"/>
              </a:rPr>
            </a:br>
            <a:r>
              <a:rPr lang="en-GB" spc="20" dirty="0">
                <a:solidFill>
                  <a:schemeClr val="tx1">
                    <a:lumMod val="95000"/>
                    <a:lumOff val="5000"/>
                  </a:schemeClr>
                </a:solidFill>
                <a:latin typeface="+mj-lt"/>
                <a:ea typeface="Open Sans" pitchFamily="34" charset="0"/>
                <a:cs typeface="Open Sans" pitchFamily="34" charset="0"/>
              </a:rPr>
              <a:t>a responsibility to protect others from bullying. </a:t>
            </a:r>
          </a:p>
          <a:p>
            <a:pPr algn="l" fontAlgn="auto">
              <a:lnSpc>
                <a:spcPts val="2300"/>
              </a:lnSpc>
              <a:spcAft>
                <a:spcPts val="1200"/>
              </a:spcAft>
            </a:pPr>
            <a:r>
              <a:rPr lang="en-GB" spc="20" dirty="0">
                <a:solidFill>
                  <a:schemeClr val="tx1">
                    <a:lumMod val="95000"/>
                    <a:lumOff val="5000"/>
                  </a:schemeClr>
                </a:solidFill>
                <a:latin typeface="+mj-lt"/>
                <a:ea typeface="Open Sans" pitchFamily="34" charset="0"/>
                <a:cs typeface="Open Sans" pitchFamily="34" charset="0"/>
              </a:rPr>
              <a:t>Depending on the situation, you could:</a:t>
            </a:r>
          </a:p>
          <a:p>
            <a:pPr lvl="1" fontAlgn="auto">
              <a:lnSpc>
                <a:spcPts val="2300"/>
              </a:lnSpc>
              <a:spcAft>
                <a:spcPts val="1200"/>
              </a:spcAft>
            </a:pPr>
            <a:r>
              <a:rPr lang="en-GB" spc="20" dirty="0">
                <a:solidFill>
                  <a:schemeClr val="tx1">
                    <a:lumMod val="95000"/>
                    <a:lumOff val="5000"/>
                  </a:schemeClr>
                </a:solidFill>
                <a:latin typeface="+mj-lt"/>
                <a:ea typeface="Open Sans" pitchFamily="34" charset="0"/>
                <a:cs typeface="Open Sans" pitchFamily="34" charset="0"/>
              </a:rPr>
              <a:t>stand up to the person doing the bullying and explain why their behaviour is unacceptable;</a:t>
            </a:r>
          </a:p>
          <a:p>
            <a:pPr lvl="1" fontAlgn="auto">
              <a:lnSpc>
                <a:spcPts val="2300"/>
              </a:lnSpc>
              <a:spcAft>
                <a:spcPts val="1200"/>
              </a:spcAft>
            </a:pPr>
            <a:r>
              <a:rPr lang="en-GB" spc="20" dirty="0">
                <a:solidFill>
                  <a:schemeClr val="tx1">
                    <a:lumMod val="95000"/>
                    <a:lumOff val="5000"/>
                  </a:schemeClr>
                </a:solidFill>
                <a:latin typeface="+mj-lt"/>
                <a:ea typeface="Open Sans" pitchFamily="34" charset="0"/>
                <a:cs typeface="Open Sans" pitchFamily="34" charset="0"/>
              </a:rPr>
              <a:t>approach the person being bullied afterwards to make sure that they are OK and let them know they are not alone;</a:t>
            </a:r>
          </a:p>
          <a:p>
            <a:pPr lvl="1" fontAlgn="auto">
              <a:lnSpc>
                <a:spcPts val="2300"/>
              </a:lnSpc>
              <a:spcAft>
                <a:spcPts val="1200"/>
              </a:spcAft>
            </a:pPr>
            <a:r>
              <a:rPr lang="en-GB" spc="20" dirty="0">
                <a:solidFill>
                  <a:schemeClr val="tx1">
                    <a:lumMod val="95000"/>
                    <a:lumOff val="5000"/>
                  </a:schemeClr>
                </a:solidFill>
                <a:latin typeface="+mj-lt"/>
                <a:ea typeface="Open Sans" pitchFamily="34" charset="0"/>
                <a:cs typeface="Open Sans" pitchFamily="34" charset="0"/>
              </a:rPr>
              <a:t>invite the person being bullied into your friendship group or walk with them between lessons to reduce the likelihood of them being targeted;</a:t>
            </a:r>
          </a:p>
          <a:p>
            <a:pPr lvl="1" fontAlgn="auto">
              <a:lnSpc>
                <a:spcPts val="2300"/>
              </a:lnSpc>
              <a:spcAft>
                <a:spcPts val="1200"/>
              </a:spcAft>
            </a:pPr>
            <a:r>
              <a:rPr lang="en-GB" spc="20" dirty="0">
                <a:solidFill>
                  <a:schemeClr val="tx1">
                    <a:lumMod val="95000"/>
                    <a:lumOff val="5000"/>
                  </a:schemeClr>
                </a:solidFill>
                <a:latin typeface="+mj-lt"/>
                <a:ea typeface="Open Sans" pitchFamily="34" charset="0"/>
                <a:cs typeface="Open Sans" pitchFamily="34" charset="0"/>
              </a:rPr>
              <a:t>report the bullying to a trusted adult.  </a:t>
            </a:r>
            <a:endParaRPr lang="en-GB" spc="20" dirty="0">
              <a:solidFill>
                <a:schemeClr val="tx1">
                  <a:lumMod val="95000"/>
                  <a:lumOff val="5000"/>
                </a:schemeClr>
              </a:solidFill>
              <a:latin typeface="Open Sans" pitchFamily="34" charset="0"/>
              <a:ea typeface="Open Sans" pitchFamily="34" charset="0"/>
              <a:cs typeface="Open Sans" pitchFamily="34" charset="0"/>
            </a:endParaRPr>
          </a:p>
        </p:txBody>
      </p:sp>
      <p:sp>
        <p:nvSpPr>
          <p:cNvPr id="11" name="Oval 10">
            <a:extLst>
              <a:ext uri="{FF2B5EF4-FFF2-40B4-BE49-F238E27FC236}">
                <a16:creationId xmlns:a16="http://schemas.microsoft.com/office/drawing/2014/main" id="{CDCF9519-0CC6-49D2-A69A-8BC3712FE923}"/>
              </a:ext>
            </a:extLst>
          </p:cNvPr>
          <p:cNvSpPr/>
          <p:nvPr/>
        </p:nvSpPr>
        <p:spPr>
          <a:xfrm flipH="1" flipV="1">
            <a:off x="440216" y="4044289"/>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2" name="Oval 11">
            <a:extLst>
              <a:ext uri="{FF2B5EF4-FFF2-40B4-BE49-F238E27FC236}">
                <a16:creationId xmlns:a16="http://schemas.microsoft.com/office/drawing/2014/main" id="{06A2BE26-BC1A-48A4-BE31-D0B58021D846}"/>
              </a:ext>
            </a:extLst>
          </p:cNvPr>
          <p:cNvSpPr/>
          <p:nvPr/>
        </p:nvSpPr>
        <p:spPr>
          <a:xfrm flipH="1" flipV="1">
            <a:off x="440216" y="4781865"/>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3" name="Oval 12">
            <a:extLst>
              <a:ext uri="{FF2B5EF4-FFF2-40B4-BE49-F238E27FC236}">
                <a16:creationId xmlns:a16="http://schemas.microsoft.com/office/drawing/2014/main" id="{A2DC5E6B-D468-472B-8148-6FC67325BF9A}"/>
              </a:ext>
            </a:extLst>
          </p:cNvPr>
          <p:cNvSpPr/>
          <p:nvPr/>
        </p:nvSpPr>
        <p:spPr>
          <a:xfrm flipH="1" flipV="1">
            <a:off x="440216" y="5519828"/>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4" name="Oval 13">
            <a:extLst>
              <a:ext uri="{FF2B5EF4-FFF2-40B4-BE49-F238E27FC236}">
                <a16:creationId xmlns:a16="http://schemas.microsoft.com/office/drawing/2014/main" id="{911F53DE-2223-4CBC-A32F-C1AC3673F1C9}"/>
              </a:ext>
            </a:extLst>
          </p:cNvPr>
          <p:cNvSpPr/>
          <p:nvPr/>
        </p:nvSpPr>
        <p:spPr>
          <a:xfrm flipH="1" flipV="1">
            <a:off x="440216" y="6261583"/>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Tree>
    <p:extLst>
      <p:ext uri="{BB962C8B-B14F-4D97-AF65-F5344CB8AC3E}">
        <p14:creationId xmlns:p14="http://schemas.microsoft.com/office/powerpoint/2010/main" val="412421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3250"/>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r>
              <a:rPr lang="en-GB" sz="3600" b="1">
                <a:solidFill>
                  <a:srgbClr val="B42518"/>
                </a:solidFill>
                <a:latin typeface="Open Sans"/>
                <a:ea typeface="Open Sans"/>
                <a:cs typeface="Open Sans"/>
                <a:sym typeface="Open Sans"/>
              </a:rPr>
              <a:t>Question Box/Bag</a:t>
            </a:r>
            <a:br>
              <a:rPr lang="en-GB" sz="1100" dirty="0"/>
            </a:b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itle 1">
            <a:extLst>
              <a:ext uri="{FF2B5EF4-FFF2-40B4-BE49-F238E27FC236}">
                <a16:creationId xmlns:a16="http://schemas.microsoft.com/office/drawing/2014/main" id="{6C582275-E7B1-441A-8EF6-825C52D0C810}"/>
              </a:ext>
            </a:extLst>
          </p:cNvPr>
          <p:cNvSpPr txBox="1">
            <a:spLocks/>
          </p:cNvSpPr>
          <p:nvPr/>
        </p:nvSpPr>
        <p:spPr>
          <a:xfrm>
            <a:off x="431800" y="1394875"/>
            <a:ext cx="8280400" cy="1209947"/>
          </a:xfrm>
          <a:prstGeom prst="rect">
            <a:avLst/>
          </a:prstGeom>
        </p:spPr>
        <p:txBody>
          <a:bodyPr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2200"/>
              </a:lnSpc>
              <a:spcAft>
                <a:spcPts val="600"/>
              </a:spcAft>
              <a:defRPr/>
            </a:pPr>
            <a:r>
              <a:rPr lang="en-GB" sz="1800" dirty="0">
                <a:latin typeface="Open Sans" panose="020B0604020202020204" charset="0"/>
                <a:ea typeface="Open Sans" panose="020B0604020202020204" charset="0"/>
                <a:cs typeface="Open Sans" panose="020B0604020202020204" charset="0"/>
              </a:rPr>
              <a:t>If you have a question during this lesson that you don’t want to ask in front of everyone, write it down on one of the cards provided and put it in the question box. You can also use this box to add any concerns or anything you want to tell us about regarding bullying in our school.</a:t>
            </a:r>
          </a:p>
        </p:txBody>
      </p:sp>
      <p:pic>
        <p:nvPicPr>
          <p:cNvPr id="11" name="Picture 10" descr="Text&#10;&#10;Description automatically generated">
            <a:extLst>
              <a:ext uri="{FF2B5EF4-FFF2-40B4-BE49-F238E27FC236}">
                <a16:creationId xmlns:a16="http://schemas.microsoft.com/office/drawing/2014/main" id="{C5BA759D-DDD8-4C4A-B7FA-A86762D4E7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1441" y="2913545"/>
            <a:ext cx="6041117" cy="3341205"/>
          </a:xfrm>
          <a:prstGeom prst="rect">
            <a:avLst/>
          </a:prstGeom>
        </p:spPr>
      </p:pic>
      <p:pic>
        <p:nvPicPr>
          <p:cNvPr id="3" name="Picture 2" descr="Chart&#10;&#10;Description automatically generated">
            <a:extLst>
              <a:ext uri="{FF2B5EF4-FFF2-40B4-BE49-F238E27FC236}">
                <a16:creationId xmlns:a16="http://schemas.microsoft.com/office/drawing/2014/main" id="{DE0AF2E6-5425-45D5-8E89-D3C19EFFC0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71"/>
          <a:stretch/>
        </p:blipFill>
        <p:spPr>
          <a:xfrm>
            <a:off x="2811993" y="3969554"/>
            <a:ext cx="3271436" cy="2100664"/>
          </a:xfrm>
          <a:prstGeom prst="rect">
            <a:avLst/>
          </a:prstGeom>
          <a:ln w="28575">
            <a:solidFill>
              <a:srgbClr val="D75624"/>
            </a:solidFill>
          </a:ln>
        </p:spPr>
      </p:pic>
      <p:pic>
        <p:nvPicPr>
          <p:cNvPr id="4" name="Picture 3" descr="Logo&#10;&#10;Description automatically generated">
            <a:extLst>
              <a:ext uri="{FF2B5EF4-FFF2-40B4-BE49-F238E27FC236}">
                <a16:creationId xmlns:a16="http://schemas.microsoft.com/office/drawing/2014/main" id="{DA82657F-767D-551D-2ADA-803350C2C2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4682" y="4366488"/>
            <a:ext cx="1395045" cy="179599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17FF4D-40A7-406D-92EB-80F0FDABF5BA}"/>
              </a:ext>
            </a:extLst>
          </p:cNvPr>
          <p:cNvSpPr txBox="1">
            <a:spLocks/>
          </p:cNvSpPr>
          <p:nvPr/>
        </p:nvSpPr>
        <p:spPr bwMode="auto">
          <a:xfrm>
            <a:off x="0" y="451862"/>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a:solidFill>
                  <a:srgbClr val="B42518"/>
                </a:solidFill>
                <a:latin typeface="Open Sans"/>
                <a:ea typeface="Open Sans"/>
                <a:cs typeface="Open Sans"/>
                <a:sym typeface="Open Sans"/>
              </a:rPr>
              <a:t>Dealing with 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8823A067-F7C5-4F62-AB4C-B0D1A6A88A71}"/>
              </a:ext>
            </a:extLst>
          </p:cNvPr>
          <p:cNvGrpSpPr/>
          <p:nvPr/>
        </p:nvGrpSpPr>
        <p:grpSpPr>
          <a:xfrm>
            <a:off x="146487" y="2585461"/>
            <a:ext cx="1614843" cy="3948286"/>
            <a:chOff x="146487" y="2585461"/>
            <a:chExt cx="1614843" cy="3948286"/>
          </a:xfrm>
        </p:grpSpPr>
        <p:sp>
          <p:nvSpPr>
            <p:cNvPr id="57" name="Rectangle 56">
              <a:extLst>
                <a:ext uri="{FF2B5EF4-FFF2-40B4-BE49-F238E27FC236}">
                  <a16:creationId xmlns:a16="http://schemas.microsoft.com/office/drawing/2014/main" id="{5F74B859-B714-49CB-A93F-405F05736ACC}"/>
                </a:ext>
              </a:extLst>
            </p:cNvPr>
            <p:cNvSpPr/>
            <p:nvPr/>
          </p:nvSpPr>
          <p:spPr>
            <a:xfrm>
              <a:off x="146487" y="5313064"/>
              <a:ext cx="1614843" cy="1220683"/>
            </a:xfrm>
            <a:prstGeom prst="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lumMod val="60000"/>
                    <a:lumOff val="40000"/>
                  </a:schemeClr>
                </a:solidFill>
              </a:endParaRPr>
            </a:p>
          </p:txBody>
        </p:sp>
        <p:sp>
          <p:nvSpPr>
            <p:cNvPr id="56" name="Rectangle 55">
              <a:extLst>
                <a:ext uri="{FF2B5EF4-FFF2-40B4-BE49-F238E27FC236}">
                  <a16:creationId xmlns:a16="http://schemas.microsoft.com/office/drawing/2014/main" id="{1C22738A-3E2C-4CE2-BBAD-85C22CF30C10}"/>
                </a:ext>
              </a:extLst>
            </p:cNvPr>
            <p:cNvSpPr/>
            <p:nvPr/>
          </p:nvSpPr>
          <p:spPr>
            <a:xfrm>
              <a:off x="162461" y="4014321"/>
              <a:ext cx="1598869" cy="1091079"/>
            </a:xfrm>
            <a:prstGeom prst="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lumMod val="60000"/>
                    <a:lumOff val="40000"/>
                  </a:schemeClr>
                </a:solidFill>
              </a:endParaRPr>
            </a:p>
          </p:txBody>
        </p:sp>
        <p:sp>
          <p:nvSpPr>
            <p:cNvPr id="25" name="Rectangle 24">
              <a:extLst>
                <a:ext uri="{FF2B5EF4-FFF2-40B4-BE49-F238E27FC236}">
                  <a16:creationId xmlns:a16="http://schemas.microsoft.com/office/drawing/2014/main" id="{84F37BCB-1580-41BE-98AD-58D3B62CDC57}"/>
                </a:ext>
              </a:extLst>
            </p:cNvPr>
            <p:cNvSpPr/>
            <p:nvPr/>
          </p:nvSpPr>
          <p:spPr>
            <a:xfrm>
              <a:off x="162461" y="2585461"/>
              <a:ext cx="1598869" cy="1220683"/>
            </a:xfrm>
            <a:prstGeom prst="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lumMod val="60000"/>
                    <a:lumOff val="40000"/>
                  </a:schemeClr>
                </a:solidFill>
              </a:endParaRPr>
            </a:p>
          </p:txBody>
        </p:sp>
        <p:sp>
          <p:nvSpPr>
            <p:cNvPr id="42" name="TextBox 41">
              <a:extLst>
                <a:ext uri="{FF2B5EF4-FFF2-40B4-BE49-F238E27FC236}">
                  <a16:creationId xmlns:a16="http://schemas.microsoft.com/office/drawing/2014/main" id="{0A15B931-D8CC-48AC-B837-655E1670B9EA}"/>
                </a:ext>
              </a:extLst>
            </p:cNvPr>
            <p:cNvSpPr txBox="1"/>
            <p:nvPr/>
          </p:nvSpPr>
          <p:spPr>
            <a:xfrm>
              <a:off x="234869" y="3047932"/>
              <a:ext cx="1403451" cy="353943"/>
            </a:xfrm>
            <a:prstGeom prst="rect">
              <a:avLst/>
            </a:prstGeom>
            <a:noFill/>
          </p:spPr>
          <p:txBody>
            <a:bodyPr wrap="square">
              <a:spAutoFit/>
            </a:bodyPr>
            <a:lstStyle/>
            <a:p>
              <a:pPr algn="ctr"/>
              <a:r>
                <a:rPr lang="en-GB" sz="1700" b="1" dirty="0">
                  <a:solidFill>
                    <a:schemeClr val="accent3">
                      <a:lumMod val="50000"/>
                    </a:schemeClr>
                  </a:solidFill>
                  <a:latin typeface="+mj-lt"/>
                </a:rPr>
                <a:t>Bystanders</a:t>
              </a:r>
            </a:p>
          </p:txBody>
        </p:sp>
        <p:sp>
          <p:nvSpPr>
            <p:cNvPr id="43" name="TextBox 42">
              <a:extLst>
                <a:ext uri="{FF2B5EF4-FFF2-40B4-BE49-F238E27FC236}">
                  <a16:creationId xmlns:a16="http://schemas.microsoft.com/office/drawing/2014/main" id="{E40EC373-74DF-4B20-96A4-1992490B3DA6}"/>
                </a:ext>
              </a:extLst>
            </p:cNvPr>
            <p:cNvSpPr txBox="1"/>
            <p:nvPr/>
          </p:nvSpPr>
          <p:spPr>
            <a:xfrm>
              <a:off x="234869" y="4357682"/>
              <a:ext cx="1403451" cy="353943"/>
            </a:xfrm>
            <a:prstGeom prst="rect">
              <a:avLst/>
            </a:prstGeom>
            <a:noFill/>
          </p:spPr>
          <p:txBody>
            <a:bodyPr wrap="square">
              <a:spAutoFit/>
            </a:bodyPr>
            <a:lstStyle/>
            <a:p>
              <a:pPr algn="ctr"/>
              <a:r>
                <a:rPr lang="en-GB" sz="1700" b="1" dirty="0">
                  <a:solidFill>
                    <a:schemeClr val="accent3">
                      <a:lumMod val="50000"/>
                    </a:schemeClr>
                  </a:solidFill>
                  <a:latin typeface="+mj-lt"/>
                </a:rPr>
                <a:t>Targets</a:t>
              </a:r>
            </a:p>
          </p:txBody>
        </p:sp>
        <p:sp>
          <p:nvSpPr>
            <p:cNvPr id="44" name="TextBox 43">
              <a:extLst>
                <a:ext uri="{FF2B5EF4-FFF2-40B4-BE49-F238E27FC236}">
                  <a16:creationId xmlns:a16="http://schemas.microsoft.com/office/drawing/2014/main" id="{8EECDF00-6701-4EB3-8487-988BDAD47148}"/>
                </a:ext>
              </a:extLst>
            </p:cNvPr>
            <p:cNvSpPr txBox="1"/>
            <p:nvPr/>
          </p:nvSpPr>
          <p:spPr>
            <a:xfrm>
              <a:off x="273189" y="5615628"/>
              <a:ext cx="1361438" cy="615553"/>
            </a:xfrm>
            <a:prstGeom prst="rect">
              <a:avLst/>
            </a:prstGeom>
            <a:noFill/>
          </p:spPr>
          <p:txBody>
            <a:bodyPr wrap="square">
              <a:spAutoFit/>
            </a:bodyPr>
            <a:lstStyle/>
            <a:p>
              <a:pPr algn="ctr"/>
              <a:r>
                <a:rPr lang="en-GB" sz="1700" b="1" dirty="0">
                  <a:solidFill>
                    <a:schemeClr val="accent3">
                      <a:lumMod val="50000"/>
                    </a:schemeClr>
                  </a:solidFill>
                  <a:latin typeface="+mj-lt"/>
                </a:rPr>
                <a:t>Person bullying</a:t>
              </a:r>
            </a:p>
          </p:txBody>
        </p:sp>
      </p:grpSp>
      <p:grpSp>
        <p:nvGrpSpPr>
          <p:cNvPr id="60" name="Group 59">
            <a:extLst>
              <a:ext uri="{FF2B5EF4-FFF2-40B4-BE49-F238E27FC236}">
                <a16:creationId xmlns:a16="http://schemas.microsoft.com/office/drawing/2014/main" id="{8B452025-D325-426A-8980-B6E8F11B2531}"/>
              </a:ext>
            </a:extLst>
          </p:cNvPr>
          <p:cNvGrpSpPr/>
          <p:nvPr/>
        </p:nvGrpSpPr>
        <p:grpSpPr>
          <a:xfrm>
            <a:off x="6934239" y="1283154"/>
            <a:ext cx="2097029" cy="5212900"/>
            <a:chOff x="6934239" y="1283154"/>
            <a:chExt cx="2097029" cy="5212900"/>
          </a:xfrm>
        </p:grpSpPr>
        <p:sp>
          <p:nvSpPr>
            <p:cNvPr id="55" name="Rectangle 54">
              <a:extLst>
                <a:ext uri="{FF2B5EF4-FFF2-40B4-BE49-F238E27FC236}">
                  <a16:creationId xmlns:a16="http://schemas.microsoft.com/office/drawing/2014/main" id="{86985589-6BB1-48A8-B025-E1B689A20D6B}"/>
                </a:ext>
              </a:extLst>
            </p:cNvPr>
            <p:cNvSpPr/>
            <p:nvPr/>
          </p:nvSpPr>
          <p:spPr>
            <a:xfrm>
              <a:off x="6934239" y="1283154"/>
              <a:ext cx="2028067" cy="1115553"/>
            </a:xfrm>
            <a:prstGeom prst="rect">
              <a:avLst/>
            </a:prstGeom>
            <a:solidFill>
              <a:schemeClr val="accent6">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descr="Shape, circle&#10;&#10;Description automatically generated">
              <a:extLst>
                <a:ext uri="{FF2B5EF4-FFF2-40B4-BE49-F238E27FC236}">
                  <a16:creationId xmlns:a16="http://schemas.microsoft.com/office/drawing/2014/main" id="{C2A0381C-1B65-4999-BBC7-2F95A99FED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3826" y="1541938"/>
              <a:ext cx="788953" cy="698928"/>
            </a:xfrm>
            <a:prstGeom prst="rect">
              <a:avLst/>
            </a:prstGeom>
          </p:spPr>
        </p:pic>
        <p:sp>
          <p:nvSpPr>
            <p:cNvPr id="35" name="TextBox 34">
              <a:extLst>
                <a:ext uri="{FF2B5EF4-FFF2-40B4-BE49-F238E27FC236}">
                  <a16:creationId xmlns:a16="http://schemas.microsoft.com/office/drawing/2014/main" id="{F40F5BB3-6979-4DEC-B9E6-CB54BBADE981}"/>
                </a:ext>
              </a:extLst>
            </p:cNvPr>
            <p:cNvSpPr txBox="1"/>
            <p:nvPr/>
          </p:nvSpPr>
          <p:spPr>
            <a:xfrm>
              <a:off x="6962733" y="2544517"/>
              <a:ext cx="2068535" cy="1077218"/>
            </a:xfrm>
            <a:prstGeom prst="rect">
              <a:avLst/>
            </a:prstGeom>
            <a:noFill/>
            <a:ln w="28575">
              <a:noFill/>
            </a:ln>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accent3">
                      <a:lumMod val="75000"/>
                    </a:schemeClr>
                  </a:solidFill>
                  <a:latin typeface="+mn-lt"/>
                </a:rPr>
                <a:t>Report </a:t>
              </a:r>
              <a:r>
                <a:rPr lang="en-GB" sz="1600" dirty="0">
                  <a:latin typeface="+mn-lt"/>
                </a:rPr>
                <a:t>the bullying that you have witnessed to </a:t>
              </a:r>
              <a:br>
                <a:rPr lang="en-GB" sz="1600" dirty="0">
                  <a:latin typeface="+mn-lt"/>
                </a:rPr>
              </a:br>
              <a:r>
                <a:rPr lang="en-GB" sz="1600" dirty="0">
                  <a:latin typeface="+mn-lt"/>
                </a:rPr>
                <a:t>a trusted adult. </a:t>
              </a:r>
            </a:p>
          </p:txBody>
        </p:sp>
        <p:sp>
          <p:nvSpPr>
            <p:cNvPr id="41" name="TextBox 40">
              <a:extLst>
                <a:ext uri="{FF2B5EF4-FFF2-40B4-BE49-F238E27FC236}">
                  <a16:creationId xmlns:a16="http://schemas.microsoft.com/office/drawing/2014/main" id="{48DE4323-4012-49EB-99E4-D64923BA2778}"/>
                </a:ext>
              </a:extLst>
            </p:cNvPr>
            <p:cNvSpPr txBox="1"/>
            <p:nvPr/>
          </p:nvSpPr>
          <p:spPr>
            <a:xfrm>
              <a:off x="6989306" y="1649435"/>
              <a:ext cx="1271404" cy="400110"/>
            </a:xfrm>
            <a:prstGeom prst="rect">
              <a:avLst/>
            </a:prstGeom>
            <a:noFill/>
          </p:spPr>
          <p:txBody>
            <a:bodyPr wrap="square">
              <a:spAutoFit/>
            </a:bodyPr>
            <a:lstStyle/>
            <a:p>
              <a:pPr algn="l"/>
              <a:r>
                <a:rPr lang="en-GB" sz="2000" b="1" dirty="0">
                  <a:solidFill>
                    <a:schemeClr val="accent3">
                      <a:lumMod val="75000"/>
                    </a:schemeClr>
                  </a:solidFill>
                  <a:latin typeface="+mj-lt"/>
                </a:rPr>
                <a:t>Report</a:t>
              </a:r>
            </a:p>
          </p:txBody>
        </p:sp>
        <p:sp>
          <p:nvSpPr>
            <p:cNvPr id="47" name="TextBox 46">
              <a:extLst>
                <a:ext uri="{FF2B5EF4-FFF2-40B4-BE49-F238E27FC236}">
                  <a16:creationId xmlns:a16="http://schemas.microsoft.com/office/drawing/2014/main" id="{B5825695-5D3B-4F6D-B078-596A86E4C9F6}"/>
                </a:ext>
              </a:extLst>
            </p:cNvPr>
            <p:cNvSpPr txBox="1"/>
            <p:nvPr/>
          </p:nvSpPr>
          <p:spPr>
            <a:xfrm>
              <a:off x="6962733" y="3873153"/>
              <a:ext cx="2068535" cy="1077218"/>
            </a:xfrm>
            <a:prstGeom prst="rect">
              <a:avLst/>
            </a:prstGeom>
            <a:noFill/>
            <a:ln w="28575">
              <a:noFill/>
            </a:ln>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accent3">
                      <a:lumMod val="75000"/>
                    </a:schemeClr>
                  </a:solidFill>
                  <a:latin typeface="+mn-lt"/>
                </a:rPr>
                <a:t>Report </a:t>
              </a:r>
              <a:r>
                <a:rPr lang="en-GB" sz="1600" dirty="0">
                  <a:latin typeface="+mn-lt"/>
                </a:rPr>
                <a:t>the bullying that you have experienced to </a:t>
              </a:r>
              <a:br>
                <a:rPr lang="en-GB" sz="1600" dirty="0">
                  <a:latin typeface="+mn-lt"/>
                </a:rPr>
              </a:br>
              <a:r>
                <a:rPr lang="en-GB" sz="1600" dirty="0">
                  <a:latin typeface="+mn-lt"/>
                </a:rPr>
                <a:t>a trusted adult. </a:t>
              </a:r>
            </a:p>
          </p:txBody>
        </p:sp>
        <p:sp>
          <p:nvSpPr>
            <p:cNvPr id="49" name="TextBox 48">
              <a:extLst>
                <a:ext uri="{FF2B5EF4-FFF2-40B4-BE49-F238E27FC236}">
                  <a16:creationId xmlns:a16="http://schemas.microsoft.com/office/drawing/2014/main" id="{97FCAD01-EB8F-45C1-8C9E-AB9B607B75F2}"/>
                </a:ext>
              </a:extLst>
            </p:cNvPr>
            <p:cNvSpPr txBox="1"/>
            <p:nvPr/>
          </p:nvSpPr>
          <p:spPr>
            <a:xfrm>
              <a:off x="6962733" y="5172615"/>
              <a:ext cx="2068535" cy="1323439"/>
            </a:xfrm>
            <a:prstGeom prst="rect">
              <a:avLst/>
            </a:prstGeom>
            <a:noFill/>
            <a:ln w="28575">
              <a:noFill/>
            </a:ln>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accent3">
                      <a:lumMod val="75000"/>
                    </a:schemeClr>
                  </a:solidFill>
                  <a:latin typeface="+mn-lt"/>
                </a:rPr>
                <a:t>Report </a:t>
              </a:r>
              <a:r>
                <a:rPr lang="en-GB" sz="1600" dirty="0">
                  <a:latin typeface="+mn-lt"/>
                </a:rPr>
                <a:t>what you have done to a trusted adult so you can get help to stop bullying others. </a:t>
              </a:r>
            </a:p>
          </p:txBody>
        </p:sp>
      </p:grpSp>
      <p:grpSp>
        <p:nvGrpSpPr>
          <p:cNvPr id="59" name="Group 58">
            <a:extLst>
              <a:ext uri="{FF2B5EF4-FFF2-40B4-BE49-F238E27FC236}">
                <a16:creationId xmlns:a16="http://schemas.microsoft.com/office/drawing/2014/main" id="{079105A5-1073-497A-8311-A5ACEB1C6DA3}"/>
              </a:ext>
            </a:extLst>
          </p:cNvPr>
          <p:cNvGrpSpPr/>
          <p:nvPr/>
        </p:nvGrpSpPr>
        <p:grpSpPr>
          <a:xfrm>
            <a:off x="4465357" y="1283154"/>
            <a:ext cx="2393931" cy="5470278"/>
            <a:chOff x="4465357" y="1283154"/>
            <a:chExt cx="2393931" cy="5470278"/>
          </a:xfrm>
        </p:grpSpPr>
        <p:sp>
          <p:nvSpPr>
            <p:cNvPr id="54" name="Rectangle 53">
              <a:extLst>
                <a:ext uri="{FF2B5EF4-FFF2-40B4-BE49-F238E27FC236}">
                  <a16:creationId xmlns:a16="http://schemas.microsoft.com/office/drawing/2014/main" id="{97E6D60E-9846-4664-A159-DFAECD2A386E}"/>
                </a:ext>
              </a:extLst>
            </p:cNvPr>
            <p:cNvSpPr/>
            <p:nvPr/>
          </p:nvSpPr>
          <p:spPr>
            <a:xfrm>
              <a:off x="4465357" y="1283154"/>
              <a:ext cx="2184536" cy="1115552"/>
            </a:xfrm>
            <a:prstGeom prst="rect">
              <a:avLst/>
            </a:prstGeom>
            <a:solidFill>
              <a:schemeClr val="accent6">
                <a:lumMod val="20000"/>
                <a:lumOff val="80000"/>
              </a:schemeClr>
            </a:solidFill>
            <a:ln>
              <a:solidFill>
                <a:srgbClr val="F59E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Icon&#10;&#10;Description automatically generated with medium confidence">
              <a:extLst>
                <a:ext uri="{FF2B5EF4-FFF2-40B4-BE49-F238E27FC236}">
                  <a16:creationId xmlns:a16="http://schemas.microsoft.com/office/drawing/2014/main" id="{C203D8C8-52C8-40B1-A23A-904459C30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105" y="1622638"/>
              <a:ext cx="911683" cy="636694"/>
            </a:xfrm>
            <a:prstGeom prst="rect">
              <a:avLst/>
            </a:prstGeom>
          </p:spPr>
        </p:pic>
        <p:sp>
          <p:nvSpPr>
            <p:cNvPr id="40" name="TextBox 39">
              <a:extLst>
                <a:ext uri="{FF2B5EF4-FFF2-40B4-BE49-F238E27FC236}">
                  <a16:creationId xmlns:a16="http://schemas.microsoft.com/office/drawing/2014/main" id="{AD85F619-0D16-4906-9C93-F0B37B99EA73}"/>
                </a:ext>
              </a:extLst>
            </p:cNvPr>
            <p:cNvSpPr txBox="1"/>
            <p:nvPr/>
          </p:nvSpPr>
          <p:spPr>
            <a:xfrm>
              <a:off x="4525772" y="1649435"/>
              <a:ext cx="1214254" cy="400110"/>
            </a:xfrm>
            <a:prstGeom prst="rect">
              <a:avLst/>
            </a:prstGeom>
            <a:noFill/>
          </p:spPr>
          <p:txBody>
            <a:bodyPr wrap="square">
              <a:spAutoFit/>
            </a:bodyPr>
            <a:lstStyle/>
            <a:p>
              <a:pPr algn="l"/>
              <a:r>
                <a:rPr lang="en-GB" sz="2000" b="1" dirty="0">
                  <a:solidFill>
                    <a:srgbClr val="F59E36"/>
                  </a:solidFill>
                  <a:latin typeface="+mj-lt"/>
                </a:rPr>
                <a:t>Support</a:t>
              </a:r>
            </a:p>
          </p:txBody>
        </p:sp>
        <p:sp>
          <p:nvSpPr>
            <p:cNvPr id="45" name="TextBox 44">
              <a:extLst>
                <a:ext uri="{FF2B5EF4-FFF2-40B4-BE49-F238E27FC236}">
                  <a16:creationId xmlns:a16="http://schemas.microsoft.com/office/drawing/2014/main" id="{C3F318F7-57A5-4B2E-94B5-EE722EA664F6}"/>
                </a:ext>
              </a:extLst>
            </p:cNvPr>
            <p:cNvSpPr txBox="1"/>
            <p:nvPr/>
          </p:nvSpPr>
          <p:spPr>
            <a:xfrm>
              <a:off x="4492999" y="2544517"/>
              <a:ext cx="2366289" cy="1323439"/>
            </a:xfrm>
            <a:prstGeom prst="rect">
              <a:avLst/>
            </a:prstGeom>
            <a:noFill/>
            <a:ln w="28575">
              <a:noFill/>
            </a:ln>
          </p:spPr>
          <p:txBody>
            <a:bodyPr wrap="square" lIns="0" rIns="0" rtlCol="0">
              <a:spAutoFit/>
            </a:bodyPr>
            <a:lstStyle/>
            <a:p>
              <a:pPr algn="l"/>
              <a:r>
                <a:rPr lang="en-GB" sz="1600" b="1" dirty="0">
                  <a:solidFill>
                    <a:srgbClr val="F59E36"/>
                  </a:solidFill>
                  <a:latin typeface="+mn-lt"/>
                </a:rPr>
                <a:t>Support</a:t>
              </a:r>
              <a:r>
                <a:rPr lang="en-GB" sz="1600" dirty="0">
                  <a:latin typeface="+mn-lt"/>
                </a:rPr>
                <a:t> the person being bullied by making sure they are OK and letting them know they are not alone. </a:t>
              </a:r>
            </a:p>
          </p:txBody>
        </p:sp>
        <p:sp>
          <p:nvSpPr>
            <p:cNvPr id="48" name="TextBox 47">
              <a:extLst>
                <a:ext uri="{FF2B5EF4-FFF2-40B4-BE49-F238E27FC236}">
                  <a16:creationId xmlns:a16="http://schemas.microsoft.com/office/drawing/2014/main" id="{8BA4BE53-C415-411A-AF92-2CFB30AEBB9F}"/>
                </a:ext>
              </a:extLst>
            </p:cNvPr>
            <p:cNvSpPr txBox="1"/>
            <p:nvPr/>
          </p:nvSpPr>
          <p:spPr>
            <a:xfrm>
              <a:off x="4485662" y="3902533"/>
              <a:ext cx="1955451" cy="830997"/>
            </a:xfrm>
            <a:prstGeom prst="rect">
              <a:avLst/>
            </a:prstGeom>
            <a:noFill/>
            <a:ln w="28575">
              <a:noFill/>
            </a:ln>
          </p:spPr>
          <p:txBody>
            <a:bodyPr wrap="square" lIns="0" rIns="0" rtlCol="0">
              <a:spAutoFit/>
            </a:bodyPr>
            <a:lstStyle/>
            <a:p>
              <a:pPr algn="l"/>
              <a:r>
                <a:rPr lang="en-GB" sz="1600" dirty="0">
                  <a:latin typeface="+mn-lt"/>
                </a:rPr>
                <a:t>Seek </a:t>
              </a:r>
              <a:r>
                <a:rPr lang="en-GB" sz="1600" b="1" dirty="0">
                  <a:solidFill>
                    <a:srgbClr val="F59E36"/>
                  </a:solidFill>
                  <a:latin typeface="+mn-lt"/>
                </a:rPr>
                <a:t>support</a:t>
              </a:r>
              <a:r>
                <a:rPr lang="en-GB" sz="1600" dirty="0">
                  <a:latin typeface="+mn-lt"/>
                </a:rPr>
                <a:t> from friends and people you trust.</a:t>
              </a:r>
            </a:p>
          </p:txBody>
        </p:sp>
        <p:sp>
          <p:nvSpPr>
            <p:cNvPr id="50" name="TextBox 49">
              <a:extLst>
                <a:ext uri="{FF2B5EF4-FFF2-40B4-BE49-F238E27FC236}">
                  <a16:creationId xmlns:a16="http://schemas.microsoft.com/office/drawing/2014/main" id="{E3C04BD7-0F24-424A-A99E-6ECD787760C1}"/>
                </a:ext>
              </a:extLst>
            </p:cNvPr>
            <p:cNvSpPr txBox="1"/>
            <p:nvPr/>
          </p:nvSpPr>
          <p:spPr>
            <a:xfrm>
              <a:off x="4485662" y="5183772"/>
              <a:ext cx="2366289" cy="1569660"/>
            </a:xfrm>
            <a:prstGeom prst="rect">
              <a:avLst/>
            </a:prstGeom>
            <a:noFill/>
            <a:ln w="28575">
              <a:noFill/>
            </a:ln>
          </p:spPr>
          <p:txBody>
            <a:bodyPr wrap="square" lIns="0" rIns="0" rtlCol="0">
              <a:spAutoFit/>
            </a:bodyPr>
            <a:lstStyle/>
            <a:p>
              <a:pPr fontAlgn="auto">
                <a:spcAft>
                  <a:spcPts val="600"/>
                </a:spcAft>
              </a:pPr>
              <a:r>
                <a:rPr lang="en-GB" sz="1600" dirty="0">
                  <a:latin typeface="+mn-lt"/>
                </a:rPr>
                <a:t>Get </a:t>
              </a:r>
              <a:r>
                <a:rPr lang="en-GB" sz="1600" b="1" dirty="0">
                  <a:solidFill>
                    <a:srgbClr val="F59E36"/>
                  </a:solidFill>
                  <a:latin typeface="+mn-lt"/>
                </a:rPr>
                <a:t>support </a:t>
              </a:r>
              <a:r>
                <a:rPr lang="en-GB" sz="1600" dirty="0">
                  <a:latin typeface="+mn-lt"/>
                </a:rPr>
                <a:t>for your behaviour or any underlying issues that are causing you to take out your frustrations on others.</a:t>
              </a:r>
              <a:endParaRPr lang="en-GB" sz="1600" spc="20" dirty="0">
                <a:latin typeface="+mn-lt"/>
                <a:ea typeface="Open Sans" pitchFamily="34" charset="0"/>
                <a:cs typeface="Open Sans" pitchFamily="34" charset="0"/>
              </a:endParaRPr>
            </a:p>
          </p:txBody>
        </p:sp>
      </p:grpSp>
      <p:grpSp>
        <p:nvGrpSpPr>
          <p:cNvPr id="58" name="Group 57">
            <a:extLst>
              <a:ext uri="{FF2B5EF4-FFF2-40B4-BE49-F238E27FC236}">
                <a16:creationId xmlns:a16="http://schemas.microsoft.com/office/drawing/2014/main" id="{82AABA06-5036-4119-BC8C-B813C3C3046E}"/>
              </a:ext>
            </a:extLst>
          </p:cNvPr>
          <p:cNvGrpSpPr/>
          <p:nvPr/>
        </p:nvGrpSpPr>
        <p:grpSpPr>
          <a:xfrm>
            <a:off x="1899686" y="1283154"/>
            <a:ext cx="2565671" cy="5266257"/>
            <a:chOff x="1899686" y="1283154"/>
            <a:chExt cx="2565671" cy="5266257"/>
          </a:xfrm>
        </p:grpSpPr>
        <p:sp>
          <p:nvSpPr>
            <p:cNvPr id="21" name="Rectangle 20">
              <a:extLst>
                <a:ext uri="{FF2B5EF4-FFF2-40B4-BE49-F238E27FC236}">
                  <a16:creationId xmlns:a16="http://schemas.microsoft.com/office/drawing/2014/main" id="{6C85AF66-A7BA-459F-8A73-58B7A661B021}"/>
                </a:ext>
              </a:extLst>
            </p:cNvPr>
            <p:cNvSpPr/>
            <p:nvPr/>
          </p:nvSpPr>
          <p:spPr>
            <a:xfrm>
              <a:off x="1899686" y="1283154"/>
              <a:ext cx="2278607" cy="1115552"/>
            </a:xfrm>
            <a:prstGeom prst="rect">
              <a:avLst/>
            </a:prstGeom>
            <a:solidFill>
              <a:schemeClr val="accent6">
                <a:lumMod val="20000"/>
                <a:lumOff val="80000"/>
              </a:schemeClr>
            </a:solidFill>
            <a:ln>
              <a:solidFill>
                <a:srgbClr val="B42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Logo&#10;&#10;Description automatically generated">
              <a:extLst>
                <a:ext uri="{FF2B5EF4-FFF2-40B4-BE49-F238E27FC236}">
                  <a16:creationId xmlns:a16="http://schemas.microsoft.com/office/drawing/2014/main" id="{68F6617F-9609-40A9-A699-35C923CE35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623" y="1364973"/>
              <a:ext cx="638868" cy="946785"/>
            </a:xfrm>
            <a:prstGeom prst="rect">
              <a:avLst/>
            </a:prstGeom>
          </p:spPr>
        </p:pic>
        <p:sp>
          <p:nvSpPr>
            <p:cNvPr id="39" name="TextBox 38">
              <a:extLst>
                <a:ext uri="{FF2B5EF4-FFF2-40B4-BE49-F238E27FC236}">
                  <a16:creationId xmlns:a16="http://schemas.microsoft.com/office/drawing/2014/main" id="{20278B46-2EA5-4933-804F-1AEAD118254E}"/>
                </a:ext>
              </a:extLst>
            </p:cNvPr>
            <p:cNvSpPr txBox="1"/>
            <p:nvPr/>
          </p:nvSpPr>
          <p:spPr>
            <a:xfrm>
              <a:off x="2373658" y="1622638"/>
              <a:ext cx="856851" cy="400110"/>
            </a:xfrm>
            <a:prstGeom prst="rect">
              <a:avLst/>
            </a:prstGeom>
            <a:noFill/>
          </p:spPr>
          <p:txBody>
            <a:bodyPr wrap="square">
              <a:spAutoFit/>
            </a:bodyPr>
            <a:lstStyle/>
            <a:p>
              <a:pPr algn="l"/>
              <a:r>
                <a:rPr lang="en-GB" sz="2000" b="1" dirty="0">
                  <a:solidFill>
                    <a:srgbClr val="B42518"/>
                  </a:solidFill>
                  <a:latin typeface="+mj-lt"/>
                </a:rPr>
                <a:t>Stop</a:t>
              </a:r>
            </a:p>
          </p:txBody>
        </p:sp>
        <p:sp>
          <p:nvSpPr>
            <p:cNvPr id="51" name="TextBox 50">
              <a:extLst>
                <a:ext uri="{FF2B5EF4-FFF2-40B4-BE49-F238E27FC236}">
                  <a16:creationId xmlns:a16="http://schemas.microsoft.com/office/drawing/2014/main" id="{CBBD7BC2-A908-4A95-865F-04D87C220300}"/>
                </a:ext>
              </a:extLst>
            </p:cNvPr>
            <p:cNvSpPr txBox="1"/>
            <p:nvPr/>
          </p:nvSpPr>
          <p:spPr>
            <a:xfrm>
              <a:off x="1913335" y="2544517"/>
              <a:ext cx="2552022" cy="1323439"/>
            </a:xfrm>
            <a:prstGeom prst="rect">
              <a:avLst/>
            </a:prstGeom>
            <a:noFill/>
            <a:ln w="28575">
              <a:noFill/>
            </a:ln>
          </p:spPr>
          <p:txBody>
            <a:bodyPr wrap="square" lIns="0" rIns="0" rtlCol="0">
              <a:spAutoFit/>
            </a:bodyPr>
            <a:lstStyle/>
            <a:p>
              <a:pPr algn="l"/>
              <a:r>
                <a:rPr lang="en-GB" sz="1600" b="1" dirty="0">
                  <a:solidFill>
                    <a:srgbClr val="B42518"/>
                  </a:solidFill>
                  <a:latin typeface="+mn-lt"/>
                </a:rPr>
                <a:t>Stop</a:t>
              </a:r>
              <a:r>
                <a:rPr lang="en-GB" sz="1600" dirty="0">
                  <a:solidFill>
                    <a:srgbClr val="B42518"/>
                  </a:solidFill>
                  <a:latin typeface="+mn-lt"/>
                </a:rPr>
                <a:t> </a:t>
              </a:r>
              <a:r>
                <a:rPr lang="en-GB" sz="1600" dirty="0">
                  <a:solidFill>
                    <a:schemeClr val="tx1"/>
                  </a:solidFill>
                  <a:latin typeface="+mn-lt"/>
                </a:rPr>
                <a:t>the bullying by standing up to the person doing it and telling them why their behaviour is unacceptable. </a:t>
              </a:r>
              <a:endParaRPr lang="en-GB" sz="1600" dirty="0">
                <a:solidFill>
                  <a:srgbClr val="B42518"/>
                </a:solidFill>
                <a:latin typeface="+mn-lt"/>
              </a:endParaRPr>
            </a:p>
          </p:txBody>
        </p:sp>
        <p:sp>
          <p:nvSpPr>
            <p:cNvPr id="52" name="TextBox 51">
              <a:extLst>
                <a:ext uri="{FF2B5EF4-FFF2-40B4-BE49-F238E27FC236}">
                  <a16:creationId xmlns:a16="http://schemas.microsoft.com/office/drawing/2014/main" id="{53938AB2-AD3B-44EC-85EF-3E5A66376A09}"/>
                </a:ext>
              </a:extLst>
            </p:cNvPr>
            <p:cNvSpPr txBox="1"/>
            <p:nvPr/>
          </p:nvSpPr>
          <p:spPr>
            <a:xfrm>
              <a:off x="1918185" y="3891985"/>
              <a:ext cx="2443727" cy="1323439"/>
            </a:xfrm>
            <a:prstGeom prst="rect">
              <a:avLst/>
            </a:prstGeom>
            <a:noFill/>
            <a:ln w="28575">
              <a:noFill/>
            </a:ln>
          </p:spPr>
          <p:txBody>
            <a:bodyPr wrap="square" lIns="0" rIns="0" rtlCol="0">
              <a:spAutoFit/>
            </a:bodyPr>
            <a:lstStyle/>
            <a:p>
              <a:pPr algn="l"/>
              <a:r>
                <a:rPr lang="en-GB" sz="1600" b="1" dirty="0">
                  <a:solidFill>
                    <a:srgbClr val="B42518"/>
                  </a:solidFill>
                  <a:latin typeface="+mn-lt"/>
                </a:rPr>
                <a:t>Stop</a:t>
              </a:r>
              <a:r>
                <a:rPr lang="en-GB" sz="1600" dirty="0">
                  <a:solidFill>
                    <a:srgbClr val="B42518"/>
                  </a:solidFill>
                  <a:latin typeface="+mn-lt"/>
                </a:rPr>
                <a:t> </a:t>
              </a:r>
              <a:r>
                <a:rPr lang="en-GB" sz="1600" dirty="0">
                  <a:solidFill>
                    <a:schemeClr val="tx1"/>
                  </a:solidFill>
                  <a:latin typeface="+mn-lt"/>
                </a:rPr>
                <a:t>reacting to the person bullying you by ignoring them and removing yourself from the situation.</a:t>
              </a:r>
              <a:endParaRPr lang="en-GB" sz="1600" dirty="0">
                <a:latin typeface="+mn-lt"/>
              </a:endParaRPr>
            </a:p>
          </p:txBody>
        </p:sp>
        <p:sp>
          <p:nvSpPr>
            <p:cNvPr id="53" name="TextBox 52">
              <a:extLst>
                <a:ext uri="{FF2B5EF4-FFF2-40B4-BE49-F238E27FC236}">
                  <a16:creationId xmlns:a16="http://schemas.microsoft.com/office/drawing/2014/main" id="{C8C9B20E-D706-456B-AE67-44D1FB0DA8F5}"/>
                </a:ext>
              </a:extLst>
            </p:cNvPr>
            <p:cNvSpPr txBox="1"/>
            <p:nvPr/>
          </p:nvSpPr>
          <p:spPr>
            <a:xfrm>
              <a:off x="1913335" y="5225972"/>
              <a:ext cx="2448577" cy="1323439"/>
            </a:xfrm>
            <a:prstGeom prst="rect">
              <a:avLst/>
            </a:prstGeom>
            <a:noFill/>
            <a:ln w="28575">
              <a:noFill/>
            </a:ln>
          </p:spPr>
          <p:txBody>
            <a:bodyPr wrap="square" lIns="0" rIns="0" rtlCol="0">
              <a:spAutoFit/>
            </a:bodyPr>
            <a:lstStyle/>
            <a:p>
              <a:pPr algn="l"/>
              <a:r>
                <a:rPr lang="en-GB" sz="1600" b="1" dirty="0">
                  <a:solidFill>
                    <a:srgbClr val="B42518"/>
                  </a:solidFill>
                  <a:latin typeface="+mn-lt"/>
                </a:rPr>
                <a:t>Stop</a:t>
              </a:r>
              <a:r>
                <a:rPr lang="en-GB" sz="1600" dirty="0">
                  <a:solidFill>
                    <a:srgbClr val="B42518"/>
                  </a:solidFill>
                  <a:latin typeface="+mn-lt"/>
                </a:rPr>
                <a:t> </a:t>
              </a:r>
              <a:r>
                <a:rPr lang="en-GB" sz="1600" dirty="0">
                  <a:solidFill>
                    <a:schemeClr val="tx1"/>
                  </a:solidFill>
                  <a:latin typeface="+mn-lt"/>
                </a:rPr>
                <a:t>yourself from bullying others by considering how your actions might make others feel. </a:t>
              </a:r>
              <a:endParaRPr lang="en-GB" sz="1600" dirty="0">
                <a:latin typeface="+mn-lt"/>
              </a:endParaRPr>
            </a:p>
          </p:txBody>
        </p:sp>
      </p:grpSp>
    </p:spTree>
    <p:extLst>
      <p:ext uri="{BB962C8B-B14F-4D97-AF65-F5344CB8AC3E}">
        <p14:creationId xmlns:p14="http://schemas.microsoft.com/office/powerpoint/2010/main" val="74901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ACD4736-B17F-452E-9F3A-AD355897BA16}"/>
              </a:ext>
            </a:extLst>
          </p:cNvPr>
          <p:cNvSpPr/>
          <p:nvPr/>
        </p:nvSpPr>
        <p:spPr>
          <a:xfrm>
            <a:off x="4662559" y="4455646"/>
            <a:ext cx="4259084" cy="2196945"/>
          </a:xfrm>
          <a:prstGeom prst="roundRect">
            <a:avLst/>
          </a:prstGeom>
          <a:solidFill>
            <a:srgbClr val="EDB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sz="1400" dirty="0">
              <a:solidFill>
                <a:schemeClr val="tx1"/>
              </a:solidFill>
            </a:endParaRPr>
          </a:p>
        </p:txBody>
      </p:sp>
      <p:sp>
        <p:nvSpPr>
          <p:cNvPr id="7170" name="Title 1"/>
          <p:cNvSpPr>
            <a:spLocks noGrp="1"/>
          </p:cNvSpPr>
          <p:nvPr>
            <p:ph type="ctrTitle" idx="4294967295"/>
          </p:nvPr>
        </p:nvSpPr>
        <p:spPr bwMode="auto">
          <a:xfrm>
            <a:off x="0" y="44971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b="1" dirty="0">
                <a:solidFill>
                  <a:srgbClr val="B42518"/>
                </a:solidFill>
                <a:latin typeface="Open Sans"/>
                <a:ea typeface="Open Sans"/>
                <a:cs typeface="Open Sans"/>
                <a:sym typeface="Open Sans"/>
              </a:rPr>
              <a:t>Dealing with Cyberbullying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C8963B50-847C-445C-972E-DA7704AFBE29}"/>
              </a:ext>
            </a:extLst>
          </p:cNvPr>
          <p:cNvSpPr txBox="1"/>
          <p:nvPr/>
        </p:nvSpPr>
        <p:spPr>
          <a:xfrm>
            <a:off x="431800" y="1089025"/>
            <a:ext cx="8243888" cy="1411925"/>
          </a:xfrm>
          <a:prstGeom prst="rect">
            <a:avLst/>
          </a:prstGeom>
        </p:spPr>
        <p:txBody>
          <a:bodyPr wrap="square" lIns="0" rIns="0" rtlCol="0">
            <a:spAutoFit/>
          </a:bodyPr>
          <a:lstStyle/>
          <a:p>
            <a:pPr fontAlgn="auto">
              <a:lnSpc>
                <a:spcPts val="2300"/>
              </a:lnSpc>
              <a:spcAft>
                <a:spcPts val="1200"/>
              </a:spcAft>
            </a:pPr>
            <a:r>
              <a:rPr lang="en-GB" spc="20" dirty="0">
                <a:solidFill>
                  <a:schemeClr val="tx1">
                    <a:lumMod val="85000"/>
                    <a:lumOff val="15000"/>
                  </a:schemeClr>
                </a:solidFill>
                <a:latin typeface="Open Sans" pitchFamily="34" charset="0"/>
                <a:ea typeface="Open Sans" pitchFamily="34" charset="0"/>
                <a:cs typeface="Open Sans" pitchFamily="34" charset="0"/>
              </a:rPr>
              <a:t>Cyberbullying is a bit different to other forms of bullying as it is easier for the perpetrators to remain anonymous if they choose to. This means you might not always know who is responsible for the bullying. </a:t>
            </a:r>
          </a:p>
          <a:p>
            <a:pPr fontAlgn="auto">
              <a:lnSpc>
                <a:spcPts val="2300"/>
              </a:lnSpc>
              <a:spcAft>
                <a:spcPts val="1200"/>
              </a:spcAft>
            </a:pPr>
            <a:r>
              <a:rPr lang="en-GB" spc="20" dirty="0">
                <a:solidFill>
                  <a:schemeClr val="tx1">
                    <a:lumMod val="85000"/>
                    <a:lumOff val="15000"/>
                  </a:schemeClr>
                </a:solidFill>
                <a:latin typeface="Open Sans" pitchFamily="34" charset="0"/>
                <a:ea typeface="Open Sans" pitchFamily="34" charset="0"/>
                <a:cs typeface="Open Sans" pitchFamily="34" charset="0"/>
              </a:rPr>
              <a:t>Here are some ways of dealing with cyberbullying:</a:t>
            </a:r>
          </a:p>
        </p:txBody>
      </p:sp>
      <p:sp>
        <p:nvSpPr>
          <p:cNvPr id="2" name="Rectangle: Rounded Corners 1">
            <a:extLst>
              <a:ext uri="{FF2B5EF4-FFF2-40B4-BE49-F238E27FC236}">
                <a16:creationId xmlns:a16="http://schemas.microsoft.com/office/drawing/2014/main" id="{31916C84-DE01-4B9F-A975-E1513C02D514}"/>
              </a:ext>
            </a:extLst>
          </p:cNvPr>
          <p:cNvSpPr/>
          <p:nvPr/>
        </p:nvSpPr>
        <p:spPr>
          <a:xfrm>
            <a:off x="431800" y="4455646"/>
            <a:ext cx="4140200" cy="2196945"/>
          </a:xfrm>
          <a:prstGeom prst="roundRect">
            <a:avLst/>
          </a:prstGeom>
          <a:solidFill>
            <a:srgbClr val="FD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b="1" dirty="0">
                <a:solidFill>
                  <a:schemeClr val="tx1"/>
                </a:solidFill>
              </a:rPr>
              <a:t>Report</a:t>
            </a:r>
          </a:p>
          <a:p>
            <a:r>
              <a:rPr lang="en-GB" sz="1400" dirty="0">
                <a:solidFill>
                  <a:schemeClr val="tx1"/>
                </a:solidFill>
              </a:rPr>
              <a:t>If the cyberbullying is taking place over social media, most platforms will give you the option to report or flag harmful content. In some cases, for example if the person cyberbullying is encouraging someone to harm themselves, this can be reported to the police. Remember to take screenshots of any harmful comments as evidence. </a:t>
            </a:r>
          </a:p>
        </p:txBody>
      </p:sp>
      <p:sp>
        <p:nvSpPr>
          <p:cNvPr id="5" name="Rectangle: Rounded Corners 4">
            <a:extLst>
              <a:ext uri="{FF2B5EF4-FFF2-40B4-BE49-F238E27FC236}">
                <a16:creationId xmlns:a16="http://schemas.microsoft.com/office/drawing/2014/main" id="{32C60730-6E2F-4D0E-806E-57CFF9FCE13E}"/>
              </a:ext>
            </a:extLst>
          </p:cNvPr>
          <p:cNvSpPr/>
          <p:nvPr/>
        </p:nvSpPr>
        <p:spPr>
          <a:xfrm>
            <a:off x="431800" y="2519548"/>
            <a:ext cx="4140200" cy="18375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sz="1400" dirty="0">
              <a:solidFill>
                <a:schemeClr val="tx1"/>
              </a:solidFill>
            </a:endParaRPr>
          </a:p>
        </p:txBody>
      </p:sp>
      <p:sp>
        <p:nvSpPr>
          <p:cNvPr id="6" name="Rectangle: Rounded Corners 5">
            <a:extLst>
              <a:ext uri="{FF2B5EF4-FFF2-40B4-BE49-F238E27FC236}">
                <a16:creationId xmlns:a16="http://schemas.microsoft.com/office/drawing/2014/main" id="{57640A3C-338C-4BD3-BA3D-845635B49F6D}"/>
              </a:ext>
            </a:extLst>
          </p:cNvPr>
          <p:cNvSpPr/>
          <p:nvPr/>
        </p:nvSpPr>
        <p:spPr>
          <a:xfrm>
            <a:off x="4680200" y="2500950"/>
            <a:ext cx="4259084" cy="1856101"/>
          </a:xfrm>
          <a:prstGeom prst="roundRect">
            <a:avLst/>
          </a:prstGeom>
          <a:solidFill>
            <a:srgbClr val="E5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sz="1400" dirty="0">
              <a:solidFill>
                <a:srgbClr val="B42518"/>
              </a:solidFill>
            </a:endParaRPr>
          </a:p>
        </p:txBody>
      </p:sp>
      <p:sp>
        <p:nvSpPr>
          <p:cNvPr id="9" name="TextBox 8">
            <a:extLst>
              <a:ext uri="{FF2B5EF4-FFF2-40B4-BE49-F238E27FC236}">
                <a16:creationId xmlns:a16="http://schemas.microsoft.com/office/drawing/2014/main" id="{21343DE8-B486-4B52-B55D-A703F6A3CCD4}"/>
              </a:ext>
            </a:extLst>
          </p:cNvPr>
          <p:cNvSpPr txBox="1"/>
          <p:nvPr/>
        </p:nvSpPr>
        <p:spPr>
          <a:xfrm>
            <a:off x="539088" y="2579424"/>
            <a:ext cx="3924713" cy="1523494"/>
          </a:xfrm>
          <a:prstGeom prst="rect">
            <a:avLst/>
          </a:prstGeom>
          <a:noFill/>
        </p:spPr>
        <p:txBody>
          <a:bodyPr wrap="square">
            <a:spAutoFit/>
          </a:bodyPr>
          <a:lstStyle/>
          <a:p>
            <a:pPr algn="ctr">
              <a:spcAft>
                <a:spcPts val="600"/>
              </a:spcAft>
            </a:pPr>
            <a:r>
              <a:rPr lang="en-GB" b="1" dirty="0">
                <a:solidFill>
                  <a:schemeClr val="tx1"/>
                </a:solidFill>
                <a:latin typeface="+mj-lt"/>
              </a:rPr>
              <a:t>Ignore</a:t>
            </a:r>
          </a:p>
          <a:p>
            <a:pPr>
              <a:spcAft>
                <a:spcPts val="600"/>
              </a:spcAft>
            </a:pPr>
            <a:r>
              <a:rPr lang="en-GB" sz="1400" dirty="0">
                <a:solidFill>
                  <a:schemeClr val="tx1"/>
                </a:solidFill>
                <a:latin typeface="+mj-lt"/>
              </a:rPr>
              <a:t>People who cyberbully are often trying to get a reaction out of the person that they are targeting. It is therefore advisable not to respond to any comments and avoid getting into arguments online.  </a:t>
            </a:r>
          </a:p>
        </p:txBody>
      </p:sp>
      <p:sp>
        <p:nvSpPr>
          <p:cNvPr id="11" name="TextBox 10">
            <a:extLst>
              <a:ext uri="{FF2B5EF4-FFF2-40B4-BE49-F238E27FC236}">
                <a16:creationId xmlns:a16="http://schemas.microsoft.com/office/drawing/2014/main" id="{CA8DB059-69F5-41BE-998F-9BA70F3E61BC}"/>
              </a:ext>
            </a:extLst>
          </p:cNvPr>
          <p:cNvSpPr txBox="1"/>
          <p:nvPr/>
        </p:nvSpPr>
        <p:spPr>
          <a:xfrm>
            <a:off x="4776716" y="2555542"/>
            <a:ext cx="4030770" cy="1738938"/>
          </a:xfrm>
          <a:prstGeom prst="rect">
            <a:avLst/>
          </a:prstGeom>
          <a:noFill/>
        </p:spPr>
        <p:txBody>
          <a:bodyPr wrap="square">
            <a:spAutoFit/>
          </a:bodyPr>
          <a:lstStyle/>
          <a:p>
            <a:pPr algn="ctr">
              <a:spcAft>
                <a:spcPts val="600"/>
              </a:spcAft>
            </a:pPr>
            <a:r>
              <a:rPr lang="en-GB" b="1" dirty="0">
                <a:solidFill>
                  <a:schemeClr val="tx1"/>
                </a:solidFill>
                <a:latin typeface="+mj-lt"/>
              </a:rPr>
              <a:t>Block</a:t>
            </a:r>
          </a:p>
          <a:p>
            <a:r>
              <a:rPr lang="en-GB" sz="1400" dirty="0">
                <a:solidFill>
                  <a:schemeClr val="tx1"/>
                </a:solidFill>
                <a:latin typeface="+mj-lt"/>
              </a:rPr>
              <a:t>On social media, there is always the option of blocking the person doing the cyberbullying so they can no longer access your profile or leave comments. If you are receiving unwanted text messages, you can block the number that is sending them. </a:t>
            </a:r>
          </a:p>
        </p:txBody>
      </p:sp>
      <p:sp>
        <p:nvSpPr>
          <p:cNvPr id="13" name="TextBox 12">
            <a:extLst>
              <a:ext uri="{FF2B5EF4-FFF2-40B4-BE49-F238E27FC236}">
                <a16:creationId xmlns:a16="http://schemas.microsoft.com/office/drawing/2014/main" id="{AB528BB5-E1D5-49A6-B147-2336345423BF}"/>
              </a:ext>
            </a:extLst>
          </p:cNvPr>
          <p:cNvSpPr txBox="1"/>
          <p:nvPr/>
        </p:nvSpPr>
        <p:spPr>
          <a:xfrm>
            <a:off x="4776716" y="4576927"/>
            <a:ext cx="4030770" cy="1954381"/>
          </a:xfrm>
          <a:prstGeom prst="rect">
            <a:avLst/>
          </a:prstGeom>
          <a:noFill/>
        </p:spPr>
        <p:txBody>
          <a:bodyPr wrap="square">
            <a:spAutoFit/>
          </a:bodyPr>
          <a:lstStyle/>
          <a:p>
            <a:pPr algn="ctr">
              <a:spcAft>
                <a:spcPts val="600"/>
              </a:spcAft>
            </a:pPr>
            <a:r>
              <a:rPr lang="en-GB" b="1" dirty="0">
                <a:solidFill>
                  <a:schemeClr val="tx1"/>
                </a:solidFill>
                <a:latin typeface="+mj-lt"/>
              </a:rPr>
              <a:t>Increase Privacy</a:t>
            </a:r>
          </a:p>
          <a:p>
            <a:pPr>
              <a:spcAft>
                <a:spcPts val="600"/>
              </a:spcAft>
            </a:pPr>
            <a:r>
              <a:rPr lang="en-GB" sz="1400" dirty="0">
                <a:solidFill>
                  <a:schemeClr val="tx1"/>
                </a:solidFill>
                <a:latin typeface="+mj-lt"/>
              </a:rPr>
              <a:t>Make sure your social media accounts are set to the highest possible privacy settings, and only allow people you know in real life to add or follow you. You should also think carefully about what you post as your content could always be shared with people you don’t know without your knowledge or consent. </a:t>
            </a:r>
          </a:p>
        </p:txBody>
      </p:sp>
    </p:spTree>
    <p:extLst>
      <p:ext uri="{BB962C8B-B14F-4D97-AF65-F5344CB8AC3E}">
        <p14:creationId xmlns:p14="http://schemas.microsoft.com/office/powerpoint/2010/main" val="203779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5" grpId="0" animBg="1"/>
      <p:bldP spid="6" grpId="0" animBg="1"/>
      <p:bldP spid="9" grpId="0"/>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C6DE3E-410A-4699-9E28-389C8417147A}"/>
              </a:ext>
            </a:extLst>
          </p:cNvPr>
          <p:cNvGrpSpPr/>
          <p:nvPr/>
        </p:nvGrpSpPr>
        <p:grpSpPr>
          <a:xfrm>
            <a:off x="1692812" y="3686561"/>
            <a:ext cx="5928535" cy="2721725"/>
            <a:chOff x="1692812" y="3686561"/>
            <a:chExt cx="5928535" cy="2721725"/>
          </a:xfrm>
        </p:grpSpPr>
        <p:pic>
          <p:nvPicPr>
            <p:cNvPr id="5" name="Picture 4">
              <a:extLst>
                <a:ext uri="{FF2B5EF4-FFF2-40B4-BE49-F238E27FC236}">
                  <a16:creationId xmlns:a16="http://schemas.microsoft.com/office/drawing/2014/main" id="{08757561-49C1-4143-8BED-9EEF6C8A3B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9386" y="3686561"/>
              <a:ext cx="2681961" cy="2721725"/>
            </a:xfrm>
            <a:prstGeom prst="rect">
              <a:avLst/>
            </a:prstGeom>
          </p:spPr>
        </p:pic>
        <p:pic>
          <p:nvPicPr>
            <p:cNvPr id="6" name="Picture 5">
              <a:extLst>
                <a:ext uri="{FF2B5EF4-FFF2-40B4-BE49-F238E27FC236}">
                  <a16:creationId xmlns:a16="http://schemas.microsoft.com/office/drawing/2014/main" id="{C8E45674-C447-4F7E-937F-C7FB218084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00047">
              <a:off x="1692812" y="4774481"/>
              <a:ext cx="5160151" cy="493852"/>
            </a:xfrm>
            <a:prstGeom prst="rect">
              <a:avLst/>
            </a:prstGeom>
          </p:spPr>
        </p:pic>
      </p:grpSp>
      <p:sp>
        <p:nvSpPr>
          <p:cNvPr id="8" name="TextBox 7">
            <a:extLst>
              <a:ext uri="{FF2B5EF4-FFF2-40B4-BE49-F238E27FC236}">
                <a16:creationId xmlns:a16="http://schemas.microsoft.com/office/drawing/2014/main" id="{62F1C41A-9776-4993-BB97-FBABD82E6D01}"/>
              </a:ext>
            </a:extLst>
          </p:cNvPr>
          <p:cNvSpPr txBox="1"/>
          <p:nvPr/>
        </p:nvSpPr>
        <p:spPr>
          <a:xfrm>
            <a:off x="431800" y="1173483"/>
            <a:ext cx="8280400" cy="2441053"/>
          </a:xfrm>
          <a:prstGeom prst="rect">
            <a:avLst/>
          </a:prstGeom>
        </p:spPr>
        <p:txBody>
          <a:bodyPr wrap="square" lIns="0" rIns="0" rtlCol="0">
            <a:spAutoFit/>
          </a:bodyPr>
          <a:lstStyle/>
          <a:p>
            <a:pPr fontAlgn="auto">
              <a:lnSpc>
                <a:spcPts val="2200"/>
              </a:lnSpc>
              <a:spcAft>
                <a:spcPts val="600"/>
              </a:spcAft>
              <a:defRPr/>
            </a:pP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Write down one thing that you are going to do to tackle bullying. </a:t>
            </a:r>
          </a:p>
          <a:p>
            <a:pPr fontAlgn="auto">
              <a:lnSpc>
                <a:spcPts val="2200"/>
              </a:lnSpc>
              <a:spcAft>
                <a:spcPts val="600"/>
              </a:spcAft>
              <a:defRPr/>
            </a:pPr>
            <a:endParaRPr lang="en-US" spc="2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fontAlgn="auto">
              <a:lnSpc>
                <a:spcPts val="2200"/>
              </a:lnSpc>
              <a:spcAft>
                <a:spcPts val="600"/>
              </a:spcAft>
              <a:defRPr/>
            </a:pPr>
            <a:r>
              <a:rPr lang="en-US" spc="2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This could be:</a:t>
            </a:r>
          </a:p>
          <a:p>
            <a:pPr lvl="1" fontAlgn="auto">
              <a:lnSpc>
                <a:spcPts val="2200"/>
              </a:lnSpc>
              <a:spcAft>
                <a:spcPts val="600"/>
              </a:spcAft>
              <a:defRPr/>
            </a:pPr>
            <a:r>
              <a:rPr lang="en-US" spc="2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sending a message of support to someone who is being bullied to show them they are not alone</a:t>
            </a:r>
          </a:p>
          <a:p>
            <a:pPr lvl="1" fontAlgn="auto">
              <a:lnSpc>
                <a:spcPts val="2200"/>
              </a:lnSpc>
              <a:spcAft>
                <a:spcPts val="600"/>
              </a:spcAft>
              <a:defRPr/>
            </a:pPr>
            <a:r>
              <a:rPr lang="en-US" spc="2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speaking out to stop someone bullying another person</a:t>
            </a:r>
          </a:p>
          <a:p>
            <a:pPr lvl="1" fontAlgn="auto">
              <a:lnSpc>
                <a:spcPts val="2200"/>
              </a:lnSpc>
              <a:spcAft>
                <a:spcPts val="600"/>
              </a:spcAft>
              <a:defRPr/>
            </a:pPr>
            <a:r>
              <a:rPr lang="en-US" spc="2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encouraging others to be kind to one another</a:t>
            </a:r>
            <a:endParaRPr lang="en-GB" sz="1600" spc="20" dirty="0">
              <a:solidFill>
                <a:schemeClr val="tx1">
                  <a:lumMod val="85000"/>
                  <a:lumOff val="15000"/>
                </a:schemeClr>
              </a:solidFill>
              <a:latin typeface="Open Sans" pitchFamily="34" charset="0"/>
              <a:ea typeface="Open Sans" pitchFamily="34" charset="0"/>
              <a:cs typeface="Open Sans" pitchFamily="34" charset="0"/>
            </a:endParaRPr>
          </a:p>
        </p:txBody>
      </p:sp>
      <p:sp>
        <p:nvSpPr>
          <p:cNvPr id="9" name="Title 1">
            <a:extLst>
              <a:ext uri="{FF2B5EF4-FFF2-40B4-BE49-F238E27FC236}">
                <a16:creationId xmlns:a16="http://schemas.microsoft.com/office/drawing/2014/main" id="{51BBDC5C-0B8E-471D-9407-9FA3133E2C5A}"/>
              </a:ext>
            </a:extLst>
          </p:cNvPr>
          <p:cNvSpPr txBox="1">
            <a:spLocks/>
          </p:cNvSpPr>
          <p:nvPr/>
        </p:nvSpPr>
        <p:spPr bwMode="auto">
          <a:xfrm>
            <a:off x="0" y="44971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B42518"/>
                </a:solidFill>
                <a:latin typeface="Open Sans"/>
                <a:ea typeface="Open Sans"/>
                <a:cs typeface="Open Sans"/>
                <a:sym typeface="Open Sans"/>
              </a:rPr>
              <a:t>What Will You Do?</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9">
            <a:extLst>
              <a:ext uri="{FF2B5EF4-FFF2-40B4-BE49-F238E27FC236}">
                <a16:creationId xmlns:a16="http://schemas.microsoft.com/office/drawing/2014/main" id="{5BFB6950-C11A-45F4-B6CD-BDAABE376B53}"/>
              </a:ext>
            </a:extLst>
          </p:cNvPr>
          <p:cNvSpPr/>
          <p:nvPr/>
        </p:nvSpPr>
        <p:spPr>
          <a:xfrm flipH="1" flipV="1">
            <a:off x="467512" y="2316098"/>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1" name="Oval 10">
            <a:extLst>
              <a:ext uri="{FF2B5EF4-FFF2-40B4-BE49-F238E27FC236}">
                <a16:creationId xmlns:a16="http://schemas.microsoft.com/office/drawing/2014/main" id="{33DD0B43-26EB-4FD1-86A9-D99195893163}"/>
              </a:ext>
            </a:extLst>
          </p:cNvPr>
          <p:cNvSpPr/>
          <p:nvPr/>
        </p:nvSpPr>
        <p:spPr>
          <a:xfrm flipH="1" flipV="1">
            <a:off x="467512" y="2944861"/>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12" name="Oval 11">
            <a:extLst>
              <a:ext uri="{FF2B5EF4-FFF2-40B4-BE49-F238E27FC236}">
                <a16:creationId xmlns:a16="http://schemas.microsoft.com/office/drawing/2014/main" id="{813BB958-4286-477D-A3E1-A96F4C7BA758}"/>
              </a:ext>
            </a:extLst>
          </p:cNvPr>
          <p:cNvSpPr/>
          <p:nvPr/>
        </p:nvSpPr>
        <p:spPr>
          <a:xfrm flipH="1" flipV="1">
            <a:off x="467512" y="3283506"/>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Tree>
    <p:extLst>
      <p:ext uri="{BB962C8B-B14F-4D97-AF65-F5344CB8AC3E}">
        <p14:creationId xmlns:p14="http://schemas.microsoft.com/office/powerpoint/2010/main" val="92510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ight&#10;&#10;Description automatically generated">
            <a:extLst>
              <a:ext uri="{FF2B5EF4-FFF2-40B4-BE49-F238E27FC236}">
                <a16:creationId xmlns:a16="http://schemas.microsoft.com/office/drawing/2014/main" id="{0BEB2A21-2C96-4E43-A8BE-621A5115F3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6797"/>
            <a:ext cx="9144000" cy="6464401"/>
          </a:xfrm>
          <a:prstGeom prst="rect">
            <a:avLst/>
          </a:prstGeom>
        </p:spPr>
      </p:pic>
      <p:sp>
        <p:nvSpPr>
          <p:cNvPr id="5" name="Flowchart: Terminator 4">
            <a:extLst>
              <a:ext uri="{FF2B5EF4-FFF2-40B4-BE49-F238E27FC236}">
                <a16:creationId xmlns:a16="http://schemas.microsoft.com/office/drawing/2014/main" id="{02DE3357-979A-4736-981C-82E5D81E1582}"/>
              </a:ext>
            </a:extLst>
          </p:cNvPr>
          <p:cNvSpPr/>
          <p:nvPr/>
        </p:nvSpPr>
        <p:spPr>
          <a:xfrm>
            <a:off x="2570085" y="2890015"/>
            <a:ext cx="4003829" cy="1261426"/>
          </a:xfrm>
          <a:prstGeom prst="flowChartTerminator">
            <a:avLst/>
          </a:prstGeom>
          <a:solidFill>
            <a:srgbClr val="F5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15">
            <a:extLst>
              <a:ext uri="{FF2B5EF4-FFF2-40B4-BE49-F238E27FC236}">
                <a16:creationId xmlns:a16="http://schemas.microsoft.com/office/drawing/2014/main" id="{80F52FEC-A5B4-48F4-A26A-176FED01FFFC}"/>
              </a:ext>
            </a:extLst>
          </p:cNvPr>
          <p:cNvSpPr txBox="1">
            <a:spLocks/>
          </p:cNvSpPr>
          <p:nvPr/>
        </p:nvSpPr>
        <p:spPr>
          <a:xfrm>
            <a:off x="473867" y="3080543"/>
            <a:ext cx="8196263" cy="348456"/>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600" b="1" dirty="0">
                <a:solidFill>
                  <a:srgbClr val="B42518"/>
                </a:solidFill>
                <a:latin typeface="Open Sans" panose="020B0604020202020204" charset="0"/>
                <a:ea typeface="Open Sans" panose="020B0604020202020204" charset="0"/>
                <a:cs typeface="Open Sans" panose="020B0604020202020204" charset="0"/>
              </a:rPr>
              <a:t>Questions?</a:t>
            </a:r>
            <a:endParaRPr lang="en-GB" sz="3600" b="1" dirty="0">
              <a:solidFill>
                <a:srgbClr val="B4251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76552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22060"/>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r>
              <a:rPr lang="en-GB" sz="3600" b="1" dirty="0">
                <a:solidFill>
                  <a:srgbClr val="B42518"/>
                </a:solidFill>
                <a:latin typeface="Open Sans"/>
                <a:ea typeface="Open Sans"/>
                <a:cs typeface="Open Sans"/>
                <a:sym typeface="Open Sans"/>
              </a:rPr>
              <a:t>Further Help</a:t>
            </a:r>
            <a:br>
              <a:rPr lang="en-GB" sz="3600" b="1" dirty="0">
                <a:solidFill>
                  <a:srgbClr val="B42518"/>
                </a:solidFill>
                <a:latin typeface="Open Sans"/>
                <a:ea typeface="Open Sans"/>
                <a:cs typeface="Open Sans"/>
                <a:sym typeface="Open Sans"/>
              </a:rPr>
            </a:br>
            <a:br>
              <a:rPr lang="en-GB" sz="3600" b="1" dirty="0">
                <a:solidFill>
                  <a:srgbClr val="B42518"/>
                </a:solidFill>
                <a:latin typeface="Open Sans"/>
                <a:ea typeface="Open Sans"/>
                <a:cs typeface="Open Sans"/>
                <a:sym typeface="Open Sans"/>
              </a:rPr>
            </a:br>
            <a:r>
              <a:rPr lang="en-GB" sz="3600" dirty="0">
                <a:solidFill>
                  <a:srgbClr val="B42518"/>
                </a:solidFill>
                <a:latin typeface="Open Sans"/>
                <a:ea typeface="Open Sans"/>
                <a:cs typeface="Open Sans"/>
                <a:sym typeface="Open Sans"/>
              </a:rPr>
              <a:t>If you or a friend are being bullied, report it at </a:t>
            </a:r>
            <a:br>
              <a:rPr lang="en-GB" sz="3600" dirty="0">
                <a:latin typeface="Open Sans"/>
                <a:ea typeface="Open Sans"/>
                <a:cs typeface="Open Sans"/>
              </a:rPr>
            </a:br>
            <a:br>
              <a:rPr lang="en-GB" sz="3600" dirty="0">
                <a:latin typeface="Open Sans"/>
                <a:ea typeface="Open Sans"/>
                <a:cs typeface="Open Sans"/>
              </a:rPr>
            </a:br>
            <a:r>
              <a:rPr lang="en-GB" sz="3600" b="1">
                <a:solidFill>
                  <a:srgbClr val="B42518"/>
                </a:solidFill>
                <a:latin typeface="Open Sans"/>
                <a:ea typeface="Open Sans"/>
                <a:cs typeface="Open Sans"/>
                <a:sym typeface="Open Sans"/>
              </a:rPr>
              <a:t>speakout@hebburn.net</a:t>
            </a:r>
            <a:br>
              <a:rPr lang="en-GB" sz="800" dirty="0"/>
            </a:br>
            <a:br>
              <a:rPr lang="en-GB" sz="800" dirty="0"/>
            </a:br>
            <a:br>
              <a:rPr lang="en-GB" sz="1100" dirty="0"/>
            </a:b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2031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3250"/>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42518"/>
                </a:solidFill>
                <a:latin typeface="Open Sans"/>
                <a:ea typeface="Open Sans"/>
                <a:cs typeface="Open Sans"/>
                <a:sym typeface="Open Sans"/>
              </a:rPr>
              <a:t>Starter</a:t>
            </a:r>
            <a:br>
              <a:rPr lang="en-GB" sz="1100" dirty="0"/>
            </a:b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C393CEA9-5CB2-41DF-AB90-8CC6A1B0083D}"/>
              </a:ext>
            </a:extLst>
          </p:cNvPr>
          <p:cNvSpPr txBox="1">
            <a:spLocks/>
          </p:cNvSpPr>
          <p:nvPr/>
        </p:nvSpPr>
        <p:spPr>
          <a:xfrm>
            <a:off x="1727467" y="1837722"/>
            <a:ext cx="5894773" cy="645690"/>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2200"/>
              </a:lnSpc>
              <a:spcAft>
                <a:spcPts val="600"/>
              </a:spcAft>
              <a:defRPr/>
            </a:pPr>
            <a:r>
              <a:rPr lang="en-US" sz="1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Write down any examples of bullying </a:t>
            </a:r>
            <a:br>
              <a:rPr lang="en-US" sz="1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br>
            <a:r>
              <a:rPr lang="en-US" sz="1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that you can think of.</a:t>
            </a:r>
            <a:endParaRPr lang="en-GB" sz="1600" spc="20" dirty="0">
              <a:solidFill>
                <a:schemeClr val="tx1">
                  <a:lumMod val="85000"/>
                  <a:lumOff val="15000"/>
                </a:schemeClr>
              </a:solidFill>
              <a:latin typeface="Open Sans" pitchFamily="34" charset="0"/>
              <a:ea typeface="Open Sans" pitchFamily="34" charset="0"/>
              <a:cs typeface="Open Sans" pitchFamily="34" charset="0"/>
            </a:endParaRPr>
          </a:p>
        </p:txBody>
      </p:sp>
      <p:sp>
        <p:nvSpPr>
          <p:cNvPr id="8" name="Flowchart: Terminator 7">
            <a:extLst>
              <a:ext uri="{FF2B5EF4-FFF2-40B4-BE49-F238E27FC236}">
                <a16:creationId xmlns:a16="http://schemas.microsoft.com/office/drawing/2014/main" id="{1FF2CA4E-BAF2-4656-9EE8-62B0450C0631}"/>
              </a:ext>
            </a:extLst>
          </p:cNvPr>
          <p:cNvSpPr/>
          <p:nvPr/>
        </p:nvSpPr>
        <p:spPr>
          <a:xfrm>
            <a:off x="3805552" y="5643033"/>
            <a:ext cx="1828339" cy="586185"/>
          </a:xfrm>
          <a:prstGeom prst="flowChartTerminator">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Terminator 9">
            <a:extLst>
              <a:ext uri="{FF2B5EF4-FFF2-40B4-BE49-F238E27FC236}">
                <a16:creationId xmlns:a16="http://schemas.microsoft.com/office/drawing/2014/main" id="{B229A8CA-E5EA-4FC7-AA3E-138C07629672}"/>
              </a:ext>
            </a:extLst>
          </p:cNvPr>
          <p:cNvSpPr/>
          <p:nvPr/>
        </p:nvSpPr>
        <p:spPr>
          <a:xfrm>
            <a:off x="3325310" y="3073248"/>
            <a:ext cx="2788823" cy="894126"/>
          </a:xfrm>
          <a:prstGeom prst="flowChartTerminator">
            <a:avLst/>
          </a:prstGeom>
          <a:solidFill>
            <a:srgbClr val="F59E3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6D674E4-DC18-413C-B6B0-5CF8003B2C22}"/>
              </a:ext>
            </a:extLst>
          </p:cNvPr>
          <p:cNvSpPr txBox="1"/>
          <p:nvPr/>
        </p:nvSpPr>
        <p:spPr>
          <a:xfrm>
            <a:off x="3576899" y="3339449"/>
            <a:ext cx="2507942" cy="369332"/>
          </a:xfrm>
          <a:prstGeom prst="rect">
            <a:avLst/>
          </a:prstGeom>
          <a:noFill/>
        </p:spPr>
        <p:txBody>
          <a:bodyPr wrap="square">
            <a:spAutoFit/>
          </a:bodyPr>
          <a:lstStyle/>
          <a:p>
            <a:r>
              <a:rPr lang="en-GB" sz="1800" dirty="0">
                <a:latin typeface="Open Sans" panose="020B0604020202020204" charset="0"/>
                <a:ea typeface="Open Sans" panose="020B0604020202020204" charset="0"/>
                <a:cs typeface="Open Sans" panose="020B0604020202020204" charset="0"/>
              </a:rPr>
              <a:t>You have 2 minutes.</a:t>
            </a:r>
            <a:endParaRPr lang="en-GB" dirty="0"/>
          </a:p>
        </p:txBody>
      </p:sp>
      <p:sp>
        <p:nvSpPr>
          <p:cNvPr id="12" name="Title 1">
            <a:extLst>
              <a:ext uri="{FF2B5EF4-FFF2-40B4-BE49-F238E27FC236}">
                <a16:creationId xmlns:a16="http://schemas.microsoft.com/office/drawing/2014/main" id="{CDEF019C-7DC2-4053-8B6C-B2C240144C7D}"/>
              </a:ext>
            </a:extLst>
          </p:cNvPr>
          <p:cNvSpPr txBox="1">
            <a:spLocks/>
          </p:cNvSpPr>
          <p:nvPr/>
        </p:nvSpPr>
        <p:spPr>
          <a:xfrm>
            <a:off x="3960912" y="5757444"/>
            <a:ext cx="1569725" cy="369332"/>
          </a:xfrm>
          <a:prstGeom prst="rect">
            <a:avLst/>
          </a:prstGeom>
          <a:solidFill>
            <a:srgbClr val="B42518"/>
          </a:solidFill>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b="1" dirty="0">
                <a:solidFill>
                  <a:schemeClr val="bg1"/>
                </a:solidFill>
                <a:latin typeface="Open Sans" pitchFamily="34" charset="0"/>
                <a:ea typeface="Open Sans" pitchFamily="34" charset="0"/>
                <a:cs typeface="Open Sans" pitchFamily="34" charset="0"/>
              </a:rPr>
              <a:t>Start Timer</a:t>
            </a:r>
          </a:p>
        </p:txBody>
      </p:sp>
      <p:cxnSp>
        <p:nvCxnSpPr>
          <p:cNvPr id="13" name="Straight Connector 12">
            <a:extLst>
              <a:ext uri="{FF2B5EF4-FFF2-40B4-BE49-F238E27FC236}">
                <a16:creationId xmlns:a16="http://schemas.microsoft.com/office/drawing/2014/main" id="{5A667430-1FD6-42E7-B3CF-A4F63FD760B8}"/>
              </a:ext>
            </a:extLst>
          </p:cNvPr>
          <p:cNvCxnSpPr>
            <a:cxnSpLocks/>
          </p:cNvCxnSpPr>
          <p:nvPr/>
        </p:nvCxnSpPr>
        <p:spPr>
          <a:xfrm>
            <a:off x="2324690" y="4729647"/>
            <a:ext cx="4700328" cy="0"/>
          </a:xfrm>
          <a:prstGeom prst="line">
            <a:avLst/>
          </a:prstGeom>
          <a:ln w="34925">
            <a:solidFill>
              <a:srgbClr val="B42518"/>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734C2AE-F531-4875-A947-847D1386868E}"/>
              </a:ext>
            </a:extLst>
          </p:cNvPr>
          <p:cNvSpPr/>
          <p:nvPr/>
        </p:nvSpPr>
        <p:spPr>
          <a:xfrm>
            <a:off x="2324690" y="4669563"/>
            <a:ext cx="120168" cy="120168"/>
          </a:xfrm>
          <a:prstGeom prst="ellipse">
            <a:avLst/>
          </a:prstGeom>
          <a:solidFill>
            <a:srgbClr val="B42518"/>
          </a:solidFill>
          <a:ln>
            <a:solidFill>
              <a:srgbClr val="B42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22ED3C4-6E3A-4285-8DEC-139AAD35D3F4}"/>
              </a:ext>
            </a:extLst>
          </p:cNvPr>
          <p:cNvSpPr/>
          <p:nvPr/>
        </p:nvSpPr>
        <p:spPr>
          <a:xfrm>
            <a:off x="6969801" y="4669563"/>
            <a:ext cx="120168" cy="120168"/>
          </a:xfrm>
          <a:prstGeom prst="ellipse">
            <a:avLst/>
          </a:prstGeom>
          <a:solidFill>
            <a:srgbClr val="B42518"/>
          </a:solidFill>
          <a:ln>
            <a:solidFill>
              <a:srgbClr val="B42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2BB2541A-FFAC-41D5-9C84-8405A203C84C}"/>
              </a:ext>
            </a:extLst>
          </p:cNvPr>
          <p:cNvSpPr txBox="1">
            <a:spLocks/>
          </p:cNvSpPr>
          <p:nvPr/>
        </p:nvSpPr>
        <p:spPr>
          <a:xfrm>
            <a:off x="2135757" y="4893086"/>
            <a:ext cx="618201"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dirty="0">
                <a:latin typeface="Open Sans" pitchFamily="34" charset="0"/>
                <a:ea typeface="Open Sans" pitchFamily="34" charset="0"/>
                <a:cs typeface="Open Sans" pitchFamily="34" charset="0"/>
              </a:rPr>
              <a:t>0:00</a:t>
            </a:r>
          </a:p>
        </p:txBody>
      </p:sp>
      <p:sp>
        <p:nvSpPr>
          <p:cNvPr id="17" name="Title 1">
            <a:extLst>
              <a:ext uri="{FF2B5EF4-FFF2-40B4-BE49-F238E27FC236}">
                <a16:creationId xmlns:a16="http://schemas.microsoft.com/office/drawing/2014/main" id="{4E0264C0-2D1A-43D5-BA4E-4B8FB684C4BF}"/>
              </a:ext>
            </a:extLst>
          </p:cNvPr>
          <p:cNvSpPr txBox="1">
            <a:spLocks/>
          </p:cNvSpPr>
          <p:nvPr/>
        </p:nvSpPr>
        <p:spPr>
          <a:xfrm>
            <a:off x="6702872" y="4870708"/>
            <a:ext cx="618201"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dirty="0">
                <a:latin typeface="Open Sans" pitchFamily="34" charset="0"/>
                <a:ea typeface="Open Sans" pitchFamily="34" charset="0"/>
                <a:cs typeface="Open Sans" pitchFamily="34" charset="0"/>
              </a:rPr>
              <a:t>2:00</a:t>
            </a:r>
          </a:p>
        </p:txBody>
      </p:sp>
      <p:sp>
        <p:nvSpPr>
          <p:cNvPr id="18" name="Title 1">
            <a:extLst>
              <a:ext uri="{FF2B5EF4-FFF2-40B4-BE49-F238E27FC236}">
                <a16:creationId xmlns:a16="http://schemas.microsoft.com/office/drawing/2014/main" id="{5BF76EE8-3BFF-430A-A521-D4FDE0BED105}"/>
              </a:ext>
            </a:extLst>
          </p:cNvPr>
          <p:cNvSpPr txBox="1">
            <a:spLocks/>
          </p:cNvSpPr>
          <p:nvPr/>
        </p:nvSpPr>
        <p:spPr>
          <a:xfrm>
            <a:off x="4410622" y="4884945"/>
            <a:ext cx="618201"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dirty="0">
                <a:latin typeface="Open Sans" pitchFamily="34" charset="0"/>
                <a:ea typeface="Open Sans" pitchFamily="34" charset="0"/>
                <a:cs typeface="Open Sans" pitchFamily="34" charset="0"/>
              </a:rPr>
              <a:t>1:00</a:t>
            </a:r>
          </a:p>
        </p:txBody>
      </p:sp>
      <p:sp>
        <p:nvSpPr>
          <p:cNvPr id="19" name="Oval 18">
            <a:extLst>
              <a:ext uri="{FF2B5EF4-FFF2-40B4-BE49-F238E27FC236}">
                <a16:creationId xmlns:a16="http://schemas.microsoft.com/office/drawing/2014/main" id="{7C8E293D-63B9-41F7-A074-95F8CFDA2FD1}"/>
              </a:ext>
            </a:extLst>
          </p:cNvPr>
          <p:cNvSpPr/>
          <p:nvPr/>
        </p:nvSpPr>
        <p:spPr>
          <a:xfrm>
            <a:off x="2212054" y="4538665"/>
            <a:ext cx="345440" cy="345440"/>
          </a:xfrm>
          <a:prstGeom prst="ellipse">
            <a:avLst/>
          </a:prstGeom>
          <a:solidFill>
            <a:srgbClr val="B42518"/>
          </a:solidFill>
          <a:ln>
            <a:solidFill>
              <a:srgbClr val="B42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05F5B7FF-E950-42E2-B14C-9738CD8C9514}"/>
              </a:ext>
            </a:extLst>
          </p:cNvPr>
          <p:cNvCxnSpPr>
            <a:cxnSpLocks/>
            <a:endCxn id="18" idx="0"/>
          </p:cNvCxnSpPr>
          <p:nvPr/>
        </p:nvCxnSpPr>
        <p:spPr>
          <a:xfrm>
            <a:off x="4719722" y="4729647"/>
            <a:ext cx="1" cy="155298"/>
          </a:xfrm>
          <a:prstGeom prst="line">
            <a:avLst/>
          </a:prstGeom>
          <a:ln w="38100">
            <a:solidFill>
              <a:srgbClr val="B4251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B5F5E5-5211-4736-9911-509345C70B15}"/>
              </a:ext>
            </a:extLst>
          </p:cNvPr>
          <p:cNvCxnSpPr>
            <a:cxnSpLocks/>
          </p:cNvCxnSpPr>
          <p:nvPr/>
        </p:nvCxnSpPr>
        <p:spPr>
          <a:xfrm>
            <a:off x="7025018" y="4737788"/>
            <a:ext cx="1" cy="155298"/>
          </a:xfrm>
          <a:prstGeom prst="line">
            <a:avLst/>
          </a:prstGeom>
          <a:ln w="38100">
            <a:solidFill>
              <a:srgbClr val="B4251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9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3.88889E-6 -1.48148E-6 L 0.50139 -1.48148E-6 " pathEditMode="relative" rAng="0" ptsTypes="AA">
                                      <p:cBhvr>
                                        <p:cTn id="6" dur="120000" fill="hold"/>
                                        <p:tgtEl>
                                          <p:spTgt spid="19"/>
                                        </p:tgtEl>
                                        <p:attrNameLst>
                                          <p:attrName>ppt_x</p:attrName>
                                          <p:attrName>ppt_y</p:attrName>
                                        </p:attrNameLst>
                                      </p:cBhvr>
                                      <p:rCtr x="250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7AF263-35B6-4012-9F52-48DEB68C712A}"/>
              </a:ext>
            </a:extLst>
          </p:cNvPr>
          <p:cNvSpPr txBox="1">
            <a:spLocks/>
          </p:cNvSpPr>
          <p:nvPr/>
        </p:nvSpPr>
        <p:spPr>
          <a:xfrm>
            <a:off x="431800" y="1390486"/>
            <a:ext cx="8270708" cy="645690"/>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2200"/>
              </a:lnSpc>
              <a:spcAft>
                <a:spcPts val="600"/>
              </a:spcAft>
              <a:defRPr/>
            </a:pPr>
            <a:r>
              <a:rPr lang="en-US" sz="1800" b="1" dirty="0">
                <a:solidFill>
                  <a:srgbClr val="000000"/>
                </a:solidFill>
                <a:ea typeface="Open Sans" panose="020B0606030504020204" pitchFamily="34" charset="0"/>
                <a:cs typeface="Open Sans" panose="020B0606030504020204" pitchFamily="34" charset="0"/>
                <a:sym typeface="Open Sans"/>
              </a:rPr>
              <a:t>Bullying </a:t>
            </a:r>
            <a:r>
              <a:rPr lang="en-US" sz="1800" dirty="0">
                <a:solidFill>
                  <a:srgbClr val="000000"/>
                </a:solidFill>
                <a:ea typeface="Open Sans" panose="020B0606030504020204" pitchFamily="34" charset="0"/>
                <a:cs typeface="Open Sans" panose="020B0606030504020204" pitchFamily="34" charset="0"/>
                <a:sym typeface="Open Sans"/>
              </a:rPr>
              <a:t>is</a:t>
            </a:r>
            <a:r>
              <a:rPr lang="en-US" sz="1800" b="1" dirty="0">
                <a:solidFill>
                  <a:srgbClr val="000000"/>
                </a:solidFill>
                <a:ea typeface="Open Sans" panose="020B0606030504020204" pitchFamily="34" charset="0"/>
                <a:cs typeface="Open Sans" panose="020B0606030504020204" pitchFamily="34" charset="0"/>
                <a:sym typeface="Open Sans"/>
              </a:rPr>
              <a:t> </a:t>
            </a:r>
            <a:r>
              <a:rPr lang="en-GB" sz="1800" dirty="0">
                <a:solidFill>
                  <a:srgbClr val="000000"/>
                </a:solidFill>
                <a:ea typeface="Open Sans" panose="020B0606030504020204" pitchFamily="34" charset="0"/>
                <a:cs typeface="Open Sans" panose="020B0606030504020204" pitchFamily="34" charset="0"/>
                <a:sym typeface="Open Sans"/>
              </a:rPr>
              <a:t>r</a:t>
            </a:r>
            <a:r>
              <a:rPr lang="en-GB" sz="1800" b="0" i="0" dirty="0">
                <a:solidFill>
                  <a:srgbClr val="000000"/>
                </a:solidFill>
                <a:effectLst/>
              </a:rPr>
              <a:t>epeated behaviour which is intended to hurt someone either emotionally or physically. It can take many different forms. </a:t>
            </a:r>
            <a:endParaRPr lang="en-GB" sz="1600" spc="20" dirty="0">
              <a:solidFill>
                <a:schemeClr val="tx1">
                  <a:lumMod val="85000"/>
                  <a:lumOff val="15000"/>
                </a:schemeClr>
              </a:solidFill>
              <a:latin typeface="Open Sans" pitchFamily="34" charset="0"/>
              <a:ea typeface="Open Sans" pitchFamily="34" charset="0"/>
              <a:cs typeface="Open Sans" pitchFamily="34" charset="0"/>
            </a:endParaRPr>
          </a:p>
        </p:txBody>
      </p:sp>
      <p:sp>
        <p:nvSpPr>
          <p:cNvPr id="6" name="Rectangle: Rounded Corners 5">
            <a:extLst>
              <a:ext uri="{FF2B5EF4-FFF2-40B4-BE49-F238E27FC236}">
                <a16:creationId xmlns:a16="http://schemas.microsoft.com/office/drawing/2014/main" id="{061C24BA-6E2A-4E7E-A387-996398E2C615}"/>
              </a:ext>
            </a:extLst>
          </p:cNvPr>
          <p:cNvSpPr/>
          <p:nvPr/>
        </p:nvSpPr>
        <p:spPr>
          <a:xfrm>
            <a:off x="3301573" y="2237205"/>
            <a:ext cx="2540854" cy="720000"/>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pushing</a:t>
            </a:r>
          </a:p>
        </p:txBody>
      </p:sp>
      <p:sp>
        <p:nvSpPr>
          <p:cNvPr id="7" name="Rectangle: Rounded Corners 6">
            <a:extLst>
              <a:ext uri="{FF2B5EF4-FFF2-40B4-BE49-F238E27FC236}">
                <a16:creationId xmlns:a16="http://schemas.microsoft.com/office/drawing/2014/main" id="{0C82D2A2-196B-42F5-B664-C688A8864C2E}"/>
              </a:ext>
            </a:extLst>
          </p:cNvPr>
          <p:cNvSpPr/>
          <p:nvPr/>
        </p:nvSpPr>
        <p:spPr>
          <a:xfrm>
            <a:off x="441494" y="2237205"/>
            <a:ext cx="2540854" cy="720000"/>
          </a:xfrm>
          <a:prstGeom prst="roundRect">
            <a:avLst>
              <a:gd name="adj" fmla="val 50000"/>
            </a:avLst>
          </a:prstGeom>
          <a:solidFill>
            <a:srgbClr val="F59E3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name-calling</a:t>
            </a:r>
          </a:p>
        </p:txBody>
      </p:sp>
      <p:sp>
        <p:nvSpPr>
          <p:cNvPr id="9" name="Rectangle: Rounded Corners 8">
            <a:extLst>
              <a:ext uri="{FF2B5EF4-FFF2-40B4-BE49-F238E27FC236}">
                <a16:creationId xmlns:a16="http://schemas.microsoft.com/office/drawing/2014/main" id="{C7BD4F80-5773-4E3A-A417-257AE59FAE1B}"/>
              </a:ext>
            </a:extLst>
          </p:cNvPr>
          <p:cNvSpPr/>
          <p:nvPr/>
        </p:nvSpPr>
        <p:spPr>
          <a:xfrm>
            <a:off x="6166504" y="3299105"/>
            <a:ext cx="2540850" cy="720000"/>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trolling</a:t>
            </a:r>
          </a:p>
        </p:txBody>
      </p:sp>
      <p:sp>
        <p:nvSpPr>
          <p:cNvPr id="10" name="Rectangle: Rounded Corners 9">
            <a:extLst>
              <a:ext uri="{FF2B5EF4-FFF2-40B4-BE49-F238E27FC236}">
                <a16:creationId xmlns:a16="http://schemas.microsoft.com/office/drawing/2014/main" id="{25E075EA-0166-4C8F-8AE4-9708E3BCF303}"/>
              </a:ext>
            </a:extLst>
          </p:cNvPr>
          <p:cNvSpPr/>
          <p:nvPr/>
        </p:nvSpPr>
        <p:spPr>
          <a:xfrm>
            <a:off x="6166503" y="4361005"/>
            <a:ext cx="2540851" cy="720000"/>
          </a:xfrm>
          <a:prstGeom prst="roundRect">
            <a:avLst>
              <a:gd name="adj" fmla="val 50000"/>
            </a:avLst>
          </a:prstGeom>
          <a:solidFill>
            <a:srgbClr val="F59E3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hitting</a:t>
            </a:r>
          </a:p>
        </p:txBody>
      </p:sp>
      <p:sp>
        <p:nvSpPr>
          <p:cNvPr id="11" name="Rectangle: Rounded Corners 10">
            <a:extLst>
              <a:ext uri="{FF2B5EF4-FFF2-40B4-BE49-F238E27FC236}">
                <a16:creationId xmlns:a16="http://schemas.microsoft.com/office/drawing/2014/main" id="{0D213D21-225C-4065-A442-E114F9A5EF5E}"/>
              </a:ext>
            </a:extLst>
          </p:cNvPr>
          <p:cNvSpPr/>
          <p:nvPr/>
        </p:nvSpPr>
        <p:spPr>
          <a:xfrm>
            <a:off x="3301572" y="4361005"/>
            <a:ext cx="2540853" cy="720000"/>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social exclusion</a:t>
            </a:r>
          </a:p>
        </p:txBody>
      </p:sp>
      <p:sp>
        <p:nvSpPr>
          <p:cNvPr id="12" name="Rectangle: Rounded Corners 11">
            <a:extLst>
              <a:ext uri="{FF2B5EF4-FFF2-40B4-BE49-F238E27FC236}">
                <a16:creationId xmlns:a16="http://schemas.microsoft.com/office/drawing/2014/main" id="{C1291592-3FE8-4409-BF70-863FA219AFBA}"/>
              </a:ext>
            </a:extLst>
          </p:cNvPr>
          <p:cNvSpPr/>
          <p:nvPr/>
        </p:nvSpPr>
        <p:spPr>
          <a:xfrm>
            <a:off x="436648" y="4361005"/>
            <a:ext cx="2545702" cy="720000"/>
          </a:xfrm>
          <a:prstGeom prst="roundRect">
            <a:avLst>
              <a:gd name="adj" fmla="val 50000"/>
            </a:avLst>
          </a:prstGeom>
          <a:solidFill>
            <a:srgbClr val="F59E3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inappropriate touching</a:t>
            </a:r>
          </a:p>
        </p:txBody>
      </p:sp>
      <p:sp>
        <p:nvSpPr>
          <p:cNvPr id="13" name="Rectangle: Rounded Corners 12">
            <a:extLst>
              <a:ext uri="{FF2B5EF4-FFF2-40B4-BE49-F238E27FC236}">
                <a16:creationId xmlns:a16="http://schemas.microsoft.com/office/drawing/2014/main" id="{AE8C3768-BFBB-4206-AEAC-62F94C532A03}"/>
              </a:ext>
            </a:extLst>
          </p:cNvPr>
          <p:cNvSpPr/>
          <p:nvPr/>
        </p:nvSpPr>
        <p:spPr>
          <a:xfrm>
            <a:off x="6166504" y="5422905"/>
            <a:ext cx="2540852" cy="720000"/>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threatening</a:t>
            </a:r>
          </a:p>
        </p:txBody>
      </p:sp>
      <p:sp>
        <p:nvSpPr>
          <p:cNvPr id="14" name="Rectangle: Rounded Corners 13">
            <a:extLst>
              <a:ext uri="{FF2B5EF4-FFF2-40B4-BE49-F238E27FC236}">
                <a16:creationId xmlns:a16="http://schemas.microsoft.com/office/drawing/2014/main" id="{10C16B61-7790-4EF1-B8CA-59B04D6FC826}"/>
              </a:ext>
            </a:extLst>
          </p:cNvPr>
          <p:cNvSpPr/>
          <p:nvPr/>
        </p:nvSpPr>
        <p:spPr>
          <a:xfrm>
            <a:off x="3301573" y="5422905"/>
            <a:ext cx="2540852" cy="720000"/>
          </a:xfrm>
          <a:prstGeom prst="roundRect">
            <a:avLst>
              <a:gd name="adj" fmla="val 50000"/>
            </a:avLst>
          </a:prstGeom>
          <a:solidFill>
            <a:srgbClr val="F59E3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making nasty comments</a:t>
            </a:r>
          </a:p>
        </p:txBody>
      </p:sp>
      <p:sp>
        <p:nvSpPr>
          <p:cNvPr id="15" name="Rectangle: Rounded Corners 14">
            <a:extLst>
              <a:ext uri="{FF2B5EF4-FFF2-40B4-BE49-F238E27FC236}">
                <a16:creationId xmlns:a16="http://schemas.microsoft.com/office/drawing/2014/main" id="{9EEA0872-D938-4783-8F03-82B1CD67258B}"/>
              </a:ext>
            </a:extLst>
          </p:cNvPr>
          <p:cNvSpPr/>
          <p:nvPr/>
        </p:nvSpPr>
        <p:spPr>
          <a:xfrm>
            <a:off x="436645" y="5422905"/>
            <a:ext cx="2545705" cy="720000"/>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sharing private photos of someone</a:t>
            </a:r>
          </a:p>
        </p:txBody>
      </p:sp>
      <p:sp>
        <p:nvSpPr>
          <p:cNvPr id="16" name="Rectangle: Rounded Corners 15">
            <a:extLst>
              <a:ext uri="{FF2B5EF4-FFF2-40B4-BE49-F238E27FC236}">
                <a16:creationId xmlns:a16="http://schemas.microsoft.com/office/drawing/2014/main" id="{C0FD486F-4843-4076-8DE4-F8C5CC665143}"/>
              </a:ext>
            </a:extLst>
          </p:cNvPr>
          <p:cNvSpPr/>
          <p:nvPr/>
        </p:nvSpPr>
        <p:spPr>
          <a:xfrm>
            <a:off x="6161657" y="2237205"/>
            <a:ext cx="2540849" cy="720000"/>
          </a:xfrm>
          <a:prstGeom prst="roundRect">
            <a:avLst>
              <a:gd name="adj" fmla="val 50000"/>
            </a:avLst>
          </a:prstGeom>
          <a:solidFill>
            <a:srgbClr val="F59E3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spreading rumours</a:t>
            </a:r>
          </a:p>
        </p:txBody>
      </p:sp>
      <p:sp>
        <p:nvSpPr>
          <p:cNvPr id="17" name="Rectangle: Rounded Corners 16">
            <a:extLst>
              <a:ext uri="{FF2B5EF4-FFF2-40B4-BE49-F238E27FC236}">
                <a16:creationId xmlns:a16="http://schemas.microsoft.com/office/drawing/2014/main" id="{3796FF41-950D-4609-A5E6-DFD878A87E15}"/>
              </a:ext>
            </a:extLst>
          </p:cNvPr>
          <p:cNvSpPr/>
          <p:nvPr/>
        </p:nvSpPr>
        <p:spPr>
          <a:xfrm>
            <a:off x="436647" y="3299105"/>
            <a:ext cx="2545701" cy="720000"/>
          </a:xfrm>
          <a:prstGeom prst="roundRect">
            <a:avLst>
              <a:gd name="adj" fmla="val 50000"/>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teasing</a:t>
            </a:r>
          </a:p>
        </p:txBody>
      </p:sp>
      <p:sp>
        <p:nvSpPr>
          <p:cNvPr id="18" name="Rectangle: Rounded Corners 17">
            <a:extLst>
              <a:ext uri="{FF2B5EF4-FFF2-40B4-BE49-F238E27FC236}">
                <a16:creationId xmlns:a16="http://schemas.microsoft.com/office/drawing/2014/main" id="{8CF19415-35F1-451F-8AC9-F65EF5A66DF7}"/>
              </a:ext>
            </a:extLst>
          </p:cNvPr>
          <p:cNvSpPr/>
          <p:nvPr/>
        </p:nvSpPr>
        <p:spPr>
          <a:xfrm>
            <a:off x="3301573" y="3299105"/>
            <a:ext cx="2540854" cy="720000"/>
          </a:xfrm>
          <a:prstGeom prst="roundRect">
            <a:avLst>
              <a:gd name="adj" fmla="val 50000"/>
            </a:avLst>
          </a:prstGeom>
          <a:solidFill>
            <a:srgbClr val="F59E3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intimidating</a:t>
            </a:r>
          </a:p>
        </p:txBody>
      </p:sp>
      <p:sp>
        <p:nvSpPr>
          <p:cNvPr id="19" name="Title 1">
            <a:extLst>
              <a:ext uri="{FF2B5EF4-FFF2-40B4-BE49-F238E27FC236}">
                <a16:creationId xmlns:a16="http://schemas.microsoft.com/office/drawing/2014/main" id="{B3B8D9A2-B51F-1A4E-9DE2-A1F05BE65B78}"/>
              </a:ext>
            </a:extLst>
          </p:cNvPr>
          <p:cNvSpPr txBox="1">
            <a:spLocks/>
          </p:cNvSpPr>
          <p:nvPr/>
        </p:nvSpPr>
        <p:spPr bwMode="auto">
          <a:xfrm>
            <a:off x="0" y="443145"/>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a:solidFill>
                  <a:srgbClr val="B42518"/>
                </a:solidFill>
                <a:latin typeface="Open Sans"/>
                <a:ea typeface="Open Sans"/>
                <a:cs typeface="Open Sans"/>
                <a:sym typeface="Open Sans"/>
              </a:rPr>
              <a:t>What Is 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8877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801F07A-2285-4295-B9B8-8298D4068DD3}"/>
              </a:ext>
            </a:extLst>
          </p:cNvPr>
          <p:cNvSpPr/>
          <p:nvPr/>
        </p:nvSpPr>
        <p:spPr>
          <a:xfrm>
            <a:off x="468312" y="2624088"/>
            <a:ext cx="8243888" cy="2633712"/>
          </a:xfrm>
          <a:prstGeom prst="roundRect">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5AB54"/>
              </a:solidFill>
            </a:endParaRPr>
          </a:p>
        </p:txBody>
      </p:sp>
      <p:sp>
        <p:nvSpPr>
          <p:cNvPr id="2" name="Rectangle: Rounded Corners 1">
            <a:extLst>
              <a:ext uri="{FF2B5EF4-FFF2-40B4-BE49-F238E27FC236}">
                <a16:creationId xmlns:a16="http://schemas.microsoft.com/office/drawing/2014/main" id="{5BFC824E-18FB-4BE6-B27D-EB6CACA866C9}"/>
              </a:ext>
            </a:extLst>
          </p:cNvPr>
          <p:cNvSpPr/>
          <p:nvPr/>
        </p:nvSpPr>
        <p:spPr>
          <a:xfrm>
            <a:off x="569843" y="2878660"/>
            <a:ext cx="7964558" cy="21193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Aft>
                <a:spcPts val="1200"/>
              </a:spcAft>
              <a:defRPr/>
            </a:pPr>
            <a:r>
              <a:rPr lang="en-GB" sz="1800" spc="20" dirty="0">
                <a:solidFill>
                  <a:schemeClr val="tx1"/>
                </a:solidFill>
                <a:ea typeface="Open Sans" pitchFamily="34" charset="0"/>
                <a:cs typeface="Open Sans" pitchFamily="34" charset="0"/>
              </a:rPr>
              <a:t>You can usually tell if bullying is taking place if:</a:t>
            </a:r>
          </a:p>
          <a:p>
            <a:pPr lvl="1" fontAlgn="auto">
              <a:spcAft>
                <a:spcPts val="1200"/>
              </a:spcAft>
              <a:defRPr/>
            </a:pPr>
            <a:r>
              <a:rPr lang="en-GB" spc="20" dirty="0">
                <a:solidFill>
                  <a:schemeClr val="tx1"/>
                </a:solidFill>
                <a:ea typeface="Open Sans" pitchFamily="34" charset="0"/>
                <a:cs typeface="Open Sans" pitchFamily="34" charset="0"/>
              </a:rPr>
              <a:t>the actions are intended to cause harm;</a:t>
            </a:r>
          </a:p>
          <a:p>
            <a:pPr lvl="1" fontAlgn="auto">
              <a:spcAft>
                <a:spcPts val="1200"/>
              </a:spcAft>
              <a:defRPr/>
            </a:pPr>
            <a:r>
              <a:rPr lang="en-GB" spc="20" dirty="0">
                <a:solidFill>
                  <a:schemeClr val="tx1"/>
                </a:solidFill>
                <a:ea typeface="Open Sans" pitchFamily="34" charset="0"/>
                <a:cs typeface="Open Sans" pitchFamily="34" charset="0"/>
              </a:rPr>
              <a:t>the behaviour is repeated over a period of time;</a:t>
            </a:r>
          </a:p>
          <a:p>
            <a:pPr lvl="1" fontAlgn="auto">
              <a:spcAft>
                <a:spcPts val="1200"/>
              </a:spcAft>
              <a:defRPr/>
            </a:pPr>
            <a:r>
              <a:rPr lang="en-GB" spc="20" dirty="0">
                <a:solidFill>
                  <a:schemeClr val="tx1"/>
                </a:solidFill>
                <a:ea typeface="Open Sans" pitchFamily="34" charset="0"/>
                <a:cs typeface="Open Sans" pitchFamily="34" charset="0"/>
              </a:rPr>
              <a:t>the person being targeted is physically or emotionally impacted;</a:t>
            </a:r>
          </a:p>
          <a:p>
            <a:pPr lvl="1" fontAlgn="auto">
              <a:spcAft>
                <a:spcPts val="1200"/>
              </a:spcAft>
              <a:defRPr/>
            </a:pPr>
            <a:r>
              <a:rPr lang="en-GB" spc="20" dirty="0">
                <a:solidFill>
                  <a:schemeClr val="tx1"/>
                </a:solidFill>
                <a:ea typeface="Open Sans" pitchFamily="34" charset="0"/>
                <a:cs typeface="Open Sans" pitchFamily="34" charset="0"/>
              </a:rPr>
              <a:t>there is an imbalance of power (e.g. one person is physically stronger or has some kind of advantage over the other person).</a:t>
            </a:r>
          </a:p>
        </p:txBody>
      </p:sp>
      <p:sp>
        <p:nvSpPr>
          <p:cNvPr id="7170" name="Title 1"/>
          <p:cNvSpPr>
            <a:spLocks noGrp="1"/>
          </p:cNvSpPr>
          <p:nvPr>
            <p:ph type="ctrTitle" idx="4294967295"/>
          </p:nvPr>
        </p:nvSpPr>
        <p:spPr bwMode="auto">
          <a:xfrm>
            <a:off x="0" y="443145"/>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42518"/>
                </a:solidFill>
                <a:latin typeface="Open Sans"/>
                <a:ea typeface="Open Sans"/>
                <a:cs typeface="Open Sans"/>
                <a:sym typeface="Open Sans"/>
              </a:rPr>
              <a:t>What Is Bullying?</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C393CEA9-5CB2-41DF-AB90-8CC6A1B0083D}"/>
              </a:ext>
            </a:extLst>
          </p:cNvPr>
          <p:cNvSpPr txBox="1">
            <a:spLocks/>
          </p:cNvSpPr>
          <p:nvPr/>
        </p:nvSpPr>
        <p:spPr>
          <a:xfrm>
            <a:off x="436646" y="1243808"/>
            <a:ext cx="8275554" cy="1200329"/>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1200"/>
              </a:spcAft>
              <a:defRPr/>
            </a:pPr>
            <a:r>
              <a:rPr lang="en-GB" sz="1800" spc="20" dirty="0">
                <a:solidFill>
                  <a:srgbClr val="000000"/>
                </a:solidFill>
                <a:ea typeface="Open Sans" pitchFamily="34" charset="0"/>
                <a:cs typeface="Open Sans" pitchFamily="34" charset="0"/>
              </a:rPr>
              <a:t>Bullying is more than just a disagreement or a ‘falling out’. Everyone may say or do things that are hurtful to others sometimes, but when this behaviour becomes repetitive and intentional, it can be extremely harmful to the person on the receiving end. </a:t>
            </a:r>
          </a:p>
        </p:txBody>
      </p:sp>
      <p:sp>
        <p:nvSpPr>
          <p:cNvPr id="6" name="TextBox 5">
            <a:extLst>
              <a:ext uri="{FF2B5EF4-FFF2-40B4-BE49-F238E27FC236}">
                <a16:creationId xmlns:a16="http://schemas.microsoft.com/office/drawing/2014/main" id="{D899A8E6-9B25-425D-A78C-21F71AC1E0C7}"/>
              </a:ext>
            </a:extLst>
          </p:cNvPr>
          <p:cNvSpPr txBox="1"/>
          <p:nvPr/>
        </p:nvSpPr>
        <p:spPr>
          <a:xfrm>
            <a:off x="451575" y="5382869"/>
            <a:ext cx="8243888" cy="1477328"/>
          </a:xfrm>
          <a:prstGeom prst="rect">
            <a:avLst/>
          </a:prstGeom>
          <a:noFill/>
        </p:spPr>
        <p:txBody>
          <a:bodyPr wrap="square" lIns="91440" tIns="45720" rIns="91440" bIns="45720" anchor="t">
            <a:spAutoFit/>
          </a:bodyPr>
          <a:lstStyle/>
          <a:p>
            <a:pPr>
              <a:defRPr/>
            </a:pPr>
            <a:r>
              <a:rPr lang="en-GB" spc="20" dirty="0">
                <a:latin typeface="Open Sans"/>
                <a:ea typeface="Calibri"/>
                <a:cs typeface="Calibri"/>
              </a:rPr>
              <a:t>All types of bullying, name calling, “teasing” and spreading rumours, whatever the method or motivation, is unacceptable and should not be tolerated. There is no justifiable excuse for bullying and it needs to be stopped and addressed.</a:t>
            </a:r>
            <a:endParaRPr lang="en-US" dirty="0">
              <a:latin typeface="Open Sans"/>
            </a:endParaRPr>
          </a:p>
          <a:p>
            <a:pPr algn="l">
              <a:spcAft>
                <a:spcPts val="1200"/>
              </a:spcAft>
              <a:defRPr/>
            </a:pPr>
            <a:endParaRPr lang="en-GB" sz="1800" spc="20" dirty="0">
              <a:latin typeface="+mj-lt"/>
              <a:ea typeface="Open Sans" pitchFamily="34" charset="0"/>
              <a:cs typeface="Open Sans" pitchFamily="34" charset="0"/>
            </a:endParaRPr>
          </a:p>
        </p:txBody>
      </p:sp>
      <p:sp>
        <p:nvSpPr>
          <p:cNvPr id="7" name="Oval 6">
            <a:extLst>
              <a:ext uri="{FF2B5EF4-FFF2-40B4-BE49-F238E27FC236}">
                <a16:creationId xmlns:a16="http://schemas.microsoft.com/office/drawing/2014/main" id="{11714B66-1E90-4649-A1FD-CC56C893B8C1}"/>
              </a:ext>
            </a:extLst>
          </p:cNvPr>
          <p:cNvSpPr/>
          <p:nvPr/>
        </p:nvSpPr>
        <p:spPr>
          <a:xfrm flipH="1" flipV="1">
            <a:off x="768624" y="3242848"/>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bg1"/>
              </a:solidFill>
            </a:endParaRPr>
          </a:p>
        </p:txBody>
      </p:sp>
      <p:sp>
        <p:nvSpPr>
          <p:cNvPr id="8" name="Oval 7">
            <a:extLst>
              <a:ext uri="{FF2B5EF4-FFF2-40B4-BE49-F238E27FC236}">
                <a16:creationId xmlns:a16="http://schemas.microsoft.com/office/drawing/2014/main" id="{CCF95A75-7EDF-4781-840F-1211862D6D69}"/>
              </a:ext>
            </a:extLst>
          </p:cNvPr>
          <p:cNvSpPr/>
          <p:nvPr/>
        </p:nvSpPr>
        <p:spPr>
          <a:xfrm flipH="1" flipV="1">
            <a:off x="768624" y="4104239"/>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bg1"/>
              </a:solidFill>
            </a:endParaRPr>
          </a:p>
        </p:txBody>
      </p:sp>
      <p:sp>
        <p:nvSpPr>
          <p:cNvPr id="9" name="Oval 8">
            <a:extLst>
              <a:ext uri="{FF2B5EF4-FFF2-40B4-BE49-F238E27FC236}">
                <a16:creationId xmlns:a16="http://schemas.microsoft.com/office/drawing/2014/main" id="{C76715DA-B9C7-4C24-8E06-C541F797FC50}"/>
              </a:ext>
            </a:extLst>
          </p:cNvPr>
          <p:cNvSpPr/>
          <p:nvPr/>
        </p:nvSpPr>
        <p:spPr>
          <a:xfrm flipH="1" flipV="1">
            <a:off x="768624" y="3680170"/>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bg1"/>
              </a:solidFill>
            </a:endParaRPr>
          </a:p>
        </p:txBody>
      </p:sp>
      <p:sp>
        <p:nvSpPr>
          <p:cNvPr id="10" name="Oval 9">
            <a:extLst>
              <a:ext uri="{FF2B5EF4-FFF2-40B4-BE49-F238E27FC236}">
                <a16:creationId xmlns:a16="http://schemas.microsoft.com/office/drawing/2014/main" id="{920C6883-5683-4F0C-8DFB-E0675A6D93ED}"/>
              </a:ext>
            </a:extLst>
          </p:cNvPr>
          <p:cNvSpPr/>
          <p:nvPr/>
        </p:nvSpPr>
        <p:spPr>
          <a:xfrm flipH="1" flipV="1">
            <a:off x="768624" y="4528309"/>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bg1"/>
              </a:solidFill>
            </a:endParaRPr>
          </a:p>
        </p:txBody>
      </p:sp>
    </p:spTree>
    <p:extLst>
      <p:ext uri="{BB962C8B-B14F-4D97-AF65-F5344CB8AC3E}">
        <p14:creationId xmlns:p14="http://schemas.microsoft.com/office/powerpoint/2010/main" val="337563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44971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b="1" dirty="0">
                <a:solidFill>
                  <a:srgbClr val="B42518"/>
                </a:solidFill>
                <a:latin typeface="Open Sans"/>
                <a:ea typeface="Open Sans"/>
                <a:cs typeface="Open Sans"/>
                <a:sym typeface="Open Sans"/>
              </a:rPr>
              <a:t>Why Do People Bully?</a:t>
            </a:r>
            <a:endParaRPr lang="en-GB" altLang="en-US" sz="3600" b="1" dirty="0">
              <a:solidFill>
                <a:srgbClr val="1F4E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AEA77775-10E8-439F-9EE5-38B63F9702B3}"/>
              </a:ext>
            </a:extLst>
          </p:cNvPr>
          <p:cNvSpPr/>
          <p:nvPr/>
        </p:nvSpPr>
        <p:spPr>
          <a:xfrm>
            <a:off x="431800" y="1627797"/>
            <a:ext cx="2133600" cy="338248"/>
          </a:xfrm>
          <a:prstGeom prst="roundRect">
            <a:avLst>
              <a:gd name="adj" fmla="val 50000"/>
            </a:avLst>
          </a:prstGeom>
          <a:solidFill>
            <a:srgbClr val="F5AB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3715949D-ADBF-4F8D-A6E8-1A366A20C0B5}"/>
              </a:ext>
            </a:extLst>
          </p:cNvPr>
          <p:cNvSpPr/>
          <p:nvPr/>
        </p:nvSpPr>
        <p:spPr>
          <a:xfrm>
            <a:off x="431799" y="2866047"/>
            <a:ext cx="2187576" cy="338248"/>
          </a:xfrm>
          <a:prstGeom prst="roundRect">
            <a:avLst>
              <a:gd name="adj" fmla="val 50000"/>
            </a:avLst>
          </a:prstGeom>
          <a:solidFill>
            <a:srgbClr val="F5AB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D8570D28-AAA7-4943-81B6-B77520E228B4}"/>
              </a:ext>
            </a:extLst>
          </p:cNvPr>
          <p:cNvSpPr/>
          <p:nvPr/>
        </p:nvSpPr>
        <p:spPr>
          <a:xfrm>
            <a:off x="431799" y="3570897"/>
            <a:ext cx="2320926" cy="338248"/>
          </a:xfrm>
          <a:prstGeom prst="roundRect">
            <a:avLst>
              <a:gd name="adj" fmla="val 50000"/>
            </a:avLst>
          </a:prstGeom>
          <a:solidFill>
            <a:srgbClr val="F5AB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704E5856-9702-432D-A16A-47E92689E0AE}"/>
              </a:ext>
            </a:extLst>
          </p:cNvPr>
          <p:cNvSpPr/>
          <p:nvPr/>
        </p:nvSpPr>
        <p:spPr>
          <a:xfrm>
            <a:off x="431798" y="5094897"/>
            <a:ext cx="3149601" cy="338248"/>
          </a:xfrm>
          <a:prstGeom prst="roundRect">
            <a:avLst>
              <a:gd name="adj" fmla="val 50000"/>
            </a:avLst>
          </a:prstGeom>
          <a:solidFill>
            <a:srgbClr val="F5AB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14052408-C8E4-4E2A-8223-25113FD26C8C}"/>
              </a:ext>
            </a:extLst>
          </p:cNvPr>
          <p:cNvSpPr/>
          <p:nvPr/>
        </p:nvSpPr>
        <p:spPr>
          <a:xfrm>
            <a:off x="431799" y="6075972"/>
            <a:ext cx="1854202" cy="338248"/>
          </a:xfrm>
          <a:prstGeom prst="roundRect">
            <a:avLst>
              <a:gd name="adj" fmla="val 50000"/>
            </a:avLst>
          </a:prstGeom>
          <a:solidFill>
            <a:srgbClr val="F5AB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519DFB2D-3908-46CB-9669-05C9C6B9B400}"/>
              </a:ext>
            </a:extLst>
          </p:cNvPr>
          <p:cNvSpPr txBox="1"/>
          <p:nvPr/>
        </p:nvSpPr>
        <p:spPr>
          <a:xfrm>
            <a:off x="431800" y="1260351"/>
            <a:ext cx="8280400" cy="5493812"/>
          </a:xfrm>
          <a:prstGeom prst="rect">
            <a:avLst/>
          </a:prstGeom>
        </p:spPr>
        <p:txBody>
          <a:bodyPr wrap="square" lIns="0" rIns="0" rtlCol="0">
            <a:spAutoFit/>
          </a:bodyPr>
          <a:lstStyle/>
          <a:p>
            <a:pPr algn="l" fontAlgn="auto">
              <a:spcAft>
                <a:spcPts val="600"/>
              </a:spcAft>
            </a:pPr>
            <a:r>
              <a:rPr lang="en-GB" spc="20" dirty="0">
                <a:latin typeface="Open Sans" pitchFamily="34" charset="0"/>
                <a:ea typeface="Open Sans" pitchFamily="34" charset="0"/>
                <a:cs typeface="Open Sans" pitchFamily="34" charset="0"/>
              </a:rPr>
              <a:t>There are many reasons that someone might bully others:</a:t>
            </a:r>
          </a:p>
          <a:p>
            <a:pPr algn="l" fontAlgn="auto">
              <a:spcAft>
                <a:spcPts val="1200"/>
              </a:spcAft>
            </a:pPr>
            <a:r>
              <a:rPr lang="en-GB" b="1" spc="20" dirty="0">
                <a:latin typeface="Open Sans" pitchFamily="34" charset="0"/>
                <a:ea typeface="Open Sans" pitchFamily="34" charset="0"/>
                <a:cs typeface="Open Sans" pitchFamily="34" charset="0"/>
              </a:rPr>
              <a:t>  Low self-esteem   </a:t>
            </a:r>
            <a:r>
              <a:rPr lang="en-GB" spc="20" dirty="0">
                <a:latin typeface="Open Sans" pitchFamily="34" charset="0"/>
                <a:ea typeface="Open Sans" pitchFamily="34" charset="0"/>
                <a:cs typeface="Open Sans" pitchFamily="34" charset="0"/>
              </a:rPr>
              <a:t>– someone might bully to focus attention onto</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  someone else in order to mask how they feel about themselves. If the</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  person doing the bullying is jealous of someone, they may take out their</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  frustrations on them. </a:t>
            </a:r>
          </a:p>
          <a:p>
            <a:pPr fontAlgn="auto">
              <a:spcAft>
                <a:spcPts val="1200"/>
              </a:spcAft>
            </a:pPr>
            <a:r>
              <a:rPr lang="en-GB" b="1" spc="20" dirty="0">
                <a:latin typeface="Open Sans" pitchFamily="34" charset="0"/>
                <a:ea typeface="Open Sans" pitchFamily="34" charset="0"/>
                <a:cs typeface="Open Sans" pitchFamily="34" charset="0"/>
              </a:rPr>
              <a:t>  Stress or trauma   </a:t>
            </a:r>
            <a:r>
              <a:rPr lang="en-GB" spc="20" dirty="0">
                <a:latin typeface="Open Sans" pitchFamily="34" charset="0"/>
                <a:ea typeface="Open Sans" pitchFamily="34" charset="0"/>
                <a:cs typeface="Open Sans" pitchFamily="34" charset="0"/>
              </a:rPr>
              <a:t>– people that have had traumatic life experiences are</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  more likely to bully as a way to cope with the situation. </a:t>
            </a:r>
          </a:p>
          <a:p>
            <a:pPr fontAlgn="auto">
              <a:spcAft>
                <a:spcPts val="1200"/>
              </a:spcAft>
            </a:pPr>
            <a:r>
              <a:rPr lang="en-GB" b="1" spc="20" dirty="0">
                <a:latin typeface="Open Sans" pitchFamily="34" charset="0"/>
                <a:ea typeface="Open Sans" pitchFamily="34" charset="0"/>
                <a:cs typeface="Open Sans" pitchFamily="34" charset="0"/>
              </a:rPr>
              <a:t>  Difficult home life   </a:t>
            </a:r>
            <a:r>
              <a:rPr lang="en-GB" spc="20" dirty="0">
                <a:latin typeface="Open Sans" pitchFamily="34" charset="0"/>
                <a:ea typeface="Open Sans" pitchFamily="34" charset="0"/>
                <a:cs typeface="Open Sans" pitchFamily="34" charset="0"/>
              </a:rPr>
              <a:t>– someone who is a victim of verbal or physical abuse</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  at home may bully others as a way of asserting dominance elsewhere in</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  life. Some people also use negative behaviour as a way of getting the</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  attention of adults, particularly if they are struggling to get attention from</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  parents or guardians at home. </a:t>
            </a:r>
          </a:p>
          <a:p>
            <a:pPr algn="l" fontAlgn="auto">
              <a:spcAft>
                <a:spcPts val="1200"/>
              </a:spcAft>
            </a:pPr>
            <a:r>
              <a:rPr lang="en-GB" b="1" spc="20" dirty="0">
                <a:latin typeface="Open Sans" pitchFamily="34" charset="0"/>
                <a:ea typeface="Open Sans" pitchFamily="34" charset="0"/>
                <a:cs typeface="Open Sans" pitchFamily="34" charset="0"/>
              </a:rPr>
              <a:t>  Being bullied themselves   </a:t>
            </a:r>
            <a:r>
              <a:rPr lang="en-GB" spc="20" dirty="0">
                <a:latin typeface="Open Sans" pitchFamily="34" charset="0"/>
                <a:ea typeface="Open Sans" pitchFamily="34" charset="0"/>
                <a:cs typeface="Open Sans" pitchFamily="34" charset="0"/>
              </a:rPr>
              <a:t>– people who have been victims of bullying</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  are twice as likely to bully others, as a way of asserting dominance</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  elsewhere in life or protecting themselves from being bullied again. </a:t>
            </a:r>
          </a:p>
          <a:p>
            <a:pPr algn="l" fontAlgn="auto">
              <a:spcAft>
                <a:spcPts val="1200"/>
              </a:spcAft>
            </a:pPr>
            <a:r>
              <a:rPr lang="en-GB" b="1" spc="20" dirty="0">
                <a:latin typeface="Open Sans" pitchFamily="34" charset="0"/>
                <a:ea typeface="Open Sans" pitchFamily="34" charset="0"/>
                <a:cs typeface="Open Sans" pitchFamily="34" charset="0"/>
              </a:rPr>
              <a:t>  Peer pressure</a:t>
            </a:r>
            <a:r>
              <a:rPr lang="en-GB" spc="20" dirty="0">
                <a:latin typeface="Open Sans" pitchFamily="34" charset="0"/>
                <a:ea typeface="Open Sans" pitchFamily="34" charset="0"/>
                <a:cs typeface="Open Sans" pitchFamily="34" charset="0"/>
              </a:rPr>
              <a:t>   – people may give in to pressure from their peers to</a:t>
            </a:r>
            <a:br>
              <a:rPr lang="en-GB" spc="20" dirty="0">
                <a:latin typeface="Open Sans" pitchFamily="34" charset="0"/>
                <a:ea typeface="Open Sans" pitchFamily="34" charset="0"/>
                <a:cs typeface="Open Sans" pitchFamily="34" charset="0"/>
              </a:rPr>
            </a:br>
            <a:r>
              <a:rPr lang="en-GB" spc="20" dirty="0">
                <a:latin typeface="Open Sans" pitchFamily="34" charset="0"/>
                <a:ea typeface="Open Sans" pitchFamily="34" charset="0"/>
                <a:cs typeface="Open Sans" pitchFamily="34" charset="0"/>
              </a:rPr>
              <a:t>  behave in certain ways, including bullying others. </a:t>
            </a:r>
          </a:p>
        </p:txBody>
      </p:sp>
    </p:spTree>
    <p:extLst>
      <p:ext uri="{BB962C8B-B14F-4D97-AF65-F5344CB8AC3E}">
        <p14:creationId xmlns:p14="http://schemas.microsoft.com/office/powerpoint/2010/main" val="195518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44971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42518"/>
                </a:solidFill>
                <a:latin typeface="Open Sans" panose="020B0604020202020204" charset="0"/>
                <a:ea typeface="Open Sans" panose="020B0604020202020204" charset="0"/>
                <a:cs typeface="Open Sans" panose="020B0604020202020204" charset="0"/>
              </a:rPr>
              <a:t>Types of Bullying</a:t>
            </a:r>
            <a:endParaRPr lang="en-GB" altLang="en-US" sz="3600" b="1" dirty="0">
              <a:solidFill>
                <a:srgbClr val="B42518"/>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98B7C053-E52F-4306-A7CA-56A6269C3BB1}"/>
              </a:ext>
            </a:extLst>
          </p:cNvPr>
          <p:cNvGrpSpPr/>
          <p:nvPr/>
        </p:nvGrpSpPr>
        <p:grpSpPr>
          <a:xfrm>
            <a:off x="1415462" y="5652566"/>
            <a:ext cx="7728537" cy="949344"/>
            <a:chOff x="281405" y="5200407"/>
            <a:chExt cx="2619002" cy="338554"/>
          </a:xfrm>
          <a:solidFill>
            <a:srgbClr val="B42518"/>
          </a:solidFill>
        </p:grpSpPr>
        <p:sp>
          <p:nvSpPr>
            <p:cNvPr id="14" name="Oval 13">
              <a:extLst>
                <a:ext uri="{FF2B5EF4-FFF2-40B4-BE49-F238E27FC236}">
                  <a16:creationId xmlns:a16="http://schemas.microsoft.com/office/drawing/2014/main" id="{178FF7F3-00B8-49C9-A76D-00FC97687972}"/>
                </a:ext>
              </a:extLst>
            </p:cNvPr>
            <p:cNvSpPr/>
            <p:nvPr/>
          </p:nvSpPr>
          <p:spPr>
            <a:xfrm>
              <a:off x="281405" y="5200407"/>
              <a:ext cx="338554" cy="3385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sp>
          <p:nvSpPr>
            <p:cNvPr id="15" name="Rectangle 14">
              <a:extLst>
                <a:ext uri="{FF2B5EF4-FFF2-40B4-BE49-F238E27FC236}">
                  <a16:creationId xmlns:a16="http://schemas.microsoft.com/office/drawing/2014/main" id="{17408CF1-98DE-4350-A8FC-A259F73152E4}"/>
                </a:ext>
              </a:extLst>
            </p:cNvPr>
            <p:cNvSpPr/>
            <p:nvPr/>
          </p:nvSpPr>
          <p:spPr>
            <a:xfrm flipH="1">
              <a:off x="450682" y="5200407"/>
              <a:ext cx="2449725" cy="3385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Title 1">
            <a:extLst>
              <a:ext uri="{FF2B5EF4-FFF2-40B4-BE49-F238E27FC236}">
                <a16:creationId xmlns:a16="http://schemas.microsoft.com/office/drawing/2014/main" id="{45A91F34-F873-455E-9AD5-8D73BA09674C}"/>
              </a:ext>
            </a:extLst>
          </p:cNvPr>
          <p:cNvSpPr txBox="1">
            <a:spLocks/>
          </p:cNvSpPr>
          <p:nvPr/>
        </p:nvSpPr>
        <p:spPr>
          <a:xfrm>
            <a:off x="436646" y="1197924"/>
            <a:ext cx="8275554"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1200"/>
              </a:spcAft>
              <a:defRPr/>
            </a:pPr>
            <a:r>
              <a:rPr lang="en-GB" sz="1800" b="0"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Bullying behaviour can be split into several different groups. </a:t>
            </a: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include:</a:t>
            </a:r>
            <a:endParaRPr lang="en-GB" sz="1800" b="0" i="0" spc="2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57B51561-F409-4FAD-B7BC-144028FE0944}"/>
              </a:ext>
            </a:extLst>
          </p:cNvPr>
          <p:cNvSpPr txBox="1"/>
          <p:nvPr/>
        </p:nvSpPr>
        <p:spPr>
          <a:xfrm>
            <a:off x="2207126" y="5776777"/>
            <a:ext cx="6828589" cy="646331"/>
          </a:xfrm>
          <a:prstGeom prst="rect">
            <a:avLst/>
          </a:prstGeom>
          <a:noFill/>
        </p:spPr>
        <p:txBody>
          <a:bodyPr wrap="square">
            <a:spAutoFit/>
          </a:bodyPr>
          <a:lstStyle/>
          <a:p>
            <a:pPr algn="l" fontAlgn="auto">
              <a:spcAft>
                <a:spcPts val="1200"/>
              </a:spcAft>
              <a:defRPr/>
            </a:pP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Some bullying actions might fall into more than one of these groups, while others may not obviously fit into any of them.</a:t>
            </a:r>
            <a:endParaRPr lang="en-GB"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18" name="Group 17">
            <a:extLst>
              <a:ext uri="{FF2B5EF4-FFF2-40B4-BE49-F238E27FC236}">
                <a16:creationId xmlns:a16="http://schemas.microsoft.com/office/drawing/2014/main" id="{82E60F8C-ECEB-4C95-8958-94EC3BEDB6BC}"/>
              </a:ext>
            </a:extLst>
          </p:cNvPr>
          <p:cNvGrpSpPr/>
          <p:nvPr/>
        </p:nvGrpSpPr>
        <p:grpSpPr>
          <a:xfrm>
            <a:off x="-92764" y="3475476"/>
            <a:ext cx="3924177" cy="488616"/>
            <a:chOff x="314404" y="1440368"/>
            <a:chExt cx="3401179" cy="488616"/>
          </a:xfrm>
          <a:solidFill>
            <a:srgbClr val="F5AB54"/>
          </a:solidFill>
        </p:grpSpPr>
        <p:sp>
          <p:nvSpPr>
            <p:cNvPr id="19" name="Rectangle 18">
              <a:extLst>
                <a:ext uri="{FF2B5EF4-FFF2-40B4-BE49-F238E27FC236}">
                  <a16:creationId xmlns:a16="http://schemas.microsoft.com/office/drawing/2014/main" id="{577F6218-C463-4996-A386-96AEDFD42830}"/>
                </a:ext>
              </a:extLst>
            </p:cNvPr>
            <p:cNvSpPr/>
            <p:nvPr/>
          </p:nvSpPr>
          <p:spPr>
            <a:xfrm flipH="1">
              <a:off x="314404" y="1440368"/>
              <a:ext cx="3174752" cy="4886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Oval 19">
              <a:extLst>
                <a:ext uri="{FF2B5EF4-FFF2-40B4-BE49-F238E27FC236}">
                  <a16:creationId xmlns:a16="http://schemas.microsoft.com/office/drawing/2014/main" id="{9842DDA2-D366-40CE-AEBD-8A748DFA9F80}"/>
                </a:ext>
              </a:extLst>
            </p:cNvPr>
            <p:cNvSpPr/>
            <p:nvPr/>
          </p:nvSpPr>
          <p:spPr>
            <a:xfrm>
              <a:off x="3300034" y="1440368"/>
              <a:ext cx="415549" cy="4886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grpSp>
      <p:grpSp>
        <p:nvGrpSpPr>
          <p:cNvPr id="21" name="Group 20">
            <a:extLst>
              <a:ext uri="{FF2B5EF4-FFF2-40B4-BE49-F238E27FC236}">
                <a16:creationId xmlns:a16="http://schemas.microsoft.com/office/drawing/2014/main" id="{65441534-3F08-4CA0-BB20-A0679DEE1E30}"/>
              </a:ext>
            </a:extLst>
          </p:cNvPr>
          <p:cNvGrpSpPr/>
          <p:nvPr/>
        </p:nvGrpSpPr>
        <p:grpSpPr>
          <a:xfrm>
            <a:off x="-92764" y="4430760"/>
            <a:ext cx="2595850" cy="488616"/>
            <a:chOff x="328909" y="1440368"/>
            <a:chExt cx="2058348" cy="488616"/>
          </a:xfrm>
          <a:solidFill>
            <a:srgbClr val="B42518"/>
          </a:solidFill>
        </p:grpSpPr>
        <p:sp>
          <p:nvSpPr>
            <p:cNvPr id="22" name="Rectangle 21">
              <a:extLst>
                <a:ext uri="{FF2B5EF4-FFF2-40B4-BE49-F238E27FC236}">
                  <a16:creationId xmlns:a16="http://schemas.microsoft.com/office/drawing/2014/main" id="{6033988C-2319-4806-B668-FC2A5736C2F6}"/>
                </a:ext>
              </a:extLst>
            </p:cNvPr>
            <p:cNvSpPr/>
            <p:nvPr/>
          </p:nvSpPr>
          <p:spPr>
            <a:xfrm flipH="1">
              <a:off x="328909" y="1440368"/>
              <a:ext cx="1833198" cy="4886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Oval 22">
              <a:extLst>
                <a:ext uri="{FF2B5EF4-FFF2-40B4-BE49-F238E27FC236}">
                  <a16:creationId xmlns:a16="http://schemas.microsoft.com/office/drawing/2014/main" id="{F947B8D2-82AE-47BA-839C-E4D785D6D50E}"/>
                </a:ext>
              </a:extLst>
            </p:cNvPr>
            <p:cNvSpPr/>
            <p:nvPr/>
          </p:nvSpPr>
          <p:spPr>
            <a:xfrm>
              <a:off x="1993459" y="1440368"/>
              <a:ext cx="393798" cy="4886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grpSp>
      <p:grpSp>
        <p:nvGrpSpPr>
          <p:cNvPr id="24" name="Group 23">
            <a:extLst>
              <a:ext uri="{FF2B5EF4-FFF2-40B4-BE49-F238E27FC236}">
                <a16:creationId xmlns:a16="http://schemas.microsoft.com/office/drawing/2014/main" id="{68030154-6290-4EC7-81D2-D0771F688FC9}"/>
              </a:ext>
            </a:extLst>
          </p:cNvPr>
          <p:cNvGrpSpPr/>
          <p:nvPr/>
        </p:nvGrpSpPr>
        <p:grpSpPr>
          <a:xfrm>
            <a:off x="-92765" y="5054783"/>
            <a:ext cx="2451818" cy="488616"/>
            <a:chOff x="331503" y="1440368"/>
            <a:chExt cx="1911719" cy="488616"/>
          </a:xfrm>
          <a:solidFill>
            <a:srgbClr val="F5AB54"/>
          </a:solidFill>
        </p:grpSpPr>
        <p:sp>
          <p:nvSpPr>
            <p:cNvPr id="25" name="Rectangle 24">
              <a:extLst>
                <a:ext uri="{FF2B5EF4-FFF2-40B4-BE49-F238E27FC236}">
                  <a16:creationId xmlns:a16="http://schemas.microsoft.com/office/drawing/2014/main" id="{0A2B008A-BE76-4E0F-B184-AFDF51325899}"/>
                </a:ext>
              </a:extLst>
            </p:cNvPr>
            <p:cNvSpPr/>
            <p:nvPr/>
          </p:nvSpPr>
          <p:spPr>
            <a:xfrm flipH="1">
              <a:off x="331503" y="1440368"/>
              <a:ext cx="1720929" cy="4886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Oval 25">
              <a:extLst>
                <a:ext uri="{FF2B5EF4-FFF2-40B4-BE49-F238E27FC236}">
                  <a16:creationId xmlns:a16="http://schemas.microsoft.com/office/drawing/2014/main" id="{002C933C-8B8C-4692-935B-1E5899D0C6CF}"/>
                </a:ext>
              </a:extLst>
            </p:cNvPr>
            <p:cNvSpPr/>
            <p:nvPr/>
          </p:nvSpPr>
          <p:spPr>
            <a:xfrm>
              <a:off x="1845326" y="1441753"/>
              <a:ext cx="397896" cy="4872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grpSp>
      <p:grpSp>
        <p:nvGrpSpPr>
          <p:cNvPr id="27" name="Group 26">
            <a:extLst>
              <a:ext uri="{FF2B5EF4-FFF2-40B4-BE49-F238E27FC236}">
                <a16:creationId xmlns:a16="http://schemas.microsoft.com/office/drawing/2014/main" id="{E2CD6643-8832-4021-BF0F-629A639B5768}"/>
              </a:ext>
            </a:extLst>
          </p:cNvPr>
          <p:cNvGrpSpPr/>
          <p:nvPr/>
        </p:nvGrpSpPr>
        <p:grpSpPr>
          <a:xfrm>
            <a:off x="-92764" y="1625277"/>
            <a:ext cx="2781176" cy="488616"/>
            <a:chOff x="-208594" y="1440368"/>
            <a:chExt cx="2781176" cy="488616"/>
          </a:xfrm>
          <a:solidFill>
            <a:srgbClr val="F5AB54"/>
          </a:solidFill>
        </p:grpSpPr>
        <p:sp>
          <p:nvSpPr>
            <p:cNvPr id="28" name="Rectangle 27">
              <a:extLst>
                <a:ext uri="{FF2B5EF4-FFF2-40B4-BE49-F238E27FC236}">
                  <a16:creationId xmlns:a16="http://schemas.microsoft.com/office/drawing/2014/main" id="{31275EDA-08FD-43E4-A63A-C714EC52E418}"/>
                </a:ext>
              </a:extLst>
            </p:cNvPr>
            <p:cNvSpPr/>
            <p:nvPr/>
          </p:nvSpPr>
          <p:spPr>
            <a:xfrm flipH="1">
              <a:off x="-208594" y="1440368"/>
              <a:ext cx="2530686" cy="4886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01897B4B-E47E-4065-A223-4ED7C7D7727B}"/>
                </a:ext>
              </a:extLst>
            </p:cNvPr>
            <p:cNvSpPr/>
            <p:nvPr/>
          </p:nvSpPr>
          <p:spPr>
            <a:xfrm>
              <a:off x="2083966" y="1440368"/>
              <a:ext cx="488616" cy="4886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grpSp>
      <p:grpSp>
        <p:nvGrpSpPr>
          <p:cNvPr id="30" name="Group 29">
            <a:extLst>
              <a:ext uri="{FF2B5EF4-FFF2-40B4-BE49-F238E27FC236}">
                <a16:creationId xmlns:a16="http://schemas.microsoft.com/office/drawing/2014/main" id="{CD512781-C61A-43B4-8E9A-0DD6F6E7E663}"/>
              </a:ext>
            </a:extLst>
          </p:cNvPr>
          <p:cNvGrpSpPr/>
          <p:nvPr/>
        </p:nvGrpSpPr>
        <p:grpSpPr>
          <a:xfrm>
            <a:off x="-92764" y="2554315"/>
            <a:ext cx="2587836" cy="488616"/>
            <a:chOff x="329046" y="1440368"/>
            <a:chExt cx="2050196" cy="488616"/>
          </a:xfrm>
          <a:solidFill>
            <a:srgbClr val="B42518"/>
          </a:solidFill>
        </p:grpSpPr>
        <p:sp>
          <p:nvSpPr>
            <p:cNvPr id="31" name="Rectangle 30">
              <a:extLst>
                <a:ext uri="{FF2B5EF4-FFF2-40B4-BE49-F238E27FC236}">
                  <a16:creationId xmlns:a16="http://schemas.microsoft.com/office/drawing/2014/main" id="{10EB9282-7298-42E4-AB69-5A7FCA2A0ABA}"/>
                </a:ext>
              </a:extLst>
            </p:cNvPr>
            <p:cNvSpPr/>
            <p:nvPr/>
          </p:nvSpPr>
          <p:spPr>
            <a:xfrm flipH="1">
              <a:off x="329046" y="1440368"/>
              <a:ext cx="1866048" cy="4886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Oval 31">
              <a:extLst>
                <a:ext uri="{FF2B5EF4-FFF2-40B4-BE49-F238E27FC236}">
                  <a16:creationId xmlns:a16="http://schemas.microsoft.com/office/drawing/2014/main" id="{3A951981-D0E9-4039-AB3D-2C6651DE56A4}"/>
                </a:ext>
              </a:extLst>
            </p:cNvPr>
            <p:cNvSpPr/>
            <p:nvPr/>
          </p:nvSpPr>
          <p:spPr>
            <a:xfrm>
              <a:off x="1992138" y="1440368"/>
              <a:ext cx="387104" cy="4886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grpSp>
      <p:sp>
        <p:nvSpPr>
          <p:cNvPr id="33" name="Rectangle 32">
            <a:extLst>
              <a:ext uri="{FF2B5EF4-FFF2-40B4-BE49-F238E27FC236}">
                <a16:creationId xmlns:a16="http://schemas.microsoft.com/office/drawing/2014/main" id="{43DEA5F6-D9C7-478D-992A-30775C26E900}"/>
              </a:ext>
            </a:extLst>
          </p:cNvPr>
          <p:cNvSpPr/>
          <p:nvPr/>
        </p:nvSpPr>
        <p:spPr>
          <a:xfrm>
            <a:off x="356124" y="1684711"/>
            <a:ext cx="8681860" cy="3775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Aft>
                <a:spcPts val="800"/>
              </a:spcAft>
              <a:defRPr/>
            </a:pPr>
            <a:r>
              <a:rPr lang="en-GB" b="1" spc="20" dirty="0">
                <a:solidFill>
                  <a:schemeClr val="tx1"/>
                </a:solidFill>
                <a:latin typeface="Open Sans" panose="020B0606030504020204" pitchFamily="34" charset="0"/>
                <a:ea typeface="Open Sans" panose="020B0606030504020204" pitchFamily="34" charset="0"/>
                <a:cs typeface="Open Sans" panose="020B0606030504020204" pitchFamily="34" charset="0"/>
              </a:rPr>
              <a:t>Physical bullying</a:t>
            </a:r>
            <a:r>
              <a:rPr lang="en-GB" spc="2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 physical action intended to hurt or intimidate </a:t>
            </a:r>
          </a:p>
          <a:p>
            <a:pPr fontAlgn="auto">
              <a:spcAft>
                <a:spcPts val="8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                                         another person.</a:t>
            </a:r>
          </a:p>
          <a:p>
            <a:pPr fontAlgn="auto">
              <a:spcAft>
                <a:spcPts val="800"/>
              </a:spcAft>
              <a:defRPr/>
            </a:pPr>
            <a:endParaRPr lang="en-GB" sz="500" spc="2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fontAlgn="auto">
              <a:spcAft>
                <a:spcPts val="800"/>
              </a:spcAft>
              <a:defRPr/>
            </a:pPr>
            <a:r>
              <a:rPr lang="en-GB" b="1"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Verbal bullying      </a:t>
            </a: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 using cruel or abusive language (written or spoken) </a:t>
            </a:r>
          </a:p>
          <a:p>
            <a:pPr fontAlgn="auto">
              <a:spcAft>
                <a:spcPts val="8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                                      to hurt another person. </a:t>
            </a:r>
            <a:endParaRPr lang="en-GB" sz="1400" spc="2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fontAlgn="auto">
              <a:spcAft>
                <a:spcPts val="800"/>
              </a:spcAft>
              <a:defRPr/>
            </a:pPr>
            <a:endParaRPr lang="en-GB" sz="500" spc="2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fontAlgn="auto">
              <a:spcAft>
                <a:spcPts val="800"/>
              </a:spcAft>
              <a:defRPr/>
            </a:pPr>
            <a:r>
              <a:rPr lang="en-GB" b="1" spc="20" dirty="0">
                <a:solidFill>
                  <a:schemeClr val="tx1"/>
                </a:solidFill>
                <a:latin typeface="Open Sans" panose="020B0606030504020204" pitchFamily="34" charset="0"/>
                <a:ea typeface="Open Sans" panose="020B0606030504020204" pitchFamily="34" charset="0"/>
                <a:cs typeface="Open Sans" panose="020B0606030504020204" pitchFamily="34" charset="0"/>
              </a:rPr>
              <a:t>Relational (social) bullying      </a:t>
            </a: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 using relationships or reputation to exclude</a:t>
            </a:r>
          </a:p>
          <a:p>
            <a:pPr fontAlgn="auto">
              <a:spcAft>
                <a:spcPts val="800"/>
              </a:spcAft>
              <a:defRPr/>
            </a:pP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                                                           or isolate another person.</a:t>
            </a:r>
          </a:p>
          <a:p>
            <a:pPr fontAlgn="auto">
              <a:spcAft>
                <a:spcPts val="800"/>
              </a:spcAft>
              <a:defRPr/>
            </a:pPr>
            <a:endParaRPr lang="en-GB" sz="500" spc="2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fontAlgn="auto">
              <a:spcAft>
                <a:spcPts val="800"/>
              </a:spcAft>
              <a:defRPr/>
            </a:pPr>
            <a:r>
              <a:rPr lang="en-GB" b="1"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Sexual bullying      </a:t>
            </a: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 targeting someone with sexual actions or comments.</a:t>
            </a:r>
          </a:p>
          <a:p>
            <a:pPr fontAlgn="auto">
              <a:spcAft>
                <a:spcPts val="800"/>
              </a:spcAft>
              <a:defRPr/>
            </a:pPr>
            <a:r>
              <a:rPr lang="en-GB" sz="10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a:p>
            <a:pPr fontAlgn="auto">
              <a:spcAft>
                <a:spcPts val="800"/>
              </a:spcAft>
              <a:defRPr/>
            </a:pPr>
            <a:r>
              <a:rPr lang="en-GB" b="1" spc="20" dirty="0">
                <a:solidFill>
                  <a:schemeClr val="tx1"/>
                </a:solidFill>
                <a:latin typeface="Open Sans" panose="020B0606030504020204" pitchFamily="34" charset="0"/>
                <a:ea typeface="Open Sans" panose="020B0606030504020204" pitchFamily="34" charset="0"/>
                <a:cs typeface="Open Sans" panose="020B0606030504020204" pitchFamily="34" charset="0"/>
              </a:rPr>
              <a:t>Cyberbullying</a:t>
            </a:r>
            <a:r>
              <a:rPr lang="en-GB" b="1"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GB" dirty="0">
                <a:solidFill>
                  <a:srgbClr val="000000"/>
                </a:solidFill>
                <a:latin typeface="Open Sans" panose="020B0606030504020204" pitchFamily="34" charset="0"/>
                <a:ea typeface="Open Sans" panose="020B0606030504020204" pitchFamily="34" charset="0"/>
                <a:cs typeface="Open Sans" panose="020B0606030504020204" pitchFamily="34" charset="0"/>
              </a:rPr>
              <a:t>using electronic communication to hurt another person. </a:t>
            </a:r>
            <a:endParaRPr lang="en-GB" spc="2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28D0EB8F-A843-4ACC-A849-A51B96366E5C}"/>
              </a:ext>
            </a:extLst>
          </p:cNvPr>
          <p:cNvSpPr/>
          <p:nvPr/>
        </p:nvSpPr>
        <p:spPr>
          <a:xfrm>
            <a:off x="1744945" y="5749297"/>
            <a:ext cx="315425" cy="818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Aft>
                <a:spcPts val="800"/>
              </a:spcAft>
              <a:defRPr/>
            </a:pPr>
            <a:r>
              <a:rPr lang="en-GB" sz="4800" b="1" spc="2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GB" sz="4800" spc="2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048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232341DF-CBC7-45C6-B8D7-569D341A0977}"/>
              </a:ext>
            </a:extLst>
          </p:cNvPr>
          <p:cNvSpPr txBox="1">
            <a:spLocks/>
          </p:cNvSpPr>
          <p:nvPr/>
        </p:nvSpPr>
        <p:spPr>
          <a:xfrm>
            <a:off x="431800" y="1384752"/>
            <a:ext cx="8007412" cy="646331"/>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1200"/>
              </a:spcAft>
              <a:defRPr/>
            </a:pPr>
            <a:r>
              <a:rPr lang="en-GB" sz="1800" b="1" spc="20" dirty="0">
                <a:solidFill>
                  <a:srgbClr val="B42518"/>
                </a:solidFill>
                <a:latin typeface="Open Sans" panose="020B0606030504020204" pitchFamily="34" charset="0"/>
                <a:ea typeface="Open Sans" panose="020B0606030504020204" pitchFamily="34" charset="0"/>
                <a:cs typeface="Open Sans" panose="020B0606030504020204" pitchFamily="34" charset="0"/>
              </a:rPr>
              <a:t>Physical bullying</a:t>
            </a:r>
            <a:r>
              <a:rPr lang="en-GB" sz="1800" spc="20" dirty="0">
                <a:solidFill>
                  <a:srgbClr val="B42518"/>
                </a:solidFill>
                <a:latin typeface="Open Sans" panose="020B0606030504020204" pitchFamily="34" charset="0"/>
                <a:ea typeface="Open Sans" panose="020B0606030504020204" pitchFamily="34" charset="0"/>
                <a:cs typeface="Open Sans" panose="020B0606030504020204" pitchFamily="34" charset="0"/>
              </a:rPr>
              <a:t> </a:t>
            </a: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involves physical action intended to hurt or intimidate another person.</a:t>
            </a:r>
          </a:p>
        </p:txBody>
      </p:sp>
      <p:sp>
        <p:nvSpPr>
          <p:cNvPr id="36" name="Title 1">
            <a:extLst>
              <a:ext uri="{FF2B5EF4-FFF2-40B4-BE49-F238E27FC236}">
                <a16:creationId xmlns:a16="http://schemas.microsoft.com/office/drawing/2014/main" id="{C83937EF-45F7-4758-9A61-15B3BC8495ED}"/>
              </a:ext>
            </a:extLst>
          </p:cNvPr>
          <p:cNvSpPr txBox="1">
            <a:spLocks/>
          </p:cNvSpPr>
          <p:nvPr/>
        </p:nvSpPr>
        <p:spPr bwMode="auto">
          <a:xfrm>
            <a:off x="0" y="459012"/>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sz="3600" b="1" dirty="0">
                <a:solidFill>
                  <a:srgbClr val="B42518"/>
                </a:solidFill>
                <a:latin typeface="Open Sans" panose="020B0604020202020204" charset="0"/>
                <a:ea typeface="Open Sans" panose="020B0604020202020204" charset="0"/>
                <a:cs typeface="Open Sans" panose="020B0604020202020204" charset="0"/>
              </a:rPr>
              <a:t>Physical Bullying</a:t>
            </a:r>
            <a:endParaRPr lang="en-GB" altLang="en-US" sz="3600" b="1" dirty="0">
              <a:solidFill>
                <a:srgbClr val="B4251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Oval 37">
            <a:extLst>
              <a:ext uri="{FF2B5EF4-FFF2-40B4-BE49-F238E27FC236}">
                <a16:creationId xmlns:a16="http://schemas.microsoft.com/office/drawing/2014/main" id="{6C680417-98BA-4D92-814F-5F7173568C43}"/>
              </a:ext>
            </a:extLst>
          </p:cNvPr>
          <p:cNvSpPr/>
          <p:nvPr/>
        </p:nvSpPr>
        <p:spPr>
          <a:xfrm flipH="1" flipV="1">
            <a:off x="440216" y="4864932"/>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39" name="Oval 38">
            <a:extLst>
              <a:ext uri="{FF2B5EF4-FFF2-40B4-BE49-F238E27FC236}">
                <a16:creationId xmlns:a16="http://schemas.microsoft.com/office/drawing/2014/main" id="{4D3E08DE-44FB-49FE-93ED-45A6EB38D0B0}"/>
              </a:ext>
            </a:extLst>
          </p:cNvPr>
          <p:cNvSpPr/>
          <p:nvPr/>
        </p:nvSpPr>
        <p:spPr>
          <a:xfrm flipH="1" flipV="1">
            <a:off x="440216" y="2725534"/>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40" name="Oval 39">
            <a:extLst>
              <a:ext uri="{FF2B5EF4-FFF2-40B4-BE49-F238E27FC236}">
                <a16:creationId xmlns:a16="http://schemas.microsoft.com/office/drawing/2014/main" id="{588B644A-F66E-4A07-8382-8FBD3FDD2DEC}"/>
              </a:ext>
            </a:extLst>
          </p:cNvPr>
          <p:cNvSpPr/>
          <p:nvPr/>
        </p:nvSpPr>
        <p:spPr>
          <a:xfrm flipH="1" flipV="1">
            <a:off x="440216" y="3162856"/>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41" name="Oval 40">
            <a:extLst>
              <a:ext uri="{FF2B5EF4-FFF2-40B4-BE49-F238E27FC236}">
                <a16:creationId xmlns:a16="http://schemas.microsoft.com/office/drawing/2014/main" id="{545C5382-CB1A-4C38-8986-7FA96011BC8C}"/>
              </a:ext>
            </a:extLst>
          </p:cNvPr>
          <p:cNvSpPr/>
          <p:nvPr/>
        </p:nvSpPr>
        <p:spPr>
          <a:xfrm flipH="1" flipV="1">
            <a:off x="440216" y="3586925"/>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42" name="Oval 41">
            <a:extLst>
              <a:ext uri="{FF2B5EF4-FFF2-40B4-BE49-F238E27FC236}">
                <a16:creationId xmlns:a16="http://schemas.microsoft.com/office/drawing/2014/main" id="{6890A0C4-D13C-4846-A6D9-EC111EF8E691}"/>
              </a:ext>
            </a:extLst>
          </p:cNvPr>
          <p:cNvSpPr/>
          <p:nvPr/>
        </p:nvSpPr>
        <p:spPr>
          <a:xfrm flipH="1" flipV="1">
            <a:off x="440216" y="4024247"/>
            <a:ext cx="251895" cy="251895"/>
          </a:xfrm>
          <a:prstGeom prst="ellipse">
            <a:avLst/>
          </a:prstGeom>
          <a:solidFill>
            <a:srgbClr val="F5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sp>
        <p:nvSpPr>
          <p:cNvPr id="43" name="Oval 42">
            <a:extLst>
              <a:ext uri="{FF2B5EF4-FFF2-40B4-BE49-F238E27FC236}">
                <a16:creationId xmlns:a16="http://schemas.microsoft.com/office/drawing/2014/main" id="{F5CBFC19-9131-4E33-AC59-0606F775108E}"/>
              </a:ext>
            </a:extLst>
          </p:cNvPr>
          <p:cNvSpPr/>
          <p:nvPr/>
        </p:nvSpPr>
        <p:spPr>
          <a:xfrm flipH="1" flipV="1">
            <a:off x="440216" y="4448317"/>
            <a:ext cx="251895" cy="251895"/>
          </a:xfrm>
          <a:prstGeom prst="ellipse">
            <a:avLst/>
          </a:prstGeom>
          <a:solidFill>
            <a:srgbClr val="B42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rgbClr val="8757E5"/>
              </a:solidFill>
            </a:endParaRPr>
          </a:p>
        </p:txBody>
      </p:sp>
      <p:pic>
        <p:nvPicPr>
          <p:cNvPr id="44" name="Picture 43">
            <a:extLst>
              <a:ext uri="{FF2B5EF4-FFF2-40B4-BE49-F238E27FC236}">
                <a16:creationId xmlns:a16="http://schemas.microsoft.com/office/drawing/2014/main" id="{A8E52712-E747-421C-B503-D2AFD2C6B5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6427" y="2173880"/>
            <a:ext cx="1877645" cy="1878265"/>
          </a:xfrm>
          <a:prstGeom prst="rect">
            <a:avLst/>
          </a:prstGeom>
        </p:spPr>
      </p:pic>
      <p:sp>
        <p:nvSpPr>
          <p:cNvPr id="45" name="TextBox 44">
            <a:extLst>
              <a:ext uri="{FF2B5EF4-FFF2-40B4-BE49-F238E27FC236}">
                <a16:creationId xmlns:a16="http://schemas.microsoft.com/office/drawing/2014/main" id="{888D8E9C-24D6-441A-BAF1-4A93BBFB0825}"/>
              </a:ext>
            </a:extLst>
          </p:cNvPr>
          <p:cNvSpPr txBox="1"/>
          <p:nvPr/>
        </p:nvSpPr>
        <p:spPr>
          <a:xfrm>
            <a:off x="805625" y="2645983"/>
            <a:ext cx="5528914" cy="2800767"/>
          </a:xfrm>
          <a:prstGeom prst="rect">
            <a:avLst/>
          </a:prstGeom>
          <a:noFill/>
        </p:spPr>
        <p:txBody>
          <a:bodyPr wrap="square">
            <a:spAutoFit/>
          </a:bodyPr>
          <a:lstStyle/>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punching, hitting or slapping;</a:t>
            </a:r>
          </a:p>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pushing or tripping;</a:t>
            </a:r>
          </a:p>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kicking;</a:t>
            </a:r>
          </a:p>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spitting;</a:t>
            </a:r>
          </a:p>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unwanted or inappropriate touching;</a:t>
            </a:r>
          </a:p>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stealing or damaging of possessions, </a:t>
            </a:r>
            <a:b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including clothing, books or money.</a:t>
            </a:r>
          </a:p>
        </p:txBody>
      </p:sp>
      <p:sp>
        <p:nvSpPr>
          <p:cNvPr id="46" name="Title 1">
            <a:extLst>
              <a:ext uri="{FF2B5EF4-FFF2-40B4-BE49-F238E27FC236}">
                <a16:creationId xmlns:a16="http://schemas.microsoft.com/office/drawing/2014/main" id="{B44125B7-F169-4511-8401-A16D9C09A6DA}"/>
              </a:ext>
            </a:extLst>
          </p:cNvPr>
          <p:cNvSpPr txBox="1">
            <a:spLocks/>
          </p:cNvSpPr>
          <p:nvPr/>
        </p:nvSpPr>
        <p:spPr>
          <a:xfrm>
            <a:off x="431800" y="2218977"/>
            <a:ext cx="8007412"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1200"/>
              </a:spcAft>
              <a:defRPr/>
            </a:pPr>
            <a:r>
              <a:rPr lang="en-GB" sz="180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Examples include:</a:t>
            </a:r>
          </a:p>
        </p:txBody>
      </p:sp>
    </p:spTree>
    <p:extLst>
      <p:ext uri="{BB962C8B-B14F-4D97-AF65-F5344CB8AC3E}">
        <p14:creationId xmlns:p14="http://schemas.microsoft.com/office/powerpoint/2010/main" val="57252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5">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animBg="1"/>
      <p:bldP spid="40" grpId="0" animBg="1"/>
      <p:bldP spid="41" grpId="0" animBg="1"/>
      <p:bldP spid="42" grpId="0" animBg="1"/>
      <p:bldP spid="43"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inkl">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rIns="0">
        <a:spAutoFit/>
      </a:bodyPr>
      <a:lstStyle>
        <a:defPPr algn="l" fontAlgn="auto">
          <a:lnSpc>
            <a:spcPts val="2300"/>
          </a:lnSpc>
          <a:spcAft>
            <a:spcPts val="600"/>
          </a:spcAft>
          <a:defRPr sz="1800" b="1" spc="20" dirty="0">
            <a:solidFill>
              <a:schemeClr val="tx1">
                <a:lumMod val="85000"/>
                <a:lumOff val="15000"/>
              </a:schemeClr>
            </a:solidFill>
            <a:latin typeface="Open Sans" pitchFamily="34" charset="0"/>
            <a:ea typeface="Open Sans" pitchFamily="34" charset="0"/>
            <a:cs typeface="Open Sans" pitchFamily="34" charset="0"/>
          </a:defRPr>
        </a:defPPr>
      </a:lstStyle>
    </a:txDef>
  </a:objectDefaults>
  <a:extraClrSchemeLst/>
  <a:extLst>
    <a:ext uri="{05A4C25C-085E-4340-85A3-A5531E510DB2}">
      <thm15:themeFamily xmlns:thm15="http://schemas.microsoft.com/office/thememl/2012/main" name="Presentation1" id="{813C5803-A932-423D-B356-F7166CDD6681}" vid="{A9CCDCE7-E5E5-47A5-A885-B332166284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8472304-bc1a-4937-b30c-7c277c860ac3" xsi:nil="true"/>
    <lcf76f155ced4ddcb4097134ff3c332f xmlns="44d12623-5f40-41ee-9b3f-9f90abd3d084">
      <Terms xmlns="http://schemas.microsoft.com/office/infopath/2007/PartnerControls"/>
    </lcf76f155ced4ddcb4097134ff3c332f>
    <_dlc_DocId xmlns="08472304-bc1a-4937-b30c-7c277c860ac3">CA73KAZFXKWK-1207151448-68876</_dlc_DocId>
    <_dlc_DocIdUrl xmlns="08472304-bc1a-4937-b30c-7c277c860ac3">
      <Url>https://hebburn.sharepoint.com/sites/staffroom/_layouts/15/DocIdRedir.aspx?ID=CA73KAZFXKWK-1207151448-68876</Url>
      <Description>CA73KAZFXKWK-1207151448-68876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FEA610CC66AA4696C86B81B125B99F" ma:contentTypeVersion="16" ma:contentTypeDescription="Create a new document." ma:contentTypeScope="" ma:versionID="0d84c5657465ed05ff741c4652eb4035">
  <xsd:schema xmlns:xsd="http://www.w3.org/2001/XMLSchema" xmlns:xs="http://www.w3.org/2001/XMLSchema" xmlns:p="http://schemas.microsoft.com/office/2006/metadata/properties" xmlns:ns2="08472304-bc1a-4937-b30c-7c277c860ac3" xmlns:ns3="44d12623-5f40-41ee-9b3f-9f90abd3d084" targetNamespace="http://schemas.microsoft.com/office/2006/metadata/properties" ma:root="true" ma:fieldsID="a507340c76bf343c74131cac60f25221" ns2:_="" ns3:_="">
    <xsd:import namespace="08472304-bc1a-4937-b30c-7c277c860ac3"/>
    <xsd:import namespace="44d12623-5f40-41ee-9b3f-9f90abd3d08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72304-bc1a-4937-b30c-7c277c860ac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6" nillable="true" ma:displayName="Taxonomy Catch All Column" ma:hidden="true" ma:list="{f544f83c-6a16-49ac-9038-8d23c5016a25}" ma:internalName="TaxCatchAll" ma:showField="CatchAllData" ma:web="08472304-bc1a-4937-b30c-7c277c860a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d12623-5f40-41ee-9b3f-9f90abd3d08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92e007b-1fc6-4212-b905-d49fb8eb991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C578D1D-312D-4143-87D2-337FBB45049A}">
  <ds:schemaRefs>
    <ds:schemaRef ds:uri="http://schemas.microsoft.com/sharepoint/v3/contenttype/forms"/>
  </ds:schemaRefs>
</ds:datastoreItem>
</file>

<file path=customXml/itemProps2.xml><?xml version="1.0" encoding="utf-8"?>
<ds:datastoreItem xmlns:ds="http://schemas.openxmlformats.org/officeDocument/2006/customXml" ds:itemID="{9F18035D-6E81-4B4A-B660-8A29FC2883F7}">
  <ds:schemaRefs>
    <ds:schemaRef ds:uri="http://schemas.microsoft.com/office/2006/metadata/properties"/>
    <ds:schemaRef ds:uri="http://schemas.microsoft.com/office/infopath/2007/PartnerControls"/>
    <ds:schemaRef ds:uri="08472304-bc1a-4937-b30c-7c277c860ac3"/>
    <ds:schemaRef ds:uri="44d12623-5f40-41ee-9b3f-9f90abd3d084"/>
  </ds:schemaRefs>
</ds:datastoreItem>
</file>

<file path=customXml/itemProps3.xml><?xml version="1.0" encoding="utf-8"?>
<ds:datastoreItem xmlns:ds="http://schemas.openxmlformats.org/officeDocument/2006/customXml" ds:itemID="{09DBEDDA-2E65-48A2-A5C8-D29D7ADF66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72304-bc1a-4937-b30c-7c277c860ac3"/>
    <ds:schemaRef ds:uri="44d12623-5f40-41ee-9b3f-9f90abd3d0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7DAAEF1-3254-443A-8173-C156E30DBEF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Beyond - RSE PowerPoint Template</Template>
  <TotalTime>0</TotalTime>
  <Words>3629</Words>
  <Application>Microsoft Office PowerPoint</Application>
  <PresentationFormat>On-screen Show (4:3)</PresentationFormat>
  <Paragraphs>256</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Open Sans</vt:lpstr>
      <vt:lpstr>Calibri</vt:lpstr>
      <vt:lpstr>Arial</vt:lpstr>
      <vt:lpstr>Twinkl Light</vt:lpstr>
      <vt:lpstr>Office Theme</vt:lpstr>
      <vt:lpstr>PowerPoint Presentation</vt:lpstr>
      <vt:lpstr>PowerPoint Presentation</vt:lpstr>
      <vt:lpstr>Question Box/Bag </vt:lpstr>
      <vt:lpstr>Starter </vt:lpstr>
      <vt:lpstr>PowerPoint Presentation</vt:lpstr>
      <vt:lpstr>What Is Bullying?</vt:lpstr>
      <vt:lpstr>Why Do People Bully?</vt:lpstr>
      <vt:lpstr>Types of Bullying</vt:lpstr>
      <vt:lpstr>PowerPoint Presentation</vt:lpstr>
      <vt:lpstr>PowerPoint Presentation</vt:lpstr>
      <vt:lpstr>PowerPoint Presentation</vt:lpstr>
      <vt:lpstr>PowerPoint Presentation</vt:lpstr>
      <vt:lpstr>PowerPoint Presentation</vt:lpstr>
      <vt:lpstr>Is It Bullying?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Responsibilities of Bystanders</vt:lpstr>
      <vt:lpstr>PowerPoint Presentation</vt:lpstr>
      <vt:lpstr>Dealing with Cyberbullying</vt:lpstr>
      <vt:lpstr>PowerPoint Presentation</vt:lpstr>
      <vt:lpstr>PowerPoint Presentation</vt:lpstr>
      <vt:lpstr>Further Help  If you or a friend are being bullied, report it at   speakout@hebburn.net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Angeline Phillips</cp:lastModifiedBy>
  <cp:revision>216</cp:revision>
  <dcterms:created xsi:type="dcterms:W3CDTF">2021-04-20T10:44:08Z</dcterms:created>
  <dcterms:modified xsi:type="dcterms:W3CDTF">2022-07-11T08:31:39Z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0x010100D8FEA610CC66AA4696C86B81B125B99F</vt:lpwstr>
  </property>
  <property fmtid="{D5CDD505-2E9C-101B-9397-08002B2CF9AE}" pid="3" name="_dlc_DocIdItemGuid">
    <vt:lpwstr>2a695d8d-579c-4aa6-a7a3-bf798c313651</vt:lpwstr>
  </property>
  <property fmtid="{D5CDD505-2E9C-101B-9397-08002B2CF9AE}" pid="4" name="MediaServiceImageTags">
    <vt:lpwstr/>
  </property>
</Properties>
</file>