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  <p:sldMasterId id="2147483703" r:id="rId2"/>
    <p:sldMasterId id="2147483692" r:id="rId3"/>
  </p:sldMasterIdLst>
  <p:notesMasterIdLst>
    <p:notesMasterId r:id="rId5"/>
  </p:notesMasterIdLst>
  <p:sldIdLst>
    <p:sldId id="35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42B"/>
    <a:srgbClr val="DF361F"/>
    <a:srgbClr val="398A9E"/>
    <a:srgbClr val="E8C25C"/>
    <a:srgbClr val="00B09B"/>
    <a:srgbClr val="CC3399"/>
    <a:srgbClr val="2B323B"/>
    <a:srgbClr val="F0EEEF"/>
    <a:srgbClr val="0D95BC"/>
    <a:srgbClr val="6C2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4F283-6E8F-4358-9078-17590C57C139}" v="8" dt="2022-04-01T07:43:55.0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433" autoAdjust="0"/>
  </p:normalViewPr>
  <p:slideViewPr>
    <p:cSldViewPr snapToGrid="0" showGuides="1">
      <p:cViewPr varScale="1">
        <p:scale>
          <a:sx n="112" d="100"/>
          <a:sy n="112" d="100"/>
        </p:scale>
        <p:origin x="162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9433981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F03BF9FD-DA0F-4739-9B69-0A2D712E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9433981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2673959" y="5982900"/>
            <a:ext cx="37960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6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effectLst/>
              </a:rPr>
              <a:t>Designed</a:t>
            </a:r>
            <a:r>
              <a:rPr lang="en-US" baseline="0">
                <a:solidFill>
                  <a:schemeClr val="bg1"/>
                </a:solidFill>
                <a:effectLst/>
              </a:rPr>
              <a:t> with        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3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microsoft.com/office/2007/relationships/hdphoto" Target="../media/hdphoto1.wdp"/><Relationship Id="rId18" Type="http://schemas.openxmlformats.org/officeDocument/2006/relationships/image" Target="../media/image15.png"/><Relationship Id="rId3" Type="http://schemas.openxmlformats.org/officeDocument/2006/relationships/image" Target="../media/image3.jpeg"/><Relationship Id="rId21" Type="http://schemas.openxmlformats.org/officeDocument/2006/relationships/image" Target="../media/image17.sv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microsoft.com/office/2007/relationships/hdphoto" Target="../media/hdphoto3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5" Type="http://schemas.microsoft.com/office/2007/relationships/hdphoto" Target="../media/hdphoto2.wdp"/><Relationship Id="rId10" Type="http://schemas.openxmlformats.org/officeDocument/2006/relationships/image" Target="../media/image10.svg"/><Relationship Id="rId19" Type="http://schemas.microsoft.com/office/2007/relationships/hdphoto" Target="../media/hdphoto4.wdp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" descr="Free Cartoon Pictures Of Music Notes, Download Free Cartoon Pictures Of  Music Notes png images, Free ClipArts on Clipart Library">
            <a:extLst>
              <a:ext uri="{FF2B5EF4-FFF2-40B4-BE49-F238E27FC236}">
                <a16:creationId xmlns:a16="http://schemas.microsoft.com/office/drawing/2014/main" id="{112B4DE1-35E0-41B8-90C4-E219B690F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73983">
            <a:off x="7804497" y="923859"/>
            <a:ext cx="755082" cy="59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335EE56-8A9A-4990-A8F4-D69BE0EEFA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942" y="46597"/>
            <a:ext cx="1253228" cy="116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320"/>
            <a:ext cx="9054637" cy="739056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CC339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GCSE AQA Music Learning Journey</a:t>
            </a:r>
            <a:endParaRPr lang="en-US" sz="28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C2EA65C-CA1F-40C5-83BE-64F3E9AB33AA}"/>
              </a:ext>
            </a:extLst>
          </p:cNvPr>
          <p:cNvGrpSpPr/>
          <p:nvPr/>
        </p:nvGrpSpPr>
        <p:grpSpPr>
          <a:xfrm>
            <a:off x="1353494" y="1844682"/>
            <a:ext cx="6755288" cy="3534688"/>
            <a:chOff x="2249359" y="2305589"/>
            <a:chExt cx="7728733" cy="283464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25DB897-F32F-412D-A261-6EC186631061}"/>
                </a:ext>
              </a:extLst>
            </p:cNvPr>
            <p:cNvGrpSpPr/>
            <p:nvPr/>
          </p:nvGrpSpPr>
          <p:grpSpPr>
            <a:xfrm>
              <a:off x="2249359" y="2305589"/>
              <a:ext cx="7728733" cy="2834645"/>
              <a:chOff x="1475820" y="2305589"/>
              <a:chExt cx="7728733" cy="2834645"/>
            </a:xfrm>
          </p:grpSpPr>
          <p:sp>
            <p:nvSpPr>
              <p:cNvPr id="7" name="Arc 6">
                <a:extLst>
                  <a:ext uri="{FF2B5EF4-FFF2-40B4-BE49-F238E27FC236}">
                    <a16:creationId xmlns:a16="http://schemas.microsoft.com/office/drawing/2014/main" id="{BA91558A-868E-4BAB-A985-3853974396E1}"/>
                  </a:ext>
                </a:extLst>
              </p:cNvPr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38" name="Arc 37">
                <a:extLst>
                  <a:ext uri="{FF2B5EF4-FFF2-40B4-BE49-F238E27FC236}">
                    <a16:creationId xmlns:a16="http://schemas.microsoft.com/office/drawing/2014/main" id="{4E7EC504-D364-49F4-9BCD-39BD9340E988}"/>
                  </a:ext>
                </a:extLst>
              </p:cNvPr>
              <p:cNvSpPr/>
              <p:nvPr/>
            </p:nvSpPr>
            <p:spPr>
              <a:xfrm rot="10800000">
                <a:off x="3011873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CB72E78-9188-4053-B2B2-F2FB7A7193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85084" y="3722912"/>
                <a:ext cx="3245350" cy="4"/>
              </a:xfrm>
              <a:prstGeom prst="line">
                <a:avLst/>
              </a:prstGeom>
              <a:ln w="6350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4E57699-59F1-4F0D-827E-E23691CF6BD8}"/>
                  </a:ext>
                </a:extLst>
              </p:cNvPr>
              <p:cNvCxnSpPr>
                <a:cxnSpLocks/>
                <a:stCxn id="38" idx="0"/>
              </p:cNvCxnSpPr>
              <p:nvPr/>
            </p:nvCxnSpPr>
            <p:spPr>
              <a:xfrm>
                <a:off x="3718153" y="5140230"/>
                <a:ext cx="5486400" cy="0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70A1428-84CC-41EE-A06C-C0EFD78BCB89}"/>
                  </a:ext>
                </a:extLst>
              </p:cNvPr>
              <p:cNvCxnSpPr/>
              <p:nvPr/>
            </p:nvCxnSpPr>
            <p:spPr>
              <a:xfrm>
                <a:off x="1475820" y="2305589"/>
                <a:ext cx="5486400" cy="4"/>
              </a:xfrm>
              <a:prstGeom prst="line">
                <a:avLst/>
              </a:prstGeom>
              <a:ln w="635000" cap="rnd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F295EA6-9373-4E6A-971B-1D1A52E16064}"/>
                </a:ext>
              </a:extLst>
            </p:cNvPr>
            <p:cNvGrpSpPr/>
            <p:nvPr/>
          </p:nvGrpSpPr>
          <p:grpSpPr>
            <a:xfrm>
              <a:off x="2249359" y="2305589"/>
              <a:ext cx="7646957" cy="2834645"/>
              <a:chOff x="1475820" y="2305589"/>
              <a:chExt cx="7646957" cy="2834645"/>
            </a:xfrm>
          </p:grpSpPr>
          <p:sp>
            <p:nvSpPr>
              <p:cNvPr id="28" name="Arc 27">
                <a:extLst>
                  <a:ext uri="{FF2B5EF4-FFF2-40B4-BE49-F238E27FC236}">
                    <a16:creationId xmlns:a16="http://schemas.microsoft.com/office/drawing/2014/main" id="{F2E49456-4956-4891-9EE2-EE4551A71AFA}"/>
                  </a:ext>
                </a:extLst>
              </p:cNvPr>
              <p:cNvSpPr/>
              <p:nvPr/>
            </p:nvSpPr>
            <p:spPr>
              <a:xfrm>
                <a:off x="6186325" y="230559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sp>
            <p:nvSpPr>
              <p:cNvPr id="29" name="Arc 28">
                <a:extLst>
                  <a:ext uri="{FF2B5EF4-FFF2-40B4-BE49-F238E27FC236}">
                    <a16:creationId xmlns:a16="http://schemas.microsoft.com/office/drawing/2014/main" id="{CCD3104B-4EC0-4732-976B-E61B97F1EEDD}"/>
                  </a:ext>
                </a:extLst>
              </p:cNvPr>
              <p:cNvSpPr/>
              <p:nvPr/>
            </p:nvSpPr>
            <p:spPr>
              <a:xfrm rot="10800000">
                <a:off x="2930098" y="3722914"/>
                <a:ext cx="1417320" cy="1417320"/>
              </a:xfrm>
              <a:prstGeom prst="arc">
                <a:avLst>
                  <a:gd name="adj1" fmla="val 16211550"/>
                  <a:gd name="adj2" fmla="val 5391112"/>
                </a:avLst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350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2655F35-FEEA-48D3-8653-958B1F07682E}"/>
                  </a:ext>
                </a:extLst>
              </p:cNvPr>
              <p:cNvCxnSpPr>
                <a:cxnSpLocks/>
                <a:endCxn id="28" idx="2"/>
              </p:cNvCxnSpPr>
              <p:nvPr/>
            </p:nvCxnSpPr>
            <p:spPr>
              <a:xfrm flipV="1">
                <a:off x="3685084" y="3722912"/>
                <a:ext cx="3211733" cy="7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66702A1-B247-4A57-80A9-A8B943239AC6}"/>
                  </a:ext>
                </a:extLst>
              </p:cNvPr>
              <p:cNvCxnSpPr>
                <a:cxnSpLocks/>
                <a:stCxn id="38" idx="0"/>
              </p:cNvCxnSpPr>
              <p:nvPr/>
            </p:nvCxnSpPr>
            <p:spPr>
              <a:xfrm>
                <a:off x="3718153" y="5140230"/>
                <a:ext cx="5404624" cy="0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513FD9F-1DD5-41DA-8405-8E73E998EF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820" y="2305589"/>
                <a:ext cx="5306914" cy="0"/>
              </a:xfrm>
              <a:prstGeom prst="line">
                <a:avLst/>
              </a:prstGeom>
              <a:ln w="476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3168566" y="4060040"/>
            <a:ext cx="442438" cy="838179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rgbClr val="00B09B"/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5799796" y="2286922"/>
            <a:ext cx="465999" cy="767976"/>
          </a:xfrm>
          <a:prstGeom prst="arc">
            <a:avLst>
              <a:gd name="adj1" fmla="val 15955398"/>
              <a:gd name="adj2" fmla="val 5391112"/>
            </a:avLst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3342017" y="2297056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F782D6B-B11D-4440-8E80-207C3E434648}"/>
              </a:ext>
            </a:extLst>
          </p:cNvPr>
          <p:cNvCxnSpPr/>
          <p:nvPr/>
        </p:nvCxnSpPr>
        <p:spPr>
          <a:xfrm>
            <a:off x="5387017" y="5812123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6377E5F-7FCE-4BD5-BF88-2A5DB306AA11}"/>
              </a:ext>
            </a:extLst>
          </p:cNvPr>
          <p:cNvCxnSpPr/>
          <p:nvPr/>
        </p:nvCxnSpPr>
        <p:spPr>
          <a:xfrm>
            <a:off x="1190008" y="2297035"/>
            <a:ext cx="1190951" cy="0"/>
          </a:xfrm>
          <a:prstGeom prst="straightConnector1">
            <a:avLst/>
          </a:prstGeom>
          <a:ln w="22225">
            <a:solidFill>
              <a:srgbClr val="00B09B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Graphic 34" descr="Voice with solid fill">
            <a:extLst>
              <a:ext uri="{FF2B5EF4-FFF2-40B4-BE49-F238E27FC236}">
                <a16:creationId xmlns:a16="http://schemas.microsoft.com/office/drawing/2014/main" id="{E06DF31D-4B97-4634-B8F6-6162D342779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7157848" y="2747476"/>
            <a:ext cx="439236" cy="439236"/>
          </a:xfrm>
          <a:prstGeom prst="rect">
            <a:avLst/>
          </a:prstGeom>
        </p:spPr>
      </p:pic>
      <p:pic>
        <p:nvPicPr>
          <p:cNvPr id="114" name="Graphic 113" descr="Head with gears">
            <a:extLst>
              <a:ext uri="{FF2B5EF4-FFF2-40B4-BE49-F238E27FC236}">
                <a16:creationId xmlns:a16="http://schemas.microsoft.com/office/drawing/2014/main" id="{727B278F-47BE-40E4-8152-8795266E0F9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01564" y="2813163"/>
            <a:ext cx="400110" cy="400110"/>
          </a:xfrm>
          <a:prstGeom prst="rect">
            <a:avLst/>
          </a:prstGeom>
        </p:spPr>
      </p:pic>
      <p:grpSp>
        <p:nvGrpSpPr>
          <p:cNvPr id="118" name="Group 117">
            <a:extLst>
              <a:ext uri="{FF2B5EF4-FFF2-40B4-BE49-F238E27FC236}">
                <a16:creationId xmlns:a16="http://schemas.microsoft.com/office/drawing/2014/main" id="{AF0D0F12-6EA1-42F7-9AA1-FE142BABDAC6}"/>
              </a:ext>
            </a:extLst>
          </p:cNvPr>
          <p:cNvGrpSpPr/>
          <p:nvPr/>
        </p:nvGrpSpPr>
        <p:grpSpPr>
          <a:xfrm>
            <a:off x="5250858" y="5722073"/>
            <a:ext cx="2146482" cy="1102171"/>
            <a:chOff x="-1241712" y="4836840"/>
            <a:chExt cx="2809510" cy="1102171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6B6593A6-97C1-4CDD-92B1-FB78845451EF}"/>
                </a:ext>
              </a:extLst>
            </p:cNvPr>
            <p:cNvSpPr txBox="1"/>
            <p:nvPr/>
          </p:nvSpPr>
          <p:spPr>
            <a:xfrm>
              <a:off x="-635018" y="4836840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200" b="1" noProof="1"/>
                <a:t>Listening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69944467-DEF3-4F7A-B81A-6F03B7524661}"/>
                </a:ext>
              </a:extLst>
            </p:cNvPr>
            <p:cNvSpPr txBox="1"/>
            <p:nvPr/>
          </p:nvSpPr>
          <p:spPr>
            <a:xfrm>
              <a:off x="-1241712" y="5154181"/>
              <a:ext cx="2196969" cy="78483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900" b="1" noProof="1"/>
                <a:t>Pupils learn to differentiate between the 12 elements of music and learn the features of each of the four AoS. Pupils also study set works.</a:t>
              </a:r>
            </a:p>
          </p:txBody>
        </p:sp>
      </p:grpSp>
      <p:sp>
        <p:nvSpPr>
          <p:cNvPr id="137" name="Oval 136">
            <a:extLst>
              <a:ext uri="{FF2B5EF4-FFF2-40B4-BE49-F238E27FC236}">
                <a16:creationId xmlns:a16="http://schemas.microsoft.com/office/drawing/2014/main" id="{F5E89C69-938A-4359-A9F2-6542877C2808}"/>
              </a:ext>
            </a:extLst>
          </p:cNvPr>
          <p:cNvSpPr/>
          <p:nvPr/>
        </p:nvSpPr>
        <p:spPr>
          <a:xfrm>
            <a:off x="106731" y="1381866"/>
            <a:ext cx="1191249" cy="913485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 w="28575">
            <a:solidFill>
              <a:srgbClr val="DF361F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rgbClr val="DF361F"/>
                </a:solidFill>
              </a:rPr>
              <a:t>Year 10</a:t>
            </a: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6810B2A-0C47-46AB-A1E6-AD5BDE6576B2}"/>
              </a:ext>
            </a:extLst>
          </p:cNvPr>
          <p:cNvGrpSpPr/>
          <p:nvPr/>
        </p:nvGrpSpPr>
        <p:grpSpPr>
          <a:xfrm>
            <a:off x="293985" y="814199"/>
            <a:ext cx="2874581" cy="743873"/>
            <a:chOff x="-182203" y="4817206"/>
            <a:chExt cx="2634926" cy="743873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8C4B7D37-F00D-476D-8437-630204D215E7}"/>
                </a:ext>
              </a:extLst>
            </p:cNvPr>
            <p:cNvSpPr txBox="1"/>
            <p:nvPr/>
          </p:nvSpPr>
          <p:spPr>
            <a:xfrm>
              <a:off x="249907" y="4817206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200" b="1" noProof="1">
                  <a:solidFill>
                    <a:srgbClr val="CC3399"/>
                  </a:solidFill>
                </a:rPr>
                <a:t>      </a:t>
              </a:r>
              <a:r>
                <a:rPr lang="en-US" sz="1200" b="1" noProof="1"/>
                <a:t>The Journey Starts 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368A237-A618-4963-BF38-06C539763524}"/>
                </a:ext>
              </a:extLst>
            </p:cNvPr>
            <p:cNvSpPr txBox="1"/>
            <p:nvPr/>
          </p:nvSpPr>
          <p:spPr>
            <a:xfrm>
              <a:off x="-182203" y="5053248"/>
              <a:ext cx="2517223" cy="5078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en-US" sz="900" b="1" noProof="1"/>
                <a:t>           All pupils introduced to the four AoS and additional elements of music, bridging the gap between KS3 and KS4.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A2BDCE2-D48A-482C-B743-86A32B1B20EA}"/>
              </a:ext>
            </a:extLst>
          </p:cNvPr>
          <p:cNvGrpSpPr/>
          <p:nvPr/>
        </p:nvGrpSpPr>
        <p:grpSpPr>
          <a:xfrm>
            <a:off x="6056557" y="1472911"/>
            <a:ext cx="3025183" cy="776442"/>
            <a:chOff x="-255129" y="5140082"/>
            <a:chExt cx="3046444" cy="776442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8FD6D13-E92B-4156-8FA3-4E4A87C8C7CE}"/>
                </a:ext>
              </a:extLst>
            </p:cNvPr>
            <p:cNvSpPr txBox="1"/>
            <p:nvPr/>
          </p:nvSpPr>
          <p:spPr>
            <a:xfrm>
              <a:off x="-255129" y="5140082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200" b="1" noProof="1"/>
                <a:t>Composition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3FDD2F0F-C74D-41F5-BBA2-8F11A72D10BE}"/>
                </a:ext>
              </a:extLst>
            </p:cNvPr>
            <p:cNvSpPr txBox="1"/>
            <p:nvPr/>
          </p:nvSpPr>
          <p:spPr>
            <a:xfrm>
              <a:off x="594345" y="5408693"/>
              <a:ext cx="2196970" cy="5078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900" b="1" noProof="1"/>
                <a:t>Pupils compose a piece of music under controlled assessment, which is finalised in 	the year of examination.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4710B8E1-181E-40BA-B20D-719ED96DA541}"/>
              </a:ext>
            </a:extLst>
          </p:cNvPr>
          <p:cNvGrpSpPr/>
          <p:nvPr/>
        </p:nvGrpSpPr>
        <p:grpSpPr>
          <a:xfrm>
            <a:off x="7123177" y="2973843"/>
            <a:ext cx="1494552" cy="936828"/>
            <a:chOff x="-776944" y="5140865"/>
            <a:chExt cx="2503980" cy="936828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EE650D1B-3933-4F65-8BA2-EA390F8AE2FB}"/>
                </a:ext>
              </a:extLst>
            </p:cNvPr>
            <p:cNvSpPr txBox="1"/>
            <p:nvPr/>
          </p:nvSpPr>
          <p:spPr>
            <a:xfrm>
              <a:off x="-550084" y="5140865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200" b="1" noProof="1"/>
                <a:t>Listening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1E9ECF5B-9F31-4C3C-BDE1-B93EFF806761}"/>
                </a:ext>
              </a:extLst>
            </p:cNvPr>
            <p:cNvSpPr txBox="1"/>
            <p:nvPr/>
          </p:nvSpPr>
          <p:spPr>
            <a:xfrm>
              <a:off x="-776944" y="5431362"/>
              <a:ext cx="25039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900" b="1" noProof="1"/>
                <a:t>Pupils learn to differentiate between the 12 elements of music and learn the features of each of the four AoS.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7EC9FC4-82D1-4C3C-9B51-410AF8921AD1}"/>
              </a:ext>
            </a:extLst>
          </p:cNvPr>
          <p:cNvGrpSpPr/>
          <p:nvPr/>
        </p:nvGrpSpPr>
        <p:grpSpPr>
          <a:xfrm>
            <a:off x="174620" y="3293190"/>
            <a:ext cx="2251401" cy="766850"/>
            <a:chOff x="347247" y="5208847"/>
            <a:chExt cx="2249931" cy="766850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B6FF8C4-7DCB-4405-BF44-A2511B41BB37}"/>
                </a:ext>
              </a:extLst>
            </p:cNvPr>
            <p:cNvSpPr txBox="1"/>
            <p:nvPr/>
          </p:nvSpPr>
          <p:spPr>
            <a:xfrm>
              <a:off x="394362" y="5208847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200" b="1" noProof="1"/>
                <a:t>Pupils Perform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21092F62-3FCA-4175-A188-CAD56AEA353E}"/>
                </a:ext>
              </a:extLst>
            </p:cNvPr>
            <p:cNvSpPr txBox="1"/>
            <p:nvPr/>
          </p:nvSpPr>
          <p:spPr>
            <a:xfrm>
              <a:off x="347247" y="5467866"/>
              <a:ext cx="2196969" cy="5078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900" b="1" noProof="1"/>
                <a:t>Pupils are recorded each assessment cycle performing solo(s) and ensemble pieces in instrumental, Djing or vocals.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775C441E-D611-433B-A136-5E05C606811D}"/>
              </a:ext>
            </a:extLst>
          </p:cNvPr>
          <p:cNvGrpSpPr/>
          <p:nvPr/>
        </p:nvGrpSpPr>
        <p:grpSpPr>
          <a:xfrm>
            <a:off x="-753386" y="5266636"/>
            <a:ext cx="3519264" cy="879587"/>
            <a:chOff x="-1195894" y="4544941"/>
            <a:chExt cx="2761460" cy="879587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A76280BB-DB38-4794-BDEF-508CB1FFFBD7}"/>
                </a:ext>
              </a:extLst>
            </p:cNvPr>
            <p:cNvSpPr txBox="1"/>
            <p:nvPr/>
          </p:nvSpPr>
          <p:spPr>
            <a:xfrm>
              <a:off x="-1195894" y="4544941"/>
              <a:ext cx="2202816" cy="276999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200" b="1" noProof="1"/>
                <a:t>Composition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4D5CF745-0BB1-47AE-B511-A9D64C3016E1}"/>
                </a:ext>
              </a:extLst>
            </p:cNvPr>
            <p:cNvSpPr txBox="1"/>
            <p:nvPr/>
          </p:nvSpPr>
          <p:spPr>
            <a:xfrm>
              <a:off x="12351" y="4778197"/>
              <a:ext cx="1553215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900" b="1" noProof="1"/>
                <a:t>Pupils compose to a brief under controlled assessment. Pupils are given a choice of four briefs set by the exam board.</a:t>
              </a:r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9D986DF3-A542-43A7-A66D-3A49B8FD976E}"/>
              </a:ext>
            </a:extLst>
          </p:cNvPr>
          <p:cNvSpPr txBox="1"/>
          <p:nvPr/>
        </p:nvSpPr>
        <p:spPr>
          <a:xfrm>
            <a:off x="7870453" y="5628092"/>
            <a:ext cx="1164319" cy="58477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1600" b="1" noProof="1"/>
              <a:t>End of Year 11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18083ABF-3376-4857-A0FD-084EE4A71547}"/>
              </a:ext>
            </a:extLst>
          </p:cNvPr>
          <p:cNvSpPr txBox="1"/>
          <p:nvPr/>
        </p:nvSpPr>
        <p:spPr>
          <a:xfrm>
            <a:off x="4393364" y="683638"/>
            <a:ext cx="2336653" cy="276999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1200" b="1" noProof="1"/>
              <a:t>Pupils Perform</a:t>
            </a:r>
          </a:p>
        </p:txBody>
      </p:sp>
      <p:pic>
        <p:nvPicPr>
          <p:cNvPr id="1032" name="Graphic 1031" descr="Flag">
            <a:extLst>
              <a:ext uri="{FF2B5EF4-FFF2-40B4-BE49-F238E27FC236}">
                <a16:creationId xmlns:a16="http://schemas.microsoft.com/office/drawing/2014/main" id="{4304BCDB-C95A-4676-BB9A-7452BA76A3D2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62083" y="4415555"/>
            <a:ext cx="661312" cy="661312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937C39-D78A-40FE-8F33-2396E03D987F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674" y="4676760"/>
            <a:ext cx="1143411" cy="1143411"/>
          </a:xfrm>
          <a:prstGeom prst="rect">
            <a:avLst/>
          </a:prstGeom>
        </p:spPr>
      </p:pic>
      <p:pic>
        <p:nvPicPr>
          <p:cNvPr id="131" name="Picture 2" descr="Singing my heart out | Boys, Vault boy, Singing">
            <a:extLst>
              <a:ext uri="{FF2B5EF4-FFF2-40B4-BE49-F238E27FC236}">
                <a16:creationId xmlns:a16="http://schemas.microsoft.com/office/drawing/2014/main" id="{A1C0F1DD-FBA1-4957-82D2-68CD3671D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799" b="95729" l="9799" r="89950">
                        <a14:foregroundMark x1="34673" y1="87186" x2="29146" y2="88693"/>
                        <a14:foregroundMark x1="37186" y1="92462" x2="29648" y2="90452"/>
                        <a14:foregroundMark x1="57789" y1="23367" x2="71357" y2="22362"/>
                        <a14:foregroundMark x1="71357" y1="22362" x2="58794" y2="22613"/>
                        <a14:foregroundMark x1="58794" y1="22613" x2="57286" y2="24874"/>
                        <a14:foregroundMark x1="58291" y1="23116" x2="66834" y2="12814"/>
                        <a14:foregroundMark x1="66834" y1="12814" x2="73116" y2="26382"/>
                        <a14:foregroundMark x1="73116" y1="26382" x2="62060" y2="38693"/>
                        <a14:foregroundMark x1="62060" y1="38693" x2="51256" y2="41457"/>
                        <a14:foregroundMark x1="59296" y1="23116" x2="43467" y2="28392"/>
                        <a14:foregroundMark x1="59799" y1="23116" x2="70352" y2="30905"/>
                        <a14:foregroundMark x1="70352" y1="30905" x2="67337" y2="22613"/>
                        <a14:foregroundMark x1="62814" y1="23116" x2="54774" y2="36683"/>
                        <a14:foregroundMark x1="54774" y1="36683" x2="63317" y2="33166"/>
                        <a14:foregroundMark x1="62060" y1="47236" x2="59548" y2="62563"/>
                        <a14:foregroundMark x1="59548" y1="62563" x2="71859" y2="92714"/>
                        <a14:foregroundMark x1="71859" y1="92714" x2="58291" y2="95729"/>
                        <a14:foregroundMark x1="58291" y1="95729" x2="47739" y2="90452"/>
                        <a14:foregroundMark x1="58040" y1="21859" x2="63065" y2="16332"/>
                        <a14:foregroundMark x1="63317" y1="15578" x2="68342" y2="24623"/>
                        <a14:foregroundMark x1="65578" y1="14070" x2="77889" y2="11307"/>
                        <a14:foregroundMark x1="77889" y1="11307" x2="71608" y2="23869"/>
                        <a14:foregroundMark x1="71608" y1="23869" x2="69598" y2="241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3898" y="604915"/>
            <a:ext cx="914413" cy="9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" name="TextBox 131">
            <a:extLst>
              <a:ext uri="{FF2B5EF4-FFF2-40B4-BE49-F238E27FC236}">
                <a16:creationId xmlns:a16="http://schemas.microsoft.com/office/drawing/2014/main" id="{566A66F4-2A2F-4AF6-A2BB-CF17A06DD63F}"/>
              </a:ext>
            </a:extLst>
          </p:cNvPr>
          <p:cNvSpPr txBox="1"/>
          <p:nvPr/>
        </p:nvSpPr>
        <p:spPr>
          <a:xfrm>
            <a:off x="4415849" y="886907"/>
            <a:ext cx="2598653" cy="5078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US" sz="900" b="1" noProof="1"/>
              <a:t>Pupils are recorded each assessment cycle performing solo(s) and ensemble pieces in instrumental, Djing or vocals.</a:t>
            </a:r>
          </a:p>
        </p:txBody>
      </p:sp>
      <p:pic>
        <p:nvPicPr>
          <p:cNvPr id="133" name="Picture 4" descr="Weekend Fun Time: Let's take a group photo via Bitmoji. | Page 50 - OnePlus  Community">
            <a:extLst>
              <a:ext uri="{FF2B5EF4-FFF2-40B4-BE49-F238E27FC236}">
                <a16:creationId xmlns:a16="http://schemas.microsoft.com/office/drawing/2014/main" id="{CF540244-1007-49C9-A9A9-FA1B923DA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799" b="94975" l="9799" r="90452">
                        <a14:foregroundMark x1="29146" y1="47990" x2="27638" y2="61307"/>
                        <a14:foregroundMark x1="27638" y1="61307" x2="32915" y2="69347"/>
                        <a14:foregroundMark x1="44724" y1="67337" x2="46734" y2="82663"/>
                        <a14:foregroundMark x1="46734" y1="82663" x2="42714" y2="95226"/>
                        <a14:foregroundMark x1="42714" y1="95226" x2="41206" y2="86432"/>
                        <a14:foregroundMark x1="27136" y1="48744" x2="48241" y2="52261"/>
                        <a14:foregroundMark x1="48241" y1="52261" x2="43467" y2="69095"/>
                        <a14:foregroundMark x1="43467" y1="69095" x2="41457" y2="69347"/>
                        <a14:foregroundMark x1="27889" y1="56281" x2="37437" y2="66834"/>
                        <a14:foregroundMark x1="37437" y1="66834" x2="43719" y2="54271"/>
                        <a14:foregroundMark x1="43719" y1="54271" x2="41709" y2="52261"/>
                        <a14:foregroundMark x1="33166" y1="43467" x2="42714" y2="48241"/>
                        <a14:foregroundMark x1="26131" y1="93970" x2="31156" y2="92462"/>
                        <a14:foregroundMark x1="26131" y1="91709" x2="31658" y2="92211"/>
                        <a14:foregroundMark x1="60050" y1="40704" x2="76382" y2="21608"/>
                        <a14:foregroundMark x1="76382" y1="21608" x2="81910" y2="8291"/>
                        <a14:foregroundMark x1="81910" y1="8291" x2="92211" y2="15829"/>
                        <a14:foregroundMark x1="92211" y1="15829" x2="90452" y2="31156"/>
                        <a14:foregroundMark x1="90452" y1="31156" x2="78392" y2="40201"/>
                        <a14:foregroundMark x1="78392" y1="40201" x2="63065" y2="43216"/>
                        <a14:foregroundMark x1="63065" y1="43216" x2="62814" y2="42965"/>
                        <a14:foregroundMark x1="59799" y1="41457" x2="65578" y2="28894"/>
                        <a14:foregroundMark x1="65578" y1="28894" x2="72613" y2="24874"/>
                        <a14:foregroundMark x1="78392" y1="38191" x2="88191" y2="32915"/>
                        <a14:foregroundMark x1="31156" y1="94472" x2="28392" y2="92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870453" y="-46426"/>
            <a:ext cx="141287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94" descr="A picture containing text, businesscard&#10;&#10;Description automatically generated">
            <a:extLst>
              <a:ext uri="{FF2B5EF4-FFF2-40B4-BE49-F238E27FC236}">
                <a16:creationId xmlns:a16="http://schemas.microsoft.com/office/drawing/2014/main" id="{96459A23-51CD-4BEA-AA6A-8718B3B7E0E3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8125" b="90000" l="10000" r="90000">
                        <a14:foregroundMark x1="63804" y1="10750" x2="69674" y2="7875"/>
                        <a14:foregroundMark x1="69674" y1="7875" x2="77174" y2="8125"/>
                        <a14:foregroundMark x1="77174" y1="8125" x2="80217" y2="1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6317" y="5946258"/>
            <a:ext cx="1187586" cy="1032683"/>
          </a:xfrm>
          <a:prstGeom prst="rect">
            <a:avLst/>
          </a:prstGeom>
        </p:spPr>
      </p:pic>
      <p:pic>
        <p:nvPicPr>
          <p:cNvPr id="104" name="Picture 2" descr="755 Cartoon Of The Ukulele Illustrations &amp; Clip Art - iStock">
            <a:extLst>
              <a:ext uri="{FF2B5EF4-FFF2-40B4-BE49-F238E27FC236}">
                <a16:creationId xmlns:a16="http://schemas.microsoft.com/office/drawing/2014/main" id="{254183DA-AC88-409D-91FC-F27AD7100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email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7136737" flipH="1" flipV="1">
            <a:off x="175991" y="3803201"/>
            <a:ext cx="1297901" cy="129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Graphic 109" descr="Piano keys with solid fill">
            <a:extLst>
              <a:ext uri="{FF2B5EF4-FFF2-40B4-BE49-F238E27FC236}">
                <a16:creationId xmlns:a16="http://schemas.microsoft.com/office/drawing/2014/main" id="{ACE59149-9AB5-4814-B6CE-4FB9922C4C64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/>
          <a:stretch/>
        </p:blipFill>
        <p:spPr>
          <a:xfrm>
            <a:off x="4716103" y="6079857"/>
            <a:ext cx="469562" cy="46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0</TotalTime>
  <Words>179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Open Sans</vt:lpstr>
      <vt:lpstr>Segoe UI Black</vt:lpstr>
      <vt:lpstr>Template PresentationGo</vt:lpstr>
      <vt:lpstr>Template PresentationGo Dark</vt:lpstr>
      <vt:lpstr>Custom Design</vt:lpstr>
      <vt:lpstr>GCSE AQA Music Learning Journey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2022-04-01T07:43:55Z</dcterms:created>
  <dcterms:modified xsi:type="dcterms:W3CDTF">2022-04-01T07:43:59Z</dcterms:modified>
  <cp:category/>
</cp:coreProperties>
</file>