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9B6D51-9FBC-4D7D-DA7F-B6DBE9501095}" v="39" dt="2022-02-16T15:33:43.3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80" d="100"/>
          <a:sy n="80" d="100"/>
        </p:scale>
        <p:origin x="13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 Brooker" userId="S::brookern@hebburn.net::e4dd1b68-c300-4875-aa7a-4822b80a4678" providerId="AD" clId="Web-{3A9B6D51-9FBC-4D7D-DA7F-B6DBE9501095}"/>
    <pc:docChg chg="modSld">
      <pc:chgData name="Nicola Brooker" userId="S::brookern@hebburn.net::e4dd1b68-c300-4875-aa7a-4822b80a4678" providerId="AD" clId="Web-{3A9B6D51-9FBC-4D7D-DA7F-B6DBE9501095}" dt="2022-02-16T15:33:43.388" v="18"/>
      <pc:docMkLst>
        <pc:docMk/>
      </pc:docMkLst>
      <pc:sldChg chg="modSp">
        <pc:chgData name="Nicola Brooker" userId="S::brookern@hebburn.net::e4dd1b68-c300-4875-aa7a-4822b80a4678" providerId="AD" clId="Web-{3A9B6D51-9FBC-4D7D-DA7F-B6DBE9501095}" dt="2022-02-16T15:33:33.919" v="17" actId="20577"/>
        <pc:sldMkLst>
          <pc:docMk/>
          <pc:sldMk cId="217516981" sldId="256"/>
        </pc:sldMkLst>
        <pc:spChg chg="mod">
          <ac:chgData name="Nicola Brooker" userId="S::brookern@hebburn.net::e4dd1b68-c300-4875-aa7a-4822b80a4678" providerId="AD" clId="Web-{3A9B6D51-9FBC-4D7D-DA7F-B6DBE9501095}" dt="2022-02-16T15:33:33.919" v="17" actId="20577"/>
          <ac:spMkLst>
            <pc:docMk/>
            <pc:sldMk cId="217516981" sldId="256"/>
            <ac:spMk id="6" creationId="{0575FE3C-A5B3-463E-9344-5DA8031002C1}"/>
          </ac:spMkLst>
        </pc:spChg>
      </pc:sldChg>
      <pc:sldChg chg="delSp">
        <pc:chgData name="Nicola Brooker" userId="S::brookern@hebburn.net::e4dd1b68-c300-4875-aa7a-4822b80a4678" providerId="AD" clId="Web-{3A9B6D51-9FBC-4D7D-DA7F-B6DBE9501095}" dt="2022-02-16T15:33:43.388" v="18"/>
        <pc:sldMkLst>
          <pc:docMk/>
          <pc:sldMk cId="2670054696" sldId="257"/>
        </pc:sldMkLst>
        <pc:spChg chg="del">
          <ac:chgData name="Nicola Brooker" userId="S::brookern@hebburn.net::e4dd1b68-c300-4875-aa7a-4822b80a4678" providerId="AD" clId="Web-{3A9B6D51-9FBC-4D7D-DA7F-B6DBE9501095}" dt="2022-02-16T15:33:43.388" v="18"/>
          <ac:spMkLst>
            <pc:docMk/>
            <pc:sldMk cId="2670054696" sldId="257"/>
            <ac:spMk id="4" creationId="{BB3AEB67-5C93-4FA3-9177-04E11220CE1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A5FDDF-194B-4717-8447-FEAC5D935636}" type="datetimeFigureOut">
              <a:rPr lang="en-GB" smtClean="0"/>
              <a:t>16/02/2022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F5287C-79E5-4A26-8F66-FF1D8556DDD4}" type="slidenum">
              <a:rPr lang="en-GB" smtClean="0"/>
              <a:t>‹#›</a:t>
            </a:fld>
            <a:endParaRPr lang="en-GB"/>
          </a:p>
        </p:txBody>
      </p:sp>
    </p:spTree>
    <p:extLst>
      <p:ext uri="{BB962C8B-B14F-4D97-AF65-F5344CB8AC3E}">
        <p14:creationId xmlns:p14="http://schemas.microsoft.com/office/powerpoint/2010/main" val="1418087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A533E-9FF8-4C75-9ABA-CB877DC136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0C22A1E-8AD4-42D4-A77D-5947F52923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7760AF0-5497-4D6E-96BB-B9683475047F}"/>
              </a:ext>
            </a:extLst>
          </p:cNvPr>
          <p:cNvSpPr>
            <a:spLocks noGrp="1"/>
          </p:cNvSpPr>
          <p:nvPr>
            <p:ph type="dt" sz="half" idx="10"/>
          </p:nvPr>
        </p:nvSpPr>
        <p:spPr/>
        <p:txBody>
          <a:bodyPr/>
          <a:lstStyle/>
          <a:p>
            <a:fld id="{DE207838-D993-48BC-B2FC-BE02E9434D1F}" type="datetimeFigureOut">
              <a:rPr lang="en-GB" smtClean="0"/>
              <a:t>16/02/2022</a:t>
            </a:fld>
            <a:endParaRPr lang="en-GB"/>
          </a:p>
        </p:txBody>
      </p:sp>
      <p:sp>
        <p:nvSpPr>
          <p:cNvPr id="5" name="Footer Placeholder 4">
            <a:extLst>
              <a:ext uri="{FF2B5EF4-FFF2-40B4-BE49-F238E27FC236}">
                <a16:creationId xmlns:a16="http://schemas.microsoft.com/office/drawing/2014/main" id="{FD0ADC1C-1A58-4FE5-9D7B-C2A3395E0E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A89DFE-AB30-4E10-A9A4-DF7F7CEB0AC8}"/>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1311819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93C4B-D798-4BDB-9F29-0C55269B820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2E93A9-A277-4A6A-BEB1-5B071F598B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050741-A548-47ED-B3B4-42C811BAD7CE}"/>
              </a:ext>
            </a:extLst>
          </p:cNvPr>
          <p:cNvSpPr>
            <a:spLocks noGrp="1"/>
          </p:cNvSpPr>
          <p:nvPr>
            <p:ph type="dt" sz="half" idx="10"/>
          </p:nvPr>
        </p:nvSpPr>
        <p:spPr/>
        <p:txBody>
          <a:bodyPr/>
          <a:lstStyle/>
          <a:p>
            <a:fld id="{DE207838-D993-48BC-B2FC-BE02E9434D1F}" type="datetimeFigureOut">
              <a:rPr lang="en-GB" smtClean="0"/>
              <a:t>16/02/2022</a:t>
            </a:fld>
            <a:endParaRPr lang="en-GB"/>
          </a:p>
        </p:txBody>
      </p:sp>
      <p:sp>
        <p:nvSpPr>
          <p:cNvPr id="5" name="Footer Placeholder 4">
            <a:extLst>
              <a:ext uri="{FF2B5EF4-FFF2-40B4-BE49-F238E27FC236}">
                <a16:creationId xmlns:a16="http://schemas.microsoft.com/office/drawing/2014/main" id="{7F6F0B32-018F-456C-A727-D28F30E8FB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AC8C23-4AE6-4B1A-AF5F-E667C58CD043}"/>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1707786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4C65B1-91E1-4E03-8FC0-6E3BDF86D9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7AA1F5-7185-48E1-8837-B86B331808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A4F2B89-4BBC-452E-9E58-737CBA9886E8}"/>
              </a:ext>
            </a:extLst>
          </p:cNvPr>
          <p:cNvSpPr>
            <a:spLocks noGrp="1"/>
          </p:cNvSpPr>
          <p:nvPr>
            <p:ph type="dt" sz="half" idx="10"/>
          </p:nvPr>
        </p:nvSpPr>
        <p:spPr/>
        <p:txBody>
          <a:bodyPr/>
          <a:lstStyle/>
          <a:p>
            <a:fld id="{DE207838-D993-48BC-B2FC-BE02E9434D1F}" type="datetimeFigureOut">
              <a:rPr lang="en-GB" smtClean="0"/>
              <a:t>16/02/2022</a:t>
            </a:fld>
            <a:endParaRPr lang="en-GB"/>
          </a:p>
        </p:txBody>
      </p:sp>
      <p:sp>
        <p:nvSpPr>
          <p:cNvPr id="5" name="Footer Placeholder 4">
            <a:extLst>
              <a:ext uri="{FF2B5EF4-FFF2-40B4-BE49-F238E27FC236}">
                <a16:creationId xmlns:a16="http://schemas.microsoft.com/office/drawing/2014/main" id="{3660951E-46D3-4658-9FD3-8FE17EAEE7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2ECB6F-E856-4067-BD8D-7BDE8CE5F2D7}"/>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46827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9BD1B-464B-4FAB-A3B4-35C6556951A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59C4A97-DF75-426E-BD0F-31D46DDDB3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010DE1-48EB-4998-9D36-F535ED204A88}"/>
              </a:ext>
            </a:extLst>
          </p:cNvPr>
          <p:cNvSpPr>
            <a:spLocks noGrp="1"/>
          </p:cNvSpPr>
          <p:nvPr>
            <p:ph type="dt" sz="half" idx="10"/>
          </p:nvPr>
        </p:nvSpPr>
        <p:spPr/>
        <p:txBody>
          <a:bodyPr/>
          <a:lstStyle/>
          <a:p>
            <a:fld id="{DE207838-D993-48BC-B2FC-BE02E9434D1F}" type="datetimeFigureOut">
              <a:rPr lang="en-GB" smtClean="0"/>
              <a:t>16/02/2022</a:t>
            </a:fld>
            <a:endParaRPr lang="en-GB"/>
          </a:p>
        </p:txBody>
      </p:sp>
      <p:sp>
        <p:nvSpPr>
          <p:cNvPr id="5" name="Footer Placeholder 4">
            <a:extLst>
              <a:ext uri="{FF2B5EF4-FFF2-40B4-BE49-F238E27FC236}">
                <a16:creationId xmlns:a16="http://schemas.microsoft.com/office/drawing/2014/main" id="{F292F35C-5994-431D-ABA5-AF438FF935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18D99D-A269-4309-8576-3E2EE287EE46}"/>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3293394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F95CD-99D2-47A7-908C-BAC3FED9E0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097879E-23C4-4A8A-B1AF-862AB5EB06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9EE4E4-3530-4DFB-AF3F-4CA9393C49D5}"/>
              </a:ext>
            </a:extLst>
          </p:cNvPr>
          <p:cNvSpPr>
            <a:spLocks noGrp="1"/>
          </p:cNvSpPr>
          <p:nvPr>
            <p:ph type="dt" sz="half" idx="10"/>
          </p:nvPr>
        </p:nvSpPr>
        <p:spPr/>
        <p:txBody>
          <a:bodyPr/>
          <a:lstStyle/>
          <a:p>
            <a:fld id="{DE207838-D993-48BC-B2FC-BE02E9434D1F}" type="datetimeFigureOut">
              <a:rPr lang="en-GB" smtClean="0"/>
              <a:t>16/02/2022</a:t>
            </a:fld>
            <a:endParaRPr lang="en-GB"/>
          </a:p>
        </p:txBody>
      </p:sp>
      <p:sp>
        <p:nvSpPr>
          <p:cNvPr id="5" name="Footer Placeholder 4">
            <a:extLst>
              <a:ext uri="{FF2B5EF4-FFF2-40B4-BE49-F238E27FC236}">
                <a16:creationId xmlns:a16="http://schemas.microsoft.com/office/drawing/2014/main" id="{63F34567-FC18-487A-AE48-8386CBB79B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023E76-31DD-49C6-84B3-A9E01F4058CE}"/>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1622758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5879-6538-4638-BB56-AE947A718BF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7823920-A7D3-4E5F-B993-3520110AB9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4D34BBD-1DE3-4FA9-80C9-C1E9EB2881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AB461FF-C047-41AB-B9BD-14579166C574}"/>
              </a:ext>
            </a:extLst>
          </p:cNvPr>
          <p:cNvSpPr>
            <a:spLocks noGrp="1"/>
          </p:cNvSpPr>
          <p:nvPr>
            <p:ph type="dt" sz="half" idx="10"/>
          </p:nvPr>
        </p:nvSpPr>
        <p:spPr/>
        <p:txBody>
          <a:bodyPr/>
          <a:lstStyle/>
          <a:p>
            <a:fld id="{DE207838-D993-48BC-B2FC-BE02E9434D1F}" type="datetimeFigureOut">
              <a:rPr lang="en-GB" smtClean="0"/>
              <a:t>16/02/2022</a:t>
            </a:fld>
            <a:endParaRPr lang="en-GB"/>
          </a:p>
        </p:txBody>
      </p:sp>
      <p:sp>
        <p:nvSpPr>
          <p:cNvPr id="6" name="Footer Placeholder 5">
            <a:extLst>
              <a:ext uri="{FF2B5EF4-FFF2-40B4-BE49-F238E27FC236}">
                <a16:creationId xmlns:a16="http://schemas.microsoft.com/office/drawing/2014/main" id="{B7C159F7-48A5-4D49-B9F6-20F12A01F9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8FB8F1C-5E7B-4AC7-8450-D2A8992E90AA}"/>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3573085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20293-5840-47A9-B17A-5F07B7271B8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E5119A-FBC5-4AC1-934C-CAAECECE14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DB460B-3D57-4E1E-AF79-67D48E21C89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1E17CB-55F0-4361-8CBC-49CC825F9F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CA8C4F-6A70-4831-B07E-A5069D4D32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867CDE9-0852-468F-B6D0-0A58BDE2B325}"/>
              </a:ext>
            </a:extLst>
          </p:cNvPr>
          <p:cNvSpPr>
            <a:spLocks noGrp="1"/>
          </p:cNvSpPr>
          <p:nvPr>
            <p:ph type="dt" sz="half" idx="10"/>
          </p:nvPr>
        </p:nvSpPr>
        <p:spPr/>
        <p:txBody>
          <a:bodyPr/>
          <a:lstStyle/>
          <a:p>
            <a:fld id="{DE207838-D993-48BC-B2FC-BE02E9434D1F}" type="datetimeFigureOut">
              <a:rPr lang="en-GB" smtClean="0"/>
              <a:t>16/02/2022</a:t>
            </a:fld>
            <a:endParaRPr lang="en-GB"/>
          </a:p>
        </p:txBody>
      </p:sp>
      <p:sp>
        <p:nvSpPr>
          <p:cNvPr id="8" name="Footer Placeholder 7">
            <a:extLst>
              <a:ext uri="{FF2B5EF4-FFF2-40B4-BE49-F238E27FC236}">
                <a16:creationId xmlns:a16="http://schemas.microsoft.com/office/drawing/2014/main" id="{1096EE2D-4FF6-4CBB-9A17-BCD7AF9266B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A227F41-BD69-4439-8A38-598653810459}"/>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3704663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EAF91-72C0-47A7-A8F5-EBA770B296E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344742A-D5FC-4E2F-A1CF-E0292782FC55}"/>
              </a:ext>
            </a:extLst>
          </p:cNvPr>
          <p:cNvSpPr>
            <a:spLocks noGrp="1"/>
          </p:cNvSpPr>
          <p:nvPr>
            <p:ph type="dt" sz="half" idx="10"/>
          </p:nvPr>
        </p:nvSpPr>
        <p:spPr/>
        <p:txBody>
          <a:bodyPr/>
          <a:lstStyle/>
          <a:p>
            <a:fld id="{DE207838-D993-48BC-B2FC-BE02E9434D1F}" type="datetimeFigureOut">
              <a:rPr lang="en-GB" smtClean="0"/>
              <a:t>16/02/2022</a:t>
            </a:fld>
            <a:endParaRPr lang="en-GB"/>
          </a:p>
        </p:txBody>
      </p:sp>
      <p:sp>
        <p:nvSpPr>
          <p:cNvPr id="4" name="Footer Placeholder 3">
            <a:extLst>
              <a:ext uri="{FF2B5EF4-FFF2-40B4-BE49-F238E27FC236}">
                <a16:creationId xmlns:a16="http://schemas.microsoft.com/office/drawing/2014/main" id="{75E0FA08-5A98-4602-94EB-3E6724C64D5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F320067-0334-4E14-8CDD-0D12948CCB8C}"/>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1480449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672C9-8F46-4ACD-A560-D7E546141EFF}"/>
              </a:ext>
            </a:extLst>
          </p:cNvPr>
          <p:cNvSpPr>
            <a:spLocks noGrp="1"/>
          </p:cNvSpPr>
          <p:nvPr>
            <p:ph type="dt" sz="half" idx="10"/>
          </p:nvPr>
        </p:nvSpPr>
        <p:spPr/>
        <p:txBody>
          <a:bodyPr/>
          <a:lstStyle/>
          <a:p>
            <a:fld id="{DE207838-D993-48BC-B2FC-BE02E9434D1F}" type="datetimeFigureOut">
              <a:rPr lang="en-GB" smtClean="0"/>
              <a:t>16/02/2022</a:t>
            </a:fld>
            <a:endParaRPr lang="en-GB"/>
          </a:p>
        </p:txBody>
      </p:sp>
      <p:sp>
        <p:nvSpPr>
          <p:cNvPr id="3" name="Footer Placeholder 2">
            <a:extLst>
              <a:ext uri="{FF2B5EF4-FFF2-40B4-BE49-F238E27FC236}">
                <a16:creationId xmlns:a16="http://schemas.microsoft.com/office/drawing/2014/main" id="{60BEB5E0-54FE-4E94-BD9F-0817748B452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FDB7301-A18A-4B48-96FC-32072F3F5886}"/>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2507909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E272F-9273-49AC-AC8A-58C939B587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E488348-8A20-480D-AC79-22205CBD82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21C9C8B-84B6-46F7-B470-63A3EC7BD9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90426F-8747-4FD5-BE5E-3E1A2FCE1EC4}"/>
              </a:ext>
            </a:extLst>
          </p:cNvPr>
          <p:cNvSpPr>
            <a:spLocks noGrp="1"/>
          </p:cNvSpPr>
          <p:nvPr>
            <p:ph type="dt" sz="half" idx="10"/>
          </p:nvPr>
        </p:nvSpPr>
        <p:spPr/>
        <p:txBody>
          <a:bodyPr/>
          <a:lstStyle/>
          <a:p>
            <a:fld id="{DE207838-D993-48BC-B2FC-BE02E9434D1F}" type="datetimeFigureOut">
              <a:rPr lang="en-GB" smtClean="0"/>
              <a:t>16/02/2022</a:t>
            </a:fld>
            <a:endParaRPr lang="en-GB"/>
          </a:p>
        </p:txBody>
      </p:sp>
      <p:sp>
        <p:nvSpPr>
          <p:cNvPr id="6" name="Footer Placeholder 5">
            <a:extLst>
              <a:ext uri="{FF2B5EF4-FFF2-40B4-BE49-F238E27FC236}">
                <a16:creationId xmlns:a16="http://schemas.microsoft.com/office/drawing/2014/main" id="{1A74F45A-EC5E-4704-AB0E-7BF55083E58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41A6F3-56A9-4A6B-86EC-AC0058E2DFC0}"/>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4188402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EA46E-F200-45C1-AA4F-0C95A86604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C9D0D0D-90C6-4425-9ACA-F00FADD5D2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C7541D1-1C69-4F33-92D1-9850D5688C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02C5A9-D627-40CB-9062-03FB7969F0DB}"/>
              </a:ext>
            </a:extLst>
          </p:cNvPr>
          <p:cNvSpPr>
            <a:spLocks noGrp="1"/>
          </p:cNvSpPr>
          <p:nvPr>
            <p:ph type="dt" sz="half" idx="10"/>
          </p:nvPr>
        </p:nvSpPr>
        <p:spPr/>
        <p:txBody>
          <a:bodyPr/>
          <a:lstStyle/>
          <a:p>
            <a:fld id="{DE207838-D993-48BC-B2FC-BE02E9434D1F}" type="datetimeFigureOut">
              <a:rPr lang="en-GB" smtClean="0"/>
              <a:t>16/02/2022</a:t>
            </a:fld>
            <a:endParaRPr lang="en-GB"/>
          </a:p>
        </p:txBody>
      </p:sp>
      <p:sp>
        <p:nvSpPr>
          <p:cNvPr id="6" name="Footer Placeholder 5">
            <a:extLst>
              <a:ext uri="{FF2B5EF4-FFF2-40B4-BE49-F238E27FC236}">
                <a16:creationId xmlns:a16="http://schemas.microsoft.com/office/drawing/2014/main" id="{0C6A38B5-36AC-4164-9EC6-4F13FA6A8B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8AC5C3-61A6-47C4-BFED-C0F29C53C67B}"/>
              </a:ext>
            </a:extLst>
          </p:cNvPr>
          <p:cNvSpPr>
            <a:spLocks noGrp="1"/>
          </p:cNvSpPr>
          <p:nvPr>
            <p:ph type="sldNum" sz="quarter" idx="12"/>
          </p:nvPr>
        </p:nvSpPr>
        <p:spPr/>
        <p:txBody>
          <a:bodyPr/>
          <a:lstStyle/>
          <a:p>
            <a:fld id="{EF74FECB-9732-4C4A-B10D-E21F5DE1E540}" type="slidenum">
              <a:rPr lang="en-GB" smtClean="0"/>
              <a:t>‹#›</a:t>
            </a:fld>
            <a:endParaRPr lang="en-GB"/>
          </a:p>
        </p:txBody>
      </p:sp>
    </p:spTree>
    <p:extLst>
      <p:ext uri="{BB962C8B-B14F-4D97-AF65-F5344CB8AC3E}">
        <p14:creationId xmlns:p14="http://schemas.microsoft.com/office/powerpoint/2010/main" val="1850679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7FE267-6D6A-4739-B44E-458F4D9FAC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9429E12-2AD3-4C7D-BE11-44D26106C1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1D092A-E36A-4D52-9CBD-D1EB395A2C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207838-D993-48BC-B2FC-BE02E9434D1F}" type="datetimeFigureOut">
              <a:rPr lang="en-GB" smtClean="0"/>
              <a:t>16/02/2022</a:t>
            </a:fld>
            <a:endParaRPr lang="en-GB"/>
          </a:p>
        </p:txBody>
      </p:sp>
      <p:sp>
        <p:nvSpPr>
          <p:cNvPr id="5" name="Footer Placeholder 4">
            <a:extLst>
              <a:ext uri="{FF2B5EF4-FFF2-40B4-BE49-F238E27FC236}">
                <a16:creationId xmlns:a16="http://schemas.microsoft.com/office/drawing/2014/main" id="{58104490-A932-4BD9-9167-E55537A23E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F6BE2C4-D00C-4406-B1D9-41A94A241E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74FECB-9732-4C4A-B10D-E21F5DE1E540}" type="slidenum">
              <a:rPr lang="en-GB" smtClean="0"/>
              <a:t>‹#›</a:t>
            </a:fld>
            <a:endParaRPr lang="en-GB"/>
          </a:p>
        </p:txBody>
      </p:sp>
    </p:spTree>
    <p:extLst>
      <p:ext uri="{BB962C8B-B14F-4D97-AF65-F5344CB8AC3E}">
        <p14:creationId xmlns:p14="http://schemas.microsoft.com/office/powerpoint/2010/main" val="3194690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hdphoto" Target="../media/hdphoto4.wdp"/><Relationship Id="rId3" Type="http://schemas.microsoft.com/office/2007/relationships/hdphoto" Target="../media/hdphoto2.wdp"/><Relationship Id="rId7" Type="http://schemas.openxmlformats.org/officeDocument/2006/relationships/image" Target="../media/image5.png"/><Relationship Id="rId12" Type="http://schemas.microsoft.com/office/2007/relationships/hdphoto" Target="../media/hdphoto6.wdp"/><Relationship Id="rId2" Type="http://schemas.openxmlformats.org/officeDocument/2006/relationships/image" Target="../media/image2.png"/><Relationship Id="rId1" Type="http://schemas.openxmlformats.org/officeDocument/2006/relationships/slideLayout" Target="../slideLayouts/slideLayout2.xml"/><Relationship Id="rId6" Type="http://schemas.microsoft.com/office/2007/relationships/hdphoto" Target="../media/hdphoto3.wdp"/><Relationship Id="rId11" Type="http://schemas.openxmlformats.org/officeDocument/2006/relationships/image" Target="../media/image7.png"/><Relationship Id="rId5" Type="http://schemas.openxmlformats.org/officeDocument/2006/relationships/image" Target="../media/image4.png"/><Relationship Id="rId10" Type="http://schemas.microsoft.com/office/2007/relationships/hdphoto" Target="../media/hdphoto5.wdp"/><Relationship Id="rId4" Type="http://schemas.openxmlformats.org/officeDocument/2006/relationships/image" Target="../media/image3.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57" name="TextBox 56">
            <a:extLst>
              <a:ext uri="{FF2B5EF4-FFF2-40B4-BE49-F238E27FC236}">
                <a16:creationId xmlns:a16="http://schemas.microsoft.com/office/drawing/2014/main" id="{0335BF35-4389-4840-9DF8-264EEE69BF97}"/>
              </a:ext>
            </a:extLst>
          </p:cNvPr>
          <p:cNvSpPr txBox="1"/>
          <p:nvPr/>
        </p:nvSpPr>
        <p:spPr>
          <a:xfrm>
            <a:off x="2401269" y="2910115"/>
            <a:ext cx="4120960" cy="1323439"/>
          </a:xfrm>
          <a:prstGeom prst="rect">
            <a:avLst/>
          </a:prstGeom>
          <a:noFill/>
          <a:ln>
            <a:solidFill>
              <a:schemeClr val="tx1"/>
            </a:solidFill>
          </a:ln>
        </p:spPr>
        <p:txBody>
          <a:bodyPr wrap="square" rtlCol="0">
            <a:spAutoFit/>
          </a:bodyPr>
          <a:lstStyle/>
          <a:p>
            <a:pPr algn="just"/>
            <a:r>
              <a:rPr lang="en-GB" sz="1000" b="1" dirty="0"/>
              <a:t>Who was Henry Ford?</a:t>
            </a:r>
          </a:p>
          <a:p>
            <a:pPr algn="just"/>
            <a:r>
              <a:rPr lang="en-GB" sz="1000" dirty="0"/>
              <a:t>Henry Ford founded the Ford Motor Company in 1903, by 1913 Ford introduced the assembly line which meant cars were made much quicker and cheaper. </a:t>
            </a:r>
            <a:r>
              <a:rPr lang="en-GB" sz="1000" u="sng" dirty="0"/>
              <a:t>The Ford Model T </a:t>
            </a:r>
            <a:r>
              <a:rPr lang="en-GB" sz="1000" dirty="0"/>
              <a:t>was mass produced on the assembly line, it became an affordable car for ‘ordinary people’ which changed the motor industry forever. By 1926 there were nearly 20 million cars on the road which gave more people a sense of freedom! However, it did cause traffic jams, accidents and pollution.</a:t>
            </a:r>
          </a:p>
        </p:txBody>
      </p:sp>
      <p:sp>
        <p:nvSpPr>
          <p:cNvPr id="6" name="TextBox 5">
            <a:extLst>
              <a:ext uri="{FF2B5EF4-FFF2-40B4-BE49-F238E27FC236}">
                <a16:creationId xmlns:a16="http://schemas.microsoft.com/office/drawing/2014/main" id="{0575FE3C-A5B3-463E-9344-5DA8031002C1}"/>
              </a:ext>
            </a:extLst>
          </p:cNvPr>
          <p:cNvSpPr txBox="1"/>
          <p:nvPr/>
        </p:nvSpPr>
        <p:spPr>
          <a:xfrm>
            <a:off x="2255520" y="-38694"/>
            <a:ext cx="7680960" cy="369332"/>
          </a:xfrm>
          <a:prstGeom prst="rect">
            <a:avLst/>
          </a:prstGeom>
          <a:noFill/>
        </p:spPr>
        <p:txBody>
          <a:bodyPr wrap="square" lIns="91440" tIns="45720" rIns="91440" bIns="45720" rtlCol="0" anchor="t">
            <a:spAutoFit/>
          </a:bodyPr>
          <a:lstStyle/>
          <a:p>
            <a:pPr algn="ctr"/>
            <a:r>
              <a:rPr lang="en-GB" b="1" dirty="0">
                <a:cs typeface="Calibri"/>
              </a:rPr>
              <a:t>America and the 'Boom'</a:t>
            </a:r>
          </a:p>
        </p:txBody>
      </p:sp>
      <p:graphicFrame>
        <p:nvGraphicFramePr>
          <p:cNvPr id="20" name="Table 20">
            <a:extLst>
              <a:ext uri="{FF2B5EF4-FFF2-40B4-BE49-F238E27FC236}">
                <a16:creationId xmlns:a16="http://schemas.microsoft.com/office/drawing/2014/main" id="{F9A10742-E799-4B5A-BDCF-82755C60CF27}"/>
              </a:ext>
            </a:extLst>
          </p:cNvPr>
          <p:cNvGraphicFramePr>
            <a:graphicFrameLocks noGrp="1"/>
          </p:cNvGraphicFramePr>
          <p:nvPr>
            <p:extLst>
              <p:ext uri="{D42A27DB-BD31-4B8C-83A1-F6EECF244321}">
                <p14:modId xmlns:p14="http://schemas.microsoft.com/office/powerpoint/2010/main" val="1177563869"/>
              </p:ext>
            </p:extLst>
          </p:nvPr>
        </p:nvGraphicFramePr>
        <p:xfrm>
          <a:off x="68484" y="303799"/>
          <a:ext cx="2221065" cy="5182174"/>
        </p:xfrm>
        <a:graphic>
          <a:graphicData uri="http://schemas.openxmlformats.org/drawingml/2006/table">
            <a:tbl>
              <a:tblPr firstRow="1" bandRow="1">
                <a:tableStyleId>{F5AB1C69-6EDB-4FF4-983F-18BD219EF322}</a:tableStyleId>
              </a:tblPr>
              <a:tblGrid>
                <a:gridCol w="2221065">
                  <a:extLst>
                    <a:ext uri="{9D8B030D-6E8A-4147-A177-3AD203B41FA5}">
                      <a16:colId xmlns:a16="http://schemas.microsoft.com/office/drawing/2014/main" val="3512146067"/>
                    </a:ext>
                  </a:extLst>
                </a:gridCol>
              </a:tblGrid>
              <a:tr h="85401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America has a </a:t>
                      </a:r>
                      <a:r>
                        <a:rPr kumimoji="0" lang="en-GB" sz="1000" b="0" i="0" u="sng" strike="noStrike" kern="1200" cap="none" spc="0" normalizeH="0" baseline="0" noProof="0" dirty="0">
                          <a:ln>
                            <a:noFill/>
                          </a:ln>
                          <a:solidFill>
                            <a:prstClr val="black"/>
                          </a:solidFill>
                          <a:effectLst/>
                          <a:uLnTx/>
                          <a:uFillTx/>
                          <a:latin typeface="+mn-lt"/>
                          <a:ea typeface="+mn-ea"/>
                          <a:cs typeface="+mn-cs"/>
                        </a:rPr>
                        <a:t>constitution</a:t>
                      </a:r>
                      <a:r>
                        <a:rPr kumimoji="0" lang="en-GB" sz="1000" b="0" i="0" u="none" strike="noStrike" kern="1200" cap="none" spc="0" normalizeH="0" baseline="0" noProof="0" dirty="0">
                          <a:ln>
                            <a:noFill/>
                          </a:ln>
                          <a:solidFill>
                            <a:prstClr val="black"/>
                          </a:solidFill>
                          <a:effectLst/>
                          <a:uLnTx/>
                          <a:uFillTx/>
                          <a:latin typeface="+mn-lt"/>
                          <a:ea typeface="+mn-ea"/>
                          <a:cs typeface="+mn-cs"/>
                        </a:rPr>
                        <a:t> which describes how the government should be governed. There are two types of government which are </a:t>
                      </a:r>
                      <a:r>
                        <a:rPr kumimoji="0" lang="en-GB" sz="1000" b="0" i="0" u="sng" strike="noStrike" kern="1200" cap="none" spc="0" normalizeH="0" baseline="0" noProof="0" dirty="0">
                          <a:ln>
                            <a:noFill/>
                          </a:ln>
                          <a:solidFill>
                            <a:prstClr val="black"/>
                          </a:solidFill>
                          <a:effectLst/>
                          <a:uLnTx/>
                          <a:uFillTx/>
                          <a:latin typeface="+mn-lt"/>
                          <a:ea typeface="+mn-ea"/>
                          <a:cs typeface="+mn-cs"/>
                        </a:rPr>
                        <a:t>central federal government</a:t>
                      </a:r>
                      <a:r>
                        <a:rPr kumimoji="0" lang="en-GB" sz="1000" b="0" i="0" u="none" strike="noStrike" kern="1200" cap="none" spc="0" normalizeH="0" baseline="0" noProof="0" dirty="0">
                          <a:ln>
                            <a:noFill/>
                          </a:ln>
                          <a:solidFill>
                            <a:prstClr val="black"/>
                          </a:solidFill>
                          <a:effectLst/>
                          <a:uLnTx/>
                          <a:uFillTx/>
                          <a:latin typeface="+mn-lt"/>
                          <a:ea typeface="+mn-ea"/>
                          <a:cs typeface="+mn-cs"/>
                        </a:rPr>
                        <a:t> and </a:t>
                      </a:r>
                      <a:r>
                        <a:rPr kumimoji="0" lang="en-GB" sz="1000" b="0" i="0" u="sng" strike="noStrike" kern="1200" cap="none" spc="0" normalizeH="0" baseline="0" noProof="0" dirty="0">
                          <a:ln>
                            <a:noFill/>
                          </a:ln>
                          <a:solidFill>
                            <a:prstClr val="black"/>
                          </a:solidFill>
                          <a:effectLst/>
                          <a:uLnTx/>
                          <a:uFillTx/>
                          <a:latin typeface="+mn-lt"/>
                          <a:ea typeface="+mn-ea"/>
                          <a:cs typeface="+mn-cs"/>
                        </a:rPr>
                        <a:t>state government.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4493295"/>
                  </a:ext>
                </a:extLst>
              </a:tr>
              <a:tr h="125381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mn-lt"/>
                          <a:ea typeface="+mn-ea"/>
                          <a:cs typeface="+mn-cs"/>
                        </a:rPr>
                        <a:t>Central federal government: </a:t>
                      </a:r>
                      <a:r>
                        <a:rPr kumimoji="0" lang="en-GB" sz="1000" b="0" i="0" u="none" strike="noStrike" kern="1200" cap="none" spc="0" normalizeH="0" baseline="0" noProof="0" dirty="0">
                          <a:ln>
                            <a:noFill/>
                          </a:ln>
                          <a:solidFill>
                            <a:prstClr val="black"/>
                          </a:solidFill>
                          <a:effectLst/>
                          <a:uLnTx/>
                          <a:uFillTx/>
                          <a:latin typeface="+mn-lt"/>
                          <a:ea typeface="+mn-ea"/>
                          <a:cs typeface="+mn-cs"/>
                        </a:rPr>
                        <a:t>based in Washington DC and run by the president (who is elected every 4 years with a cabinet of advisors and congress which are all elected from different states). Matters that affect the whole country are dealt with here e.g. the army.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8740984"/>
                  </a:ext>
                </a:extLst>
              </a:tr>
              <a:tr h="670643">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mn-lt"/>
                          <a:ea typeface="+mn-ea"/>
                          <a:cs typeface="+mn-cs"/>
                        </a:rPr>
                        <a:t>State government: </a:t>
                      </a:r>
                      <a:r>
                        <a:rPr kumimoji="0" lang="en-GB" sz="1000" b="0" i="0" u="none" strike="noStrike" kern="1200" cap="none" spc="0" normalizeH="0" baseline="0" noProof="0" dirty="0">
                          <a:ln>
                            <a:noFill/>
                          </a:ln>
                          <a:solidFill>
                            <a:prstClr val="black"/>
                          </a:solidFill>
                          <a:effectLst/>
                          <a:uLnTx/>
                          <a:uFillTx/>
                          <a:latin typeface="+mn-lt"/>
                          <a:ea typeface="+mn-ea"/>
                          <a:cs typeface="+mn-cs"/>
                        </a:rPr>
                        <a:t>this is based in the capital city of each state. Each state has its own laws, police, and court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9401900"/>
                  </a:ext>
                </a:extLst>
              </a:tr>
              <a:tr h="81643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The Bill of Rights is the first part of the constitution which guarantees Americans freedom (the right to vote, freedom of religion, freedom of information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0253837"/>
                  </a:ext>
                </a:extLst>
              </a:tr>
              <a:tr h="1399603">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There are two main political parties:</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sng" strike="noStrike" kern="1200" cap="none" spc="0" normalizeH="0" baseline="0" noProof="0" dirty="0">
                          <a:ln>
                            <a:noFill/>
                          </a:ln>
                          <a:solidFill>
                            <a:prstClr val="black"/>
                          </a:solidFill>
                          <a:effectLst/>
                          <a:uLnTx/>
                          <a:uFillTx/>
                          <a:latin typeface="+mn-lt"/>
                          <a:ea typeface="+mn-ea"/>
                          <a:cs typeface="+mn-cs"/>
                        </a:rPr>
                        <a:t>The Republican Party- </a:t>
                      </a:r>
                      <a:r>
                        <a:rPr kumimoji="0" lang="en-GB" sz="1000" b="0" i="0" u="none" strike="noStrike" kern="1200" cap="none" spc="0" normalizeH="0" baseline="0" noProof="0" dirty="0">
                          <a:ln>
                            <a:noFill/>
                          </a:ln>
                          <a:solidFill>
                            <a:prstClr val="black"/>
                          </a:solidFill>
                          <a:effectLst/>
                          <a:uLnTx/>
                          <a:uFillTx/>
                          <a:latin typeface="+mn-lt"/>
                          <a:ea typeface="+mn-ea"/>
                          <a:cs typeface="+mn-cs"/>
                        </a:rPr>
                        <a:t>more likely to preserve traditions, didn’t support high taxes, had majority support in the north</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sng" strike="noStrike" kern="1200" cap="none" spc="0" normalizeH="0" baseline="0" noProof="0" dirty="0">
                          <a:ln>
                            <a:noFill/>
                          </a:ln>
                          <a:solidFill>
                            <a:prstClr val="black"/>
                          </a:solidFill>
                          <a:effectLst/>
                          <a:uLnTx/>
                          <a:uFillTx/>
                          <a:latin typeface="+mn-lt"/>
                          <a:ea typeface="+mn-ea"/>
                          <a:cs typeface="+mn-cs"/>
                        </a:rPr>
                        <a:t>The Democratic Party- </a:t>
                      </a:r>
                      <a:r>
                        <a:rPr kumimoji="0" lang="en-GB" sz="1000" b="0" i="0" u="none" strike="noStrike" kern="1200" cap="none" spc="0" normalizeH="0" baseline="0" noProof="0" dirty="0">
                          <a:ln>
                            <a:noFill/>
                          </a:ln>
                          <a:solidFill>
                            <a:prstClr val="black"/>
                          </a:solidFill>
                          <a:effectLst/>
                          <a:uLnTx/>
                          <a:uFillTx/>
                          <a:latin typeface="+mn-lt"/>
                          <a:ea typeface="+mn-ea"/>
                          <a:cs typeface="+mn-cs"/>
                        </a:rPr>
                        <a:t>related more to the ‘ordinary people’, wanted to help the vulnerable, more liberal, had greater support in the south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8418865"/>
                  </a:ext>
                </a:extLst>
              </a:tr>
            </a:tbl>
          </a:graphicData>
        </a:graphic>
      </p:graphicFrame>
      <p:sp>
        <p:nvSpPr>
          <p:cNvPr id="21" name="TextBox 20">
            <a:extLst>
              <a:ext uri="{FF2B5EF4-FFF2-40B4-BE49-F238E27FC236}">
                <a16:creationId xmlns:a16="http://schemas.microsoft.com/office/drawing/2014/main" id="{7BFF01FA-691E-4E53-998E-AFF5DDD54B2D}"/>
              </a:ext>
            </a:extLst>
          </p:cNvPr>
          <p:cNvSpPr txBox="1"/>
          <p:nvPr/>
        </p:nvSpPr>
        <p:spPr>
          <a:xfrm>
            <a:off x="370976" y="54547"/>
            <a:ext cx="2700791" cy="261610"/>
          </a:xfrm>
          <a:prstGeom prst="rect">
            <a:avLst/>
          </a:prstGeom>
          <a:noFill/>
        </p:spPr>
        <p:txBody>
          <a:bodyPr wrap="square" rtlCol="0">
            <a:spAutoFit/>
          </a:bodyPr>
          <a:lstStyle/>
          <a:p>
            <a:r>
              <a:rPr lang="en-GB" sz="1100" b="1" dirty="0"/>
              <a:t>American government </a:t>
            </a:r>
          </a:p>
        </p:txBody>
      </p:sp>
      <p:sp>
        <p:nvSpPr>
          <p:cNvPr id="22" name="Oval 21">
            <a:extLst>
              <a:ext uri="{FF2B5EF4-FFF2-40B4-BE49-F238E27FC236}">
                <a16:creationId xmlns:a16="http://schemas.microsoft.com/office/drawing/2014/main" id="{D3868F56-1907-4ABD-85E4-6632C4288F54}"/>
              </a:ext>
            </a:extLst>
          </p:cNvPr>
          <p:cNvSpPr/>
          <p:nvPr/>
        </p:nvSpPr>
        <p:spPr>
          <a:xfrm>
            <a:off x="2407061" y="6251073"/>
            <a:ext cx="1116031" cy="52905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100" b="1" dirty="0"/>
              <a:t>American society</a:t>
            </a:r>
          </a:p>
        </p:txBody>
      </p:sp>
      <p:sp>
        <p:nvSpPr>
          <p:cNvPr id="23" name="TextBox 22">
            <a:extLst>
              <a:ext uri="{FF2B5EF4-FFF2-40B4-BE49-F238E27FC236}">
                <a16:creationId xmlns:a16="http://schemas.microsoft.com/office/drawing/2014/main" id="{B03E1B7B-22E1-4C72-93AD-5C603C34E090}"/>
              </a:ext>
            </a:extLst>
          </p:cNvPr>
          <p:cNvSpPr txBox="1"/>
          <p:nvPr/>
        </p:nvSpPr>
        <p:spPr>
          <a:xfrm>
            <a:off x="2279134" y="4285460"/>
            <a:ext cx="1616135" cy="1785104"/>
          </a:xfrm>
          <a:prstGeom prst="rect">
            <a:avLst/>
          </a:prstGeom>
          <a:noFill/>
        </p:spPr>
        <p:txBody>
          <a:bodyPr wrap="square" rtlCol="0">
            <a:spAutoFit/>
          </a:bodyPr>
          <a:lstStyle/>
          <a:p>
            <a:pPr algn="just"/>
            <a:r>
              <a:rPr lang="en-GB" sz="1000" b="1" dirty="0"/>
              <a:t>The first Americans- </a:t>
            </a:r>
            <a:r>
              <a:rPr lang="en-GB" sz="1000" dirty="0"/>
              <a:t>known as American Indians, lived in tribes across America for thousands of years before white Europeans settled there. The white settlers took much of their land and by 1900 there were only about 250,000 American Indians, down from 5 million. </a:t>
            </a:r>
          </a:p>
        </p:txBody>
      </p:sp>
      <p:sp>
        <p:nvSpPr>
          <p:cNvPr id="24" name="TextBox 23">
            <a:extLst>
              <a:ext uri="{FF2B5EF4-FFF2-40B4-BE49-F238E27FC236}">
                <a16:creationId xmlns:a16="http://schemas.microsoft.com/office/drawing/2014/main" id="{34B0E7A6-DC55-4A77-9A23-79F6662A4566}"/>
              </a:ext>
            </a:extLst>
          </p:cNvPr>
          <p:cNvSpPr txBox="1"/>
          <p:nvPr/>
        </p:nvSpPr>
        <p:spPr>
          <a:xfrm>
            <a:off x="3976463" y="4285460"/>
            <a:ext cx="2545766" cy="1477328"/>
          </a:xfrm>
          <a:prstGeom prst="rect">
            <a:avLst/>
          </a:prstGeom>
          <a:noFill/>
        </p:spPr>
        <p:txBody>
          <a:bodyPr wrap="square" rtlCol="0">
            <a:spAutoFit/>
          </a:bodyPr>
          <a:lstStyle/>
          <a:p>
            <a:pPr algn="just"/>
            <a:r>
              <a:rPr lang="en-GB" sz="1000" b="1" dirty="0"/>
              <a:t>Early immigrants- </a:t>
            </a:r>
            <a:r>
              <a:rPr lang="en-GB" sz="1000" dirty="0"/>
              <a:t>white settlers began to arrive from Europe in the 1600s. These settlers fought many wars between themselves and the American Indians. The largest group of settlers were the British who declared America part of the British Empire until America gained their independence. By the 1900s, white English-speakers had became the most powerful group in America.</a:t>
            </a:r>
          </a:p>
        </p:txBody>
      </p:sp>
      <p:sp>
        <p:nvSpPr>
          <p:cNvPr id="2" name="TextBox 1">
            <a:extLst>
              <a:ext uri="{FF2B5EF4-FFF2-40B4-BE49-F238E27FC236}">
                <a16:creationId xmlns:a16="http://schemas.microsoft.com/office/drawing/2014/main" id="{142D9555-F614-44D3-A82E-BC078BFE6576}"/>
              </a:ext>
            </a:extLst>
          </p:cNvPr>
          <p:cNvSpPr txBox="1"/>
          <p:nvPr/>
        </p:nvSpPr>
        <p:spPr>
          <a:xfrm>
            <a:off x="3676816" y="5833271"/>
            <a:ext cx="2957133" cy="1015663"/>
          </a:xfrm>
          <a:prstGeom prst="rect">
            <a:avLst/>
          </a:prstGeom>
          <a:noFill/>
        </p:spPr>
        <p:txBody>
          <a:bodyPr wrap="square" rtlCol="0">
            <a:spAutoFit/>
          </a:bodyPr>
          <a:lstStyle/>
          <a:p>
            <a:pPr algn="just"/>
            <a:r>
              <a:rPr lang="en-GB" sz="1000" b="1" dirty="0"/>
              <a:t>New immigrants- </a:t>
            </a:r>
            <a:r>
              <a:rPr lang="en-GB" sz="1000" dirty="0"/>
              <a:t>a new wave of immigration began in 1850 onwards mainly from eastern and southern Europe, Ireland, China, Japan, and South America. Many were poor and illiterate who crowded the city looking for work. Many saw new immigrants as a threat to their way of life.</a:t>
            </a:r>
          </a:p>
        </p:txBody>
      </p:sp>
      <p:sp>
        <p:nvSpPr>
          <p:cNvPr id="3" name="TextBox 2">
            <a:extLst>
              <a:ext uri="{FF2B5EF4-FFF2-40B4-BE49-F238E27FC236}">
                <a16:creationId xmlns:a16="http://schemas.microsoft.com/office/drawing/2014/main" id="{A654CC09-02F9-4B08-9A75-15B13EB85BD3}"/>
              </a:ext>
            </a:extLst>
          </p:cNvPr>
          <p:cNvSpPr txBox="1"/>
          <p:nvPr/>
        </p:nvSpPr>
        <p:spPr>
          <a:xfrm>
            <a:off x="0" y="5475459"/>
            <a:ext cx="2221065" cy="1323439"/>
          </a:xfrm>
          <a:prstGeom prst="rect">
            <a:avLst/>
          </a:prstGeom>
          <a:noFill/>
        </p:spPr>
        <p:txBody>
          <a:bodyPr wrap="square" rtlCol="0">
            <a:spAutoFit/>
          </a:bodyPr>
          <a:lstStyle/>
          <a:p>
            <a:pPr algn="just"/>
            <a:r>
              <a:rPr lang="en-GB" sz="1000" b="1" dirty="0"/>
              <a:t>African-Americans- </a:t>
            </a:r>
            <a:r>
              <a:rPr lang="en-GB" sz="1000" dirty="0"/>
              <a:t>millions of Africans were taken to work as slaves between 1600-1800. Slavery had ended in 1865, and by 1920, there were 10 million African-Americans, mostly living in the Southern states. They had limited freedom and were among the poorest people in the country by 1920.</a:t>
            </a:r>
          </a:p>
        </p:txBody>
      </p:sp>
      <p:cxnSp>
        <p:nvCxnSpPr>
          <p:cNvPr id="5" name="Straight Arrow Connector 4">
            <a:extLst>
              <a:ext uri="{FF2B5EF4-FFF2-40B4-BE49-F238E27FC236}">
                <a16:creationId xmlns:a16="http://schemas.microsoft.com/office/drawing/2014/main" id="{D685957F-345D-48F8-822E-BE6F0FD788CF}"/>
              </a:ext>
            </a:extLst>
          </p:cNvPr>
          <p:cNvCxnSpPr>
            <a:cxnSpLocks/>
            <a:stCxn id="22" idx="0"/>
          </p:cNvCxnSpPr>
          <p:nvPr/>
        </p:nvCxnSpPr>
        <p:spPr>
          <a:xfrm flipH="1" flipV="1">
            <a:off x="2965076" y="5891917"/>
            <a:ext cx="1" cy="3591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779AA3A0-2C81-4B65-9DA5-AA986A36B013}"/>
              </a:ext>
            </a:extLst>
          </p:cNvPr>
          <p:cNvCxnSpPr>
            <a:cxnSpLocks/>
            <a:stCxn id="22" idx="7"/>
          </p:cNvCxnSpPr>
          <p:nvPr/>
        </p:nvCxnSpPr>
        <p:spPr>
          <a:xfrm flipV="1">
            <a:off x="3359653" y="5669280"/>
            <a:ext cx="623673" cy="6592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8FB0B175-5048-4EE2-BEFF-FB2379700318}"/>
              </a:ext>
            </a:extLst>
          </p:cNvPr>
          <p:cNvCxnSpPr>
            <a:cxnSpLocks/>
          </p:cNvCxnSpPr>
          <p:nvPr/>
        </p:nvCxnSpPr>
        <p:spPr>
          <a:xfrm>
            <a:off x="3515713" y="6495066"/>
            <a:ext cx="19622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4AE722-BD6E-44EB-87A6-D972F036558F}"/>
              </a:ext>
            </a:extLst>
          </p:cNvPr>
          <p:cNvCxnSpPr>
            <a:cxnSpLocks/>
          </p:cNvCxnSpPr>
          <p:nvPr/>
        </p:nvCxnSpPr>
        <p:spPr>
          <a:xfrm flipH="1">
            <a:off x="2141364" y="6495066"/>
            <a:ext cx="2656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1920B33E-031D-4D0D-A1EB-B79B4749D699}"/>
              </a:ext>
            </a:extLst>
          </p:cNvPr>
          <p:cNvSpPr/>
          <p:nvPr/>
        </p:nvSpPr>
        <p:spPr>
          <a:xfrm>
            <a:off x="6633949" y="378707"/>
            <a:ext cx="1796429" cy="23719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200" b="1" dirty="0"/>
              <a:t>The economic ‘boom’</a:t>
            </a:r>
          </a:p>
        </p:txBody>
      </p:sp>
      <p:cxnSp>
        <p:nvCxnSpPr>
          <p:cNvPr id="28" name="Straight Arrow Connector 27">
            <a:extLst>
              <a:ext uri="{FF2B5EF4-FFF2-40B4-BE49-F238E27FC236}">
                <a16:creationId xmlns:a16="http://schemas.microsoft.com/office/drawing/2014/main" id="{0849F31F-AABA-40CE-913D-8EDB0EB38B7A}"/>
              </a:ext>
            </a:extLst>
          </p:cNvPr>
          <p:cNvCxnSpPr>
            <a:cxnSpLocks/>
          </p:cNvCxnSpPr>
          <p:nvPr/>
        </p:nvCxnSpPr>
        <p:spPr>
          <a:xfrm flipH="1">
            <a:off x="5457155" y="534834"/>
            <a:ext cx="1176794" cy="832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EDEEEE89-2595-4AEE-8686-7A6D375AD5C0}"/>
              </a:ext>
            </a:extLst>
          </p:cNvPr>
          <p:cNvSpPr txBox="1"/>
          <p:nvPr/>
        </p:nvSpPr>
        <p:spPr>
          <a:xfrm>
            <a:off x="2273785" y="406411"/>
            <a:ext cx="5351072" cy="2554545"/>
          </a:xfrm>
          <a:prstGeom prst="rect">
            <a:avLst/>
          </a:prstGeom>
          <a:noFill/>
        </p:spPr>
        <p:txBody>
          <a:bodyPr wrap="square" rtlCol="0">
            <a:spAutoFit/>
          </a:bodyPr>
          <a:lstStyle/>
          <a:p>
            <a:pPr algn="ctr"/>
            <a:r>
              <a:rPr lang="en-GB" sz="1000" b="1" dirty="0"/>
              <a:t>Causes:</a:t>
            </a:r>
          </a:p>
          <a:p>
            <a:pPr marL="285750" indent="-285750" algn="just">
              <a:buFont typeface="Arial" panose="020B0604020202020204" pitchFamily="34" charset="0"/>
              <a:buChar char="•"/>
            </a:pPr>
            <a:r>
              <a:rPr lang="en-GB" sz="1000" b="1" dirty="0"/>
              <a:t>The First World War- </a:t>
            </a:r>
            <a:r>
              <a:rPr lang="en-GB" sz="1000" dirty="0"/>
              <a:t>the USA originally stayed out the war following a policy of isolationism. This Allowed the US to prosper financially, the Allies bought food, weapons, and equipment mainly from the US. Although America did eventually join the war, it was the only major nation without huge wartime debts.  </a:t>
            </a:r>
          </a:p>
          <a:p>
            <a:pPr marL="285750" indent="-285750" algn="just">
              <a:buFont typeface="Arial" panose="020B0604020202020204" pitchFamily="34" charset="0"/>
              <a:buChar char="•"/>
            </a:pPr>
            <a:r>
              <a:rPr lang="en-GB" sz="1000" b="1" dirty="0"/>
              <a:t>The role of the Republican government- </a:t>
            </a:r>
            <a:r>
              <a:rPr lang="en-GB" sz="1000" dirty="0"/>
              <a:t>The Republican government introduced the following new policies to help American businesses; </a:t>
            </a:r>
            <a:r>
              <a:rPr lang="en-GB" sz="1000" u="sng" dirty="0"/>
              <a:t>The </a:t>
            </a:r>
            <a:r>
              <a:rPr lang="en-GB" sz="1000" u="sng" dirty="0" err="1"/>
              <a:t>Fordney-McCumber</a:t>
            </a:r>
            <a:r>
              <a:rPr lang="en-GB" sz="1000" u="sng" dirty="0"/>
              <a:t> Tariff </a:t>
            </a:r>
            <a:r>
              <a:rPr lang="en-GB" sz="1000" dirty="0"/>
              <a:t>put high taxes on foreign imports, The government </a:t>
            </a:r>
            <a:r>
              <a:rPr lang="en-GB" sz="1000" u="sng" dirty="0"/>
              <a:t>cut taxes paid by the rich </a:t>
            </a:r>
            <a:r>
              <a:rPr lang="en-GB" sz="1000" dirty="0"/>
              <a:t>which allowed the rich to invest more in businesses</a:t>
            </a:r>
            <a:r>
              <a:rPr lang="en-GB" sz="1000" u="sng" dirty="0"/>
              <a:t>, taxes were low</a:t>
            </a:r>
            <a:r>
              <a:rPr lang="en-GB" sz="1000" dirty="0"/>
              <a:t>, the government adopted a </a:t>
            </a:r>
            <a:r>
              <a:rPr lang="en-GB" sz="1000" u="sng" dirty="0"/>
              <a:t>‘laissez-faire’</a:t>
            </a:r>
            <a:r>
              <a:rPr lang="en-GB" sz="1000" dirty="0"/>
              <a:t> approach which meant businesses were left alone to get on with creating wealth.</a:t>
            </a:r>
          </a:p>
          <a:p>
            <a:pPr marL="285750" indent="-285750" algn="just">
              <a:buFont typeface="Arial" panose="020B0604020202020204" pitchFamily="34" charset="0"/>
              <a:buChar char="•"/>
            </a:pPr>
            <a:r>
              <a:rPr lang="en-GB" sz="1000" b="1" dirty="0"/>
              <a:t>The consumer society- </a:t>
            </a:r>
            <a:r>
              <a:rPr lang="en-GB" sz="1000" dirty="0"/>
              <a:t>the number of US homes with electricity grew rapidly, this meant more people could buy ultra-modern electric-powered goods such as vacuum cleaners. The huge demand for these goods created more jobs in factories to make them.</a:t>
            </a:r>
          </a:p>
          <a:p>
            <a:pPr marL="285750" indent="-285750" algn="just">
              <a:buFont typeface="Arial" panose="020B0604020202020204" pitchFamily="34" charset="0"/>
              <a:buChar char="•"/>
            </a:pPr>
            <a:r>
              <a:rPr lang="en-GB" sz="1000" b="1" dirty="0"/>
              <a:t>Growing industries and mass production- </a:t>
            </a:r>
            <a:r>
              <a:rPr lang="en-GB" sz="1000" dirty="0"/>
              <a:t>the growth of the motor industry boosted the US economy, more jobs were created as more cars were made. Many American businesses used mass production methods, which made their goods cheaper.</a:t>
            </a:r>
            <a:endParaRPr lang="en-GB" sz="1000" b="1" dirty="0"/>
          </a:p>
        </p:txBody>
      </p:sp>
      <p:sp>
        <p:nvSpPr>
          <p:cNvPr id="38" name="TextBox 37">
            <a:extLst>
              <a:ext uri="{FF2B5EF4-FFF2-40B4-BE49-F238E27FC236}">
                <a16:creationId xmlns:a16="http://schemas.microsoft.com/office/drawing/2014/main" id="{1E9D7BAB-CD4B-4304-AD5F-D20D4934D51E}"/>
              </a:ext>
            </a:extLst>
          </p:cNvPr>
          <p:cNvSpPr txBox="1"/>
          <p:nvPr/>
        </p:nvSpPr>
        <p:spPr>
          <a:xfrm>
            <a:off x="7463320" y="426119"/>
            <a:ext cx="4733676" cy="2262158"/>
          </a:xfrm>
          <a:prstGeom prst="rect">
            <a:avLst/>
          </a:prstGeom>
          <a:noFill/>
        </p:spPr>
        <p:txBody>
          <a:bodyPr wrap="square" rtlCol="0">
            <a:spAutoFit/>
          </a:bodyPr>
          <a:lstStyle/>
          <a:p>
            <a:pPr algn="ctr"/>
            <a:r>
              <a:rPr lang="en-GB" sz="1000" b="1" dirty="0"/>
              <a:t>Who didn’t benefit?</a:t>
            </a:r>
          </a:p>
          <a:p>
            <a:pPr marL="171450" indent="-171450" algn="just">
              <a:buFont typeface="Arial" panose="020B0604020202020204" pitchFamily="34" charset="0"/>
              <a:buChar char="•"/>
            </a:pPr>
            <a:r>
              <a:rPr lang="en-GB" sz="1000" b="1" dirty="0"/>
              <a:t>The countryside- </a:t>
            </a:r>
            <a:r>
              <a:rPr lang="en-GB" sz="1000" dirty="0"/>
              <a:t>high-tech farming machinery produced more food to sell, prices of food fell which made farmers poorer. There also was less demand for American imports in Europe once the war had ended. Lots of farmers lost their farms and their jobs </a:t>
            </a:r>
          </a:p>
          <a:p>
            <a:pPr marL="171450" indent="-171450" algn="just">
              <a:buFont typeface="Arial" panose="020B0604020202020204" pitchFamily="34" charset="0"/>
              <a:buChar char="•"/>
            </a:pPr>
            <a:r>
              <a:rPr lang="en-GB" sz="1000" b="1" dirty="0"/>
              <a:t>Traditional industries- </a:t>
            </a:r>
            <a:r>
              <a:rPr lang="en-GB" sz="1000" dirty="0"/>
              <a:t>industries such as coal miners and cotton/wool factory workers were taken over by new rival industries. There was less demand for these products.</a:t>
            </a:r>
          </a:p>
          <a:p>
            <a:pPr marL="171450" indent="-171450" algn="just">
              <a:buFont typeface="Arial" panose="020B0604020202020204" pitchFamily="34" charset="0"/>
              <a:buChar char="•"/>
            </a:pPr>
            <a:r>
              <a:rPr lang="en-GB" sz="1000" b="1" dirty="0"/>
              <a:t>African-American workers- </a:t>
            </a:r>
            <a:r>
              <a:rPr lang="en-GB" sz="1000" dirty="0"/>
              <a:t>many worked on farms, therefore, as the farming industry suffered, so did they. Many moved to cities to work by could often only find low-paid jobs.</a:t>
            </a:r>
          </a:p>
          <a:p>
            <a:pPr marL="171450" indent="-171450" algn="just">
              <a:buFont typeface="Arial" panose="020B0604020202020204" pitchFamily="34" charset="0"/>
              <a:buChar char="•"/>
            </a:pPr>
            <a:r>
              <a:rPr lang="en-GB" sz="1000" b="1" dirty="0"/>
              <a:t>American Indians- </a:t>
            </a:r>
            <a:r>
              <a:rPr lang="en-GB" sz="1000" dirty="0"/>
              <a:t>large amounts of their lands had been seized by mining companies. Many had been forced into reservations with poor soil which meant it was difficult to grow crops. They lived in extreme poverty and were poorly educate</a:t>
            </a:r>
            <a:r>
              <a:rPr lang="en-GB" sz="1100" dirty="0"/>
              <a:t>.</a:t>
            </a:r>
          </a:p>
        </p:txBody>
      </p:sp>
      <p:cxnSp>
        <p:nvCxnSpPr>
          <p:cNvPr id="42" name="Straight Arrow Connector 41">
            <a:extLst>
              <a:ext uri="{FF2B5EF4-FFF2-40B4-BE49-F238E27FC236}">
                <a16:creationId xmlns:a16="http://schemas.microsoft.com/office/drawing/2014/main" id="{2CD2FDDB-A167-4A4E-8933-81E567D35F08}"/>
              </a:ext>
            </a:extLst>
          </p:cNvPr>
          <p:cNvCxnSpPr/>
          <p:nvPr/>
        </p:nvCxnSpPr>
        <p:spPr>
          <a:xfrm>
            <a:off x="8426945" y="534834"/>
            <a:ext cx="748860" cy="832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47" name="Table 47">
            <a:extLst>
              <a:ext uri="{FF2B5EF4-FFF2-40B4-BE49-F238E27FC236}">
                <a16:creationId xmlns:a16="http://schemas.microsoft.com/office/drawing/2014/main" id="{DCEA65BB-0982-43E9-8E00-8077FDCA8EF1}"/>
              </a:ext>
            </a:extLst>
          </p:cNvPr>
          <p:cNvGraphicFramePr>
            <a:graphicFrameLocks noGrp="1"/>
          </p:cNvGraphicFramePr>
          <p:nvPr>
            <p:extLst>
              <p:ext uri="{D42A27DB-BD31-4B8C-83A1-F6EECF244321}">
                <p14:modId xmlns:p14="http://schemas.microsoft.com/office/powerpoint/2010/main" val="180374915"/>
              </p:ext>
            </p:extLst>
          </p:nvPr>
        </p:nvGraphicFramePr>
        <p:xfrm>
          <a:off x="6633949" y="3730172"/>
          <a:ext cx="5558052" cy="3146915"/>
        </p:xfrm>
        <a:graphic>
          <a:graphicData uri="http://schemas.openxmlformats.org/drawingml/2006/table">
            <a:tbl>
              <a:tblPr firstRow="1" bandRow="1">
                <a:tableStyleId>{2D5ABB26-0587-4C30-8999-92F81FD0307C}</a:tableStyleId>
              </a:tblPr>
              <a:tblGrid>
                <a:gridCol w="2845666">
                  <a:extLst>
                    <a:ext uri="{9D8B030D-6E8A-4147-A177-3AD203B41FA5}">
                      <a16:colId xmlns:a16="http://schemas.microsoft.com/office/drawing/2014/main" val="3096333509"/>
                    </a:ext>
                  </a:extLst>
                </a:gridCol>
                <a:gridCol w="2712386">
                  <a:extLst>
                    <a:ext uri="{9D8B030D-6E8A-4147-A177-3AD203B41FA5}">
                      <a16:colId xmlns:a16="http://schemas.microsoft.com/office/drawing/2014/main" val="2685005256"/>
                    </a:ext>
                  </a:extLst>
                </a:gridCol>
              </a:tblGrid>
              <a:tr h="238167">
                <a:tc gridSpan="2">
                  <a:txBody>
                    <a:bodyPr/>
                    <a:lstStyle/>
                    <a:p>
                      <a:pPr algn="ctr"/>
                      <a:r>
                        <a:rPr lang="en-GB" sz="1000" b="1" dirty="0"/>
                        <a:t>Social and cultural changes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3368950612"/>
                  </a:ext>
                </a:extLst>
              </a:tr>
              <a:tr h="238167">
                <a:tc>
                  <a:txBody>
                    <a:bodyPr/>
                    <a:lstStyle/>
                    <a:p>
                      <a:pPr algn="ctr"/>
                      <a:r>
                        <a:rPr lang="en-GB" sz="1000" dirty="0"/>
                        <a:t>Entertainment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000" dirty="0"/>
                        <a:t>Women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70118738"/>
                  </a:ext>
                </a:extLst>
              </a:tr>
              <a:tr h="92743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mn-lt"/>
                          <a:ea typeface="+mn-ea"/>
                          <a:cs typeface="+mn-cs"/>
                        </a:rPr>
                        <a:t>Jazz music- </a:t>
                      </a:r>
                      <a:r>
                        <a:rPr kumimoji="0" lang="en-GB" sz="1000" b="0" i="0" u="none" strike="noStrike" kern="1200" cap="none" spc="0" normalizeH="0" baseline="0" noProof="0" dirty="0">
                          <a:ln>
                            <a:noFill/>
                          </a:ln>
                          <a:solidFill>
                            <a:prstClr val="black"/>
                          </a:solidFill>
                          <a:effectLst/>
                          <a:uLnTx/>
                          <a:uFillTx/>
                          <a:latin typeface="+mn-lt"/>
                          <a:ea typeface="+mn-ea"/>
                          <a:cs typeface="+mn-cs"/>
                        </a:rPr>
                        <a:t>this became the most popular musical style in Northern cities such as New York and provided great opportunities for black musicians. Some, particularly the older generation, criticised jazz as they believed it encouraged drunkenness.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GB" sz="1000" b="1" dirty="0"/>
                        <a:t>Before the war- </a:t>
                      </a:r>
                      <a:r>
                        <a:rPr lang="en-GB" sz="1000" dirty="0"/>
                        <a:t>many led restricted lives and couldn’t vote. Middle/ upper class women were expected to dress modestly and behave politely while working class were forced to work in poorly paid jobs.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3245254"/>
                  </a:ext>
                </a:extLst>
              </a:tr>
              <a:tr h="64639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mn-lt"/>
                          <a:ea typeface="+mn-ea"/>
                          <a:cs typeface="+mn-cs"/>
                        </a:rPr>
                        <a:t>Sport-</a:t>
                      </a:r>
                      <a:r>
                        <a:rPr kumimoji="0" lang="en-GB" sz="1000" b="0" i="0" u="none" strike="noStrike" kern="1200" cap="none" spc="0" normalizeH="0" baseline="0" noProof="0" dirty="0">
                          <a:ln>
                            <a:noFill/>
                          </a:ln>
                          <a:solidFill>
                            <a:prstClr val="black"/>
                          </a:solidFill>
                          <a:effectLst/>
                          <a:uLnTx/>
                          <a:uFillTx/>
                          <a:latin typeface="+mn-lt"/>
                          <a:ea typeface="+mn-ea"/>
                          <a:cs typeface="+mn-cs"/>
                        </a:rPr>
                        <a:t> as the 1920s was a golden age for American sport, Sportspeople became celebrities. Radio broadcasts, newspapers, and magazines brought a mass audience to sporting events.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GB" sz="1000" b="1" dirty="0"/>
                        <a:t>During the war- </a:t>
                      </a:r>
                      <a:r>
                        <a:rPr lang="en-GB" sz="1000" dirty="0"/>
                        <a:t>women took over the jobs of men, as a result of this they were given the vote in 1920. By 1929 10.5 million women had jobs.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1992012"/>
                  </a:ext>
                </a:extLst>
              </a:tr>
              <a:tr h="103076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mn-lt"/>
                          <a:ea typeface="+mn-ea"/>
                          <a:cs typeface="+mn-cs"/>
                        </a:rPr>
                        <a:t>Cinema- </a:t>
                      </a:r>
                      <a:r>
                        <a:rPr kumimoji="0" lang="en-GB" sz="1000" b="0" i="0" u="none" strike="noStrike" kern="1200" cap="none" spc="0" normalizeH="0" baseline="0" noProof="0" dirty="0">
                          <a:ln>
                            <a:noFill/>
                          </a:ln>
                          <a:solidFill>
                            <a:prstClr val="black"/>
                          </a:solidFill>
                          <a:effectLst/>
                          <a:uLnTx/>
                          <a:uFillTx/>
                          <a:latin typeface="+mn-lt"/>
                          <a:ea typeface="+mn-ea"/>
                          <a:cs typeface="+mn-cs"/>
                        </a:rPr>
                        <a:t>by 1929 Hollywood film studios were making over 500 films a year which gave employment to thousands. However, the movies horrified many older Americans as they were worried about sexual content in some films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GB" sz="1000" b="1" dirty="0"/>
                        <a:t>Changing lives- </a:t>
                      </a:r>
                      <a:r>
                        <a:rPr lang="en-GB" sz="1000" dirty="0"/>
                        <a:t>with the money and independence gained from the war, women began to make more of their own decisions such as living alone. Many young middle/ upper class women in Northern states became flappers who went to nightclubs.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6313445"/>
                  </a:ext>
                </a:extLst>
              </a:tr>
            </a:tbl>
          </a:graphicData>
        </a:graphic>
      </p:graphicFrame>
      <p:sp>
        <p:nvSpPr>
          <p:cNvPr id="61" name="TextBox 60">
            <a:extLst>
              <a:ext uri="{FF2B5EF4-FFF2-40B4-BE49-F238E27FC236}">
                <a16:creationId xmlns:a16="http://schemas.microsoft.com/office/drawing/2014/main" id="{689809A2-8608-4BF8-B835-5CDE8709F415}"/>
              </a:ext>
            </a:extLst>
          </p:cNvPr>
          <p:cNvSpPr txBox="1"/>
          <p:nvPr/>
        </p:nvSpPr>
        <p:spPr>
          <a:xfrm>
            <a:off x="7848890" y="2651316"/>
            <a:ext cx="4310560" cy="1015663"/>
          </a:xfrm>
          <a:prstGeom prst="rect">
            <a:avLst/>
          </a:prstGeom>
          <a:noFill/>
          <a:ln>
            <a:solidFill>
              <a:schemeClr val="tx1"/>
            </a:solidFill>
          </a:ln>
        </p:spPr>
        <p:txBody>
          <a:bodyPr wrap="square" rtlCol="0">
            <a:spAutoFit/>
          </a:bodyPr>
          <a:lstStyle/>
          <a:p>
            <a:r>
              <a:rPr lang="en-GB" sz="1000" b="1" dirty="0"/>
              <a:t>The stock market</a:t>
            </a:r>
          </a:p>
          <a:p>
            <a:r>
              <a:rPr lang="en-GB" sz="1000" dirty="0"/>
              <a:t>The stock market was one of the most popular ways to make money, by buying and selling shares of a company. Millions of ordinary Americans, not just the rich, bought shares in all sorts of companies. A shareholder may sell their shares, however, if the company is doing badly, then they may not be able to get someone to buy them. </a:t>
            </a:r>
            <a:r>
              <a:rPr lang="en-GB" sz="1000" b="1" dirty="0"/>
              <a:t> </a:t>
            </a:r>
          </a:p>
        </p:txBody>
      </p:sp>
      <p:sp>
        <p:nvSpPr>
          <p:cNvPr id="62" name="Rectangle 61">
            <a:extLst>
              <a:ext uri="{FF2B5EF4-FFF2-40B4-BE49-F238E27FC236}">
                <a16:creationId xmlns:a16="http://schemas.microsoft.com/office/drawing/2014/main" id="{B5361FD0-7C9F-4DA8-9358-26453B632D42}"/>
              </a:ext>
            </a:extLst>
          </p:cNvPr>
          <p:cNvSpPr/>
          <p:nvPr/>
        </p:nvSpPr>
        <p:spPr>
          <a:xfrm>
            <a:off x="6554777" y="2751470"/>
            <a:ext cx="1261563" cy="90821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000" i="1" dirty="0"/>
              <a:t>Wealth from the motor industry and the stock market also contributed to the economic ‘boom’!</a:t>
            </a:r>
          </a:p>
        </p:txBody>
      </p:sp>
      <p:pic>
        <p:nvPicPr>
          <p:cNvPr id="25" name="Picture 2" descr="Money banknote and coin stack cash cartoon Vector Image">
            <a:extLst>
              <a:ext uri="{FF2B5EF4-FFF2-40B4-BE49-F238E27FC236}">
                <a16:creationId xmlns:a16="http://schemas.microsoft.com/office/drawing/2014/main" id="{4A21F342-65B1-4B25-AB44-B90044C2B169}"/>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11184553" y="-56011"/>
            <a:ext cx="974897" cy="759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516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cxnSp>
        <p:nvCxnSpPr>
          <p:cNvPr id="21" name="Straight Arrow Connector 20">
            <a:extLst>
              <a:ext uri="{FF2B5EF4-FFF2-40B4-BE49-F238E27FC236}">
                <a16:creationId xmlns:a16="http://schemas.microsoft.com/office/drawing/2014/main" id="{121FD381-18A2-4091-830F-5A58D7DE2DF3}"/>
              </a:ext>
            </a:extLst>
          </p:cNvPr>
          <p:cNvCxnSpPr>
            <a:cxnSpLocks/>
            <a:stCxn id="5" idx="3"/>
          </p:cNvCxnSpPr>
          <p:nvPr/>
        </p:nvCxnSpPr>
        <p:spPr>
          <a:xfrm flipV="1">
            <a:off x="3647723" y="1600984"/>
            <a:ext cx="255088" cy="1840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A9762858-CBF3-4CF9-BBEC-977FC8A75D05}"/>
              </a:ext>
            </a:extLst>
          </p:cNvPr>
          <p:cNvGrpSpPr/>
          <p:nvPr/>
        </p:nvGrpSpPr>
        <p:grpSpPr>
          <a:xfrm>
            <a:off x="-23506" y="83471"/>
            <a:ext cx="4913407" cy="3538842"/>
            <a:chOff x="13969" y="1253071"/>
            <a:chExt cx="5024567" cy="3515472"/>
          </a:xfrm>
        </p:grpSpPr>
        <p:pic>
          <p:nvPicPr>
            <p:cNvPr id="1028" name="Picture 4" descr="Alcohol Transparent Quit Clipart (#71355) - PikPng">
              <a:extLst>
                <a:ext uri="{FF2B5EF4-FFF2-40B4-BE49-F238E27FC236}">
                  <a16:creationId xmlns:a16="http://schemas.microsoft.com/office/drawing/2014/main" id="{F98BE82B-90CB-4645-98C4-6C11DE933E12}"/>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7391" b="92174" l="5479" r="94064">
                          <a14:foregroundMark x1="61187" y1="53043" x2="61644" y2="61739"/>
                          <a14:foregroundMark x1="87215" y1="27826" x2="89498" y2="36957"/>
                          <a14:foregroundMark x1="94064" y1="48261" x2="93607" y2="60870"/>
                          <a14:foregroundMark x1="67123" y1="34348" x2="76712" y2="20870"/>
                          <a14:foregroundMark x1="48402" y1="51739" x2="61644" y2="38696"/>
                          <a14:foregroundMark x1="78082" y1="84783" x2="88584" y2="70435"/>
                          <a14:foregroundMark x1="75342" y1="84783" x2="70320" y2="86957"/>
                          <a14:foregroundMark x1="69863" y1="87826" x2="58904" y2="91304"/>
                          <a14:foregroundMark x1="58904" y1="91304" x2="45205" y2="92174"/>
                          <a14:foregroundMark x1="10959" y1="70870" x2="5936" y2="55217"/>
                          <a14:foregroundMark x1="41096" y1="7391" x2="50685" y2="7826"/>
                          <a14:foregroundMark x1="63014" y1="74348" x2="63014" y2="69130"/>
                          <a14:foregroundMark x1="63470" y1="70000" x2="63470" y2="63478"/>
                        </a14:backgroundRemoval>
                      </a14:imgEffect>
                    </a14:imgLayer>
                  </a14:imgProps>
                </a:ext>
                <a:ext uri="{28A0092B-C50C-407E-A947-70E740481C1C}">
                  <a14:useLocalDpi xmlns:a14="http://schemas.microsoft.com/office/drawing/2010/main" val="0"/>
                </a:ext>
              </a:extLst>
            </a:blip>
            <a:srcRect/>
            <a:stretch>
              <a:fillRect/>
            </a:stretch>
          </p:blipFill>
          <p:spPr bwMode="auto">
            <a:xfrm>
              <a:off x="2065081" y="1253071"/>
              <a:ext cx="366058" cy="38444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hristian cross - Wikipedia">
              <a:extLst>
                <a:ext uri="{FF2B5EF4-FFF2-40B4-BE49-F238E27FC236}">
                  <a16:creationId xmlns:a16="http://schemas.microsoft.com/office/drawing/2014/main" id="{CF10C67F-F049-4548-9B3E-B2DC8FB426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9139" y="1564951"/>
              <a:ext cx="211638" cy="29533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Tractor Silhouette High Res Stock Images | Shutterstock">
              <a:extLst>
                <a:ext uri="{FF2B5EF4-FFF2-40B4-BE49-F238E27FC236}">
                  <a16:creationId xmlns:a16="http://schemas.microsoft.com/office/drawing/2014/main" id="{16E9E565-E20D-4407-A9AB-F8A5E0B72DAA}"/>
                </a:ext>
              </a:extLst>
            </p:cNvPr>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10000" b="90000" l="10000" r="90000">
                          <a14:foregroundMark x1="30000" y1="55941" x2="35200" y2="63861"/>
                          <a14:foregroundMark x1="64000" y1="51980" x2="58400" y2="62376"/>
                        </a14:backgroundRemoval>
                      </a14:imgEffect>
                    </a14:imgLayer>
                  </a14:imgProps>
                </a:ext>
                <a:ext uri="{28A0092B-C50C-407E-A947-70E740481C1C}">
                  <a14:useLocalDpi xmlns:a14="http://schemas.microsoft.com/office/drawing/2010/main" val="0"/>
                </a:ext>
              </a:extLst>
            </a:blip>
            <a:srcRect/>
            <a:stretch>
              <a:fillRect/>
            </a:stretch>
          </p:blipFill>
          <p:spPr bwMode="auto">
            <a:xfrm>
              <a:off x="2158529" y="3329568"/>
              <a:ext cx="406275" cy="32827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Free Stars And Stripes Png, Download Free Stars And Stripes Png png images,  Free ClipArts on Clipart Library">
              <a:extLst>
                <a:ext uri="{FF2B5EF4-FFF2-40B4-BE49-F238E27FC236}">
                  <a16:creationId xmlns:a16="http://schemas.microsoft.com/office/drawing/2014/main" id="{E6EBADA1-1E74-4873-8574-9305628855A1}"/>
                </a:ext>
              </a:extLst>
            </p:cNvPr>
            <p:cNvPicPr>
              <a:picLocks noChangeAspect="1" noChangeArrowheads="1"/>
            </p:cNvPicPr>
            <p:nvPr/>
          </p:nvPicPr>
          <p:blipFill>
            <a:blip r:embed="rId7">
              <a:extLst>
                <a:ext uri="{BEBA8EAE-BF5A-486C-A8C5-ECC9F3942E4B}">
                  <a14:imgProps xmlns:a14="http://schemas.microsoft.com/office/drawing/2010/main">
                    <a14:imgLayer r:embed="rId8">
                      <a14:imgEffect>
                        <a14:backgroundRemoval t="5830" b="90583" l="4867" r="92478">
                          <a14:foregroundMark x1="50885" y1="13901" x2="50442" y2="6278"/>
                          <a14:foregroundMark x1="45133" y1="69058" x2="49558" y2="40807"/>
                          <a14:foregroundMark x1="58407" y1="62332" x2="69027" y2="86099"/>
                          <a14:foregroundMark x1="74779" y1="91031" x2="64602" y2="82063"/>
                          <a14:foregroundMark x1="26549" y1="82511" x2="38938" y2="62780"/>
                          <a14:foregroundMark x1="26106" y1="89686" x2="23009" y2="91031"/>
                          <a14:foregroundMark x1="68142" y1="82063" x2="71681" y2="88341"/>
                          <a14:foregroundMark x1="59292" y1="58744" x2="53097" y2="37668"/>
                          <a14:foregroundMark x1="25664" y1="53812" x2="62832" y2="46188"/>
                          <a14:foregroundMark x1="62832" y1="46188" x2="63717" y2="45291"/>
                          <a14:foregroundMark x1="69027" y1="49327" x2="55310" y2="34978"/>
                          <a14:foregroundMark x1="67699" y1="60538" x2="75221" y2="42601"/>
                          <a14:foregroundMark x1="58850" y1="34081" x2="49558" y2="21973"/>
                          <a14:foregroundMark x1="56195" y1="30045" x2="50442" y2="9865"/>
                          <a14:foregroundMark x1="11062" y1="44395" x2="5752" y2="38117"/>
                          <a14:foregroundMark x1="85398" y1="42152" x2="91593" y2="39910"/>
                          <a14:foregroundMark x1="92920" y1="39910" x2="92920" y2="39910"/>
                          <a14:foregroundMark x1="4867" y1="38565" x2="4867" y2="38565"/>
                        </a14:backgroundRemoval>
                      </a14:imgEffect>
                    </a14:imgLayer>
                  </a14:imgProps>
                </a:ext>
                <a:ext uri="{28A0092B-C50C-407E-A947-70E740481C1C}">
                  <a14:useLocalDpi xmlns:a14="http://schemas.microsoft.com/office/drawing/2010/main" val="0"/>
                </a:ext>
              </a:extLst>
            </a:blip>
            <a:srcRect/>
            <a:stretch>
              <a:fillRect/>
            </a:stretch>
          </p:blipFill>
          <p:spPr bwMode="auto">
            <a:xfrm>
              <a:off x="13969" y="2092394"/>
              <a:ext cx="434151" cy="428387"/>
            </a:xfrm>
            <a:prstGeom prst="rect">
              <a:avLst/>
            </a:prstGeom>
            <a:noFill/>
            <a:extLst>
              <a:ext uri="{909E8E84-426E-40DD-AFC4-6F175D3DCCD1}">
                <a14:hiddenFill xmlns:a14="http://schemas.microsoft.com/office/drawing/2010/main">
                  <a:solidFill>
                    <a:srgbClr val="FFFFFF"/>
                  </a:solidFill>
                </a14:hiddenFill>
              </a:ext>
            </a:extLst>
          </p:spPr>
        </p:pic>
        <p:grpSp>
          <p:nvGrpSpPr>
            <p:cNvPr id="26" name="Group 25">
              <a:extLst>
                <a:ext uri="{FF2B5EF4-FFF2-40B4-BE49-F238E27FC236}">
                  <a16:creationId xmlns:a16="http://schemas.microsoft.com/office/drawing/2014/main" id="{889BF81A-F8B8-4B53-B9DF-38991E476173}"/>
                </a:ext>
              </a:extLst>
            </p:cNvPr>
            <p:cNvGrpSpPr/>
            <p:nvPr/>
          </p:nvGrpSpPr>
          <p:grpSpPr>
            <a:xfrm>
              <a:off x="253020" y="1434382"/>
              <a:ext cx="4785516" cy="3334161"/>
              <a:chOff x="-41178" y="1434382"/>
              <a:chExt cx="4785516" cy="3334161"/>
            </a:xfrm>
          </p:grpSpPr>
          <p:sp>
            <p:nvSpPr>
              <p:cNvPr id="5" name="Rectangle: Rounded Corners 4">
                <a:extLst>
                  <a:ext uri="{FF2B5EF4-FFF2-40B4-BE49-F238E27FC236}">
                    <a16:creationId xmlns:a16="http://schemas.microsoft.com/office/drawing/2014/main" id="{5D332F34-EC71-4077-B8A2-17B30709716D}"/>
                  </a:ext>
                </a:extLst>
              </p:cNvPr>
              <p:cNvSpPr/>
              <p:nvPr/>
            </p:nvSpPr>
            <p:spPr>
              <a:xfrm>
                <a:off x="2503998" y="2620220"/>
                <a:ext cx="970059" cy="64633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100" b="1" dirty="0"/>
                  <a:t>Why was Prohibition introduced?</a:t>
                </a:r>
              </a:p>
            </p:txBody>
          </p:sp>
          <p:sp>
            <p:nvSpPr>
              <p:cNvPr id="6" name="TextBox 5">
                <a:extLst>
                  <a:ext uri="{FF2B5EF4-FFF2-40B4-BE49-F238E27FC236}">
                    <a16:creationId xmlns:a16="http://schemas.microsoft.com/office/drawing/2014/main" id="{F4EFF786-90A5-4C24-8793-146202FE4F12}"/>
                  </a:ext>
                </a:extLst>
              </p:cNvPr>
              <p:cNvSpPr txBox="1"/>
              <p:nvPr/>
            </p:nvSpPr>
            <p:spPr>
              <a:xfrm>
                <a:off x="2089114" y="1434382"/>
                <a:ext cx="1563098" cy="1161827"/>
              </a:xfrm>
              <a:prstGeom prst="rect">
                <a:avLst/>
              </a:prstGeom>
              <a:noFill/>
            </p:spPr>
            <p:txBody>
              <a:bodyPr wrap="square" rtlCol="0">
                <a:spAutoFit/>
              </a:bodyPr>
              <a:lstStyle/>
              <a:p>
                <a:pPr algn="just"/>
                <a:r>
                  <a:rPr lang="en-GB" sz="1000" b="1" dirty="0"/>
                  <a:t>Morality-</a:t>
                </a:r>
                <a:r>
                  <a:rPr lang="en-GB" sz="1000" dirty="0"/>
                  <a:t> some saw alcohol as the reason for a decline in moral values. Some politicians believed America would be better and healthier without alcohol.</a:t>
                </a:r>
              </a:p>
            </p:txBody>
          </p:sp>
          <p:sp>
            <p:nvSpPr>
              <p:cNvPr id="7" name="TextBox 6">
                <a:extLst>
                  <a:ext uri="{FF2B5EF4-FFF2-40B4-BE49-F238E27FC236}">
                    <a16:creationId xmlns:a16="http://schemas.microsoft.com/office/drawing/2014/main" id="{4215340A-E649-4CB6-A72A-3700255CB657}"/>
                  </a:ext>
                </a:extLst>
              </p:cNvPr>
              <p:cNvSpPr txBox="1"/>
              <p:nvPr/>
            </p:nvSpPr>
            <p:spPr>
              <a:xfrm>
                <a:off x="3665127" y="1653014"/>
                <a:ext cx="1079211" cy="1620443"/>
              </a:xfrm>
              <a:prstGeom prst="rect">
                <a:avLst/>
              </a:prstGeom>
              <a:noFill/>
            </p:spPr>
            <p:txBody>
              <a:bodyPr wrap="square" rtlCol="0">
                <a:spAutoFit/>
              </a:bodyPr>
              <a:lstStyle/>
              <a:p>
                <a:pPr algn="just"/>
                <a:r>
                  <a:rPr lang="en-GB" sz="1000" b="1" dirty="0"/>
                  <a:t>Religious organisations- </a:t>
                </a:r>
                <a:r>
                  <a:rPr lang="en-GB" sz="1000" dirty="0"/>
                  <a:t>many religious organisations and churches opposed alcohol as they claimed it caused social problems such as violence.</a:t>
                </a:r>
              </a:p>
            </p:txBody>
          </p:sp>
          <p:sp>
            <p:nvSpPr>
              <p:cNvPr id="8" name="TextBox 7">
                <a:extLst>
                  <a:ext uri="{FF2B5EF4-FFF2-40B4-BE49-F238E27FC236}">
                    <a16:creationId xmlns:a16="http://schemas.microsoft.com/office/drawing/2014/main" id="{26823EDC-6786-4D47-898B-1BDCF81D477A}"/>
                  </a:ext>
                </a:extLst>
              </p:cNvPr>
              <p:cNvSpPr txBox="1"/>
              <p:nvPr/>
            </p:nvSpPr>
            <p:spPr>
              <a:xfrm>
                <a:off x="1858483" y="3606716"/>
                <a:ext cx="2157314" cy="1161827"/>
              </a:xfrm>
              <a:prstGeom prst="rect">
                <a:avLst/>
              </a:prstGeom>
              <a:noFill/>
            </p:spPr>
            <p:txBody>
              <a:bodyPr wrap="square" rtlCol="0">
                <a:spAutoFit/>
              </a:bodyPr>
              <a:lstStyle/>
              <a:p>
                <a:pPr algn="just"/>
                <a:r>
                  <a:rPr lang="en-GB" sz="1000" b="1" dirty="0"/>
                  <a:t>Rural America- </a:t>
                </a:r>
                <a:r>
                  <a:rPr lang="en-GB" sz="1000" dirty="0"/>
                  <a:t>People in rural areas saw towns and cities as places where there were high rates of alcohol-fuelled violence and crime. There had been a strong campaign against alcohol led by groups such as the Anti-Saloon League.</a:t>
                </a:r>
              </a:p>
            </p:txBody>
          </p:sp>
          <p:sp>
            <p:nvSpPr>
              <p:cNvPr id="9" name="TextBox 8">
                <a:extLst>
                  <a:ext uri="{FF2B5EF4-FFF2-40B4-BE49-F238E27FC236}">
                    <a16:creationId xmlns:a16="http://schemas.microsoft.com/office/drawing/2014/main" id="{D8EE1010-8349-40D6-8B76-309307D65032}"/>
                  </a:ext>
                </a:extLst>
              </p:cNvPr>
              <p:cNvSpPr txBox="1"/>
              <p:nvPr/>
            </p:nvSpPr>
            <p:spPr>
              <a:xfrm>
                <a:off x="-41178" y="2252731"/>
                <a:ext cx="2196532" cy="1015663"/>
              </a:xfrm>
              <a:prstGeom prst="rect">
                <a:avLst/>
              </a:prstGeom>
              <a:noFill/>
            </p:spPr>
            <p:txBody>
              <a:bodyPr wrap="square" rtlCol="0">
                <a:spAutoFit/>
              </a:bodyPr>
              <a:lstStyle/>
              <a:p>
                <a:pPr algn="just"/>
                <a:r>
                  <a:rPr lang="en-GB" sz="1000" b="1" dirty="0"/>
                  <a:t>Patriotism-</a:t>
                </a:r>
                <a:r>
                  <a:rPr lang="en-GB" sz="1000" dirty="0"/>
                  <a:t> Many beers on sale in America were imported from Germany or brewed by German immigrants. During WW1 it was argued that Americans who drank this beer were traitors!</a:t>
                </a:r>
              </a:p>
            </p:txBody>
          </p:sp>
          <p:cxnSp>
            <p:nvCxnSpPr>
              <p:cNvPr id="11" name="Straight Arrow Connector 10">
                <a:extLst>
                  <a:ext uri="{FF2B5EF4-FFF2-40B4-BE49-F238E27FC236}">
                    <a16:creationId xmlns:a16="http://schemas.microsoft.com/office/drawing/2014/main" id="{CA707646-AEAE-476B-B918-37B34D5D54D0}"/>
                  </a:ext>
                </a:extLst>
              </p:cNvPr>
              <p:cNvCxnSpPr>
                <a:cxnSpLocks/>
              </p:cNvCxnSpPr>
              <p:nvPr/>
            </p:nvCxnSpPr>
            <p:spPr>
              <a:xfrm flipV="1">
                <a:off x="2989028" y="2354642"/>
                <a:ext cx="7176" cy="2768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23538DDB-9604-4454-92D8-CCAF807679A4}"/>
                  </a:ext>
                </a:extLst>
              </p:cNvPr>
              <p:cNvCxnSpPr>
                <a:stCxn id="5" idx="2"/>
              </p:cNvCxnSpPr>
              <p:nvPr/>
            </p:nvCxnSpPr>
            <p:spPr>
              <a:xfrm flipH="1">
                <a:off x="2989027" y="3266551"/>
                <a:ext cx="1" cy="3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0D82F776-FD4F-4D10-B954-CBB61BD2F186}"/>
                  </a:ext>
                </a:extLst>
              </p:cNvPr>
              <p:cNvCxnSpPr>
                <a:stCxn id="5" idx="1"/>
              </p:cNvCxnSpPr>
              <p:nvPr/>
            </p:nvCxnSpPr>
            <p:spPr>
              <a:xfrm flipH="1" flipV="1">
                <a:off x="2178657" y="2943385"/>
                <a:ext cx="32534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sp>
        <p:nvSpPr>
          <p:cNvPr id="28" name="TextBox 27">
            <a:extLst>
              <a:ext uri="{FF2B5EF4-FFF2-40B4-BE49-F238E27FC236}">
                <a16:creationId xmlns:a16="http://schemas.microsoft.com/office/drawing/2014/main" id="{FA934F43-AB84-4BBA-8C7D-288DC645098D}"/>
              </a:ext>
            </a:extLst>
          </p:cNvPr>
          <p:cNvSpPr txBox="1"/>
          <p:nvPr/>
        </p:nvSpPr>
        <p:spPr>
          <a:xfrm>
            <a:off x="329122" y="46891"/>
            <a:ext cx="1626958" cy="1015663"/>
          </a:xfrm>
          <a:prstGeom prst="rect">
            <a:avLst/>
          </a:prstGeom>
          <a:noFill/>
          <a:ln>
            <a:solidFill>
              <a:schemeClr val="tx1"/>
            </a:solidFill>
          </a:ln>
        </p:spPr>
        <p:txBody>
          <a:bodyPr wrap="square" rtlCol="0">
            <a:spAutoFit/>
          </a:bodyPr>
          <a:lstStyle/>
          <a:p>
            <a:r>
              <a:rPr lang="en-GB" sz="1000" b="1" dirty="0"/>
              <a:t>What is Prohibition?</a:t>
            </a:r>
          </a:p>
          <a:p>
            <a:pPr algn="just"/>
            <a:r>
              <a:rPr lang="en-GB" sz="1000" i="1" dirty="0"/>
              <a:t>Prohibition was a nationwide ban on the production, importation, transportation, and sale of alcohol from 1920 to 1933.</a:t>
            </a:r>
          </a:p>
        </p:txBody>
      </p:sp>
      <p:sp>
        <p:nvSpPr>
          <p:cNvPr id="2" name="TextBox 1">
            <a:extLst>
              <a:ext uri="{FF2B5EF4-FFF2-40B4-BE49-F238E27FC236}">
                <a16:creationId xmlns:a16="http://schemas.microsoft.com/office/drawing/2014/main" id="{E49D27B8-36D7-4771-AB0F-1369B4D9D3F3}"/>
              </a:ext>
            </a:extLst>
          </p:cNvPr>
          <p:cNvSpPr txBox="1"/>
          <p:nvPr/>
        </p:nvSpPr>
        <p:spPr>
          <a:xfrm>
            <a:off x="67754" y="2117287"/>
            <a:ext cx="1934067" cy="2246769"/>
          </a:xfrm>
          <a:prstGeom prst="rect">
            <a:avLst/>
          </a:prstGeom>
          <a:noFill/>
          <a:ln>
            <a:solidFill>
              <a:schemeClr val="tx1"/>
            </a:solidFill>
          </a:ln>
        </p:spPr>
        <p:txBody>
          <a:bodyPr wrap="square" rtlCol="0">
            <a:spAutoFit/>
          </a:bodyPr>
          <a:lstStyle/>
          <a:p>
            <a:r>
              <a:rPr lang="en-GB" sz="1000" b="1" dirty="0"/>
              <a:t>Organised crime</a:t>
            </a:r>
          </a:p>
          <a:p>
            <a:pPr algn="just"/>
            <a:r>
              <a:rPr lang="en-GB" sz="1000" dirty="0"/>
              <a:t>Many criminal gangs were making millions from bootlegging and speakeasies during Prohibition. They made so much money that they could bribe police, lawyers, and judges to cooperate with them and not prosecute them. The term ‘organised crime’ was used to describe this behaviour. One example of a well-known ‘gangster’ involved in organised crime was Al Capone. </a:t>
            </a:r>
          </a:p>
        </p:txBody>
      </p:sp>
      <p:pic>
        <p:nvPicPr>
          <p:cNvPr id="1026" name="Picture 2" descr="Al Capone - Silhouette Gangster Clip Art - Man Free PNG">
            <a:extLst>
              <a:ext uri="{FF2B5EF4-FFF2-40B4-BE49-F238E27FC236}">
                <a16:creationId xmlns:a16="http://schemas.microsoft.com/office/drawing/2014/main" id="{2D6907D1-7CBC-44FA-AEA2-CF536AB9D086}"/>
              </a:ext>
            </a:extLst>
          </p:cNvPr>
          <p:cNvPicPr>
            <a:picLocks noChangeAspect="1" noChangeArrowheads="1"/>
          </p:cNvPicPr>
          <p:nvPr/>
        </p:nvPicPr>
        <p:blipFill>
          <a:blip r:embed="rId9">
            <a:extLst>
              <a:ext uri="{BEBA8EAE-BF5A-486C-A8C5-ECC9F3942E4B}">
                <a14:imgProps xmlns:a14="http://schemas.microsoft.com/office/drawing/2010/main">
                  <a14:imgLayer r:embed="rId10">
                    <a14:imgEffect>
                      <a14:backgroundRemoval t="2283" b="96804" l="10000" r="90000">
                        <a14:foregroundMark x1="26522" y1="20091" x2="47391" y2="17352"/>
                        <a14:foregroundMark x1="29565" y1="93607" x2="70870" y2="97260"/>
                        <a14:foregroundMark x1="70870" y1="97260" x2="71304" y2="95434"/>
                        <a14:foregroundMark x1="67826" y1="96804" x2="40435" y2="84018"/>
                        <a14:foregroundMark x1="40435" y1="84018" x2="39130" y2="82648"/>
                        <a14:foregroundMark x1="43043" y1="92237" x2="52609" y2="46119"/>
                        <a14:foregroundMark x1="55217" y1="68950" x2="49130" y2="51598"/>
                        <a14:foregroundMark x1="35652" y1="89041" x2="33913" y2="43836"/>
                        <a14:foregroundMark x1="36087" y1="76712" x2="37391" y2="21005"/>
                        <a14:foregroundMark x1="37391" y1="68493" x2="29565" y2="36986"/>
                        <a14:foregroundMark x1="27391" y1="54795" x2="27391" y2="43379"/>
                        <a14:foregroundMark x1="59565" y1="48402" x2="59565" y2="42466"/>
                        <a14:foregroundMark x1="54783" y1="29680" x2="46087" y2="17808"/>
                        <a14:foregroundMark x1="68261" y1="29680" x2="48696" y2="20091"/>
                        <a14:foregroundMark x1="54783" y1="15982" x2="47826" y2="10502"/>
                        <a14:foregroundMark x1="31304" y1="20091" x2="33043" y2="6393"/>
                        <a14:foregroundMark x1="40870" y1="15068" x2="39565" y2="2283"/>
                      </a14:backgroundRemoval>
                    </a14:imgEffect>
                  </a14:imgLayer>
                </a14:imgProps>
              </a:ext>
              <a:ext uri="{28A0092B-C50C-407E-A947-70E740481C1C}">
                <a14:useLocalDpi xmlns:a14="http://schemas.microsoft.com/office/drawing/2010/main" val="0"/>
              </a:ext>
            </a:extLst>
          </a:blip>
          <a:srcRect/>
          <a:stretch>
            <a:fillRect/>
          </a:stretch>
        </p:blipFill>
        <p:spPr bwMode="auto">
          <a:xfrm>
            <a:off x="2003386" y="5901010"/>
            <a:ext cx="914356" cy="718744"/>
          </a:xfrm>
          <a:prstGeom prst="rect">
            <a:avLst/>
          </a:prstGeom>
          <a:noFill/>
          <a:extLst>
            <a:ext uri="{909E8E84-426E-40DD-AFC4-6F175D3DCCD1}">
              <a14:hiddenFill xmlns:a14="http://schemas.microsoft.com/office/drawing/2010/main">
                <a:solidFill>
                  <a:srgbClr val="FFFFFF"/>
                </a:solidFill>
              </a14:hiddenFill>
            </a:ext>
          </a:extLst>
        </p:spPr>
      </p:pic>
      <p:sp>
        <p:nvSpPr>
          <p:cNvPr id="3" name="Speech Bubble: Rectangle with Corners Rounded 2">
            <a:extLst>
              <a:ext uri="{FF2B5EF4-FFF2-40B4-BE49-F238E27FC236}">
                <a16:creationId xmlns:a16="http://schemas.microsoft.com/office/drawing/2014/main" id="{48B67A2D-6ED7-43C8-8A48-48F78284DE06}"/>
              </a:ext>
            </a:extLst>
          </p:cNvPr>
          <p:cNvSpPr/>
          <p:nvPr/>
        </p:nvSpPr>
        <p:spPr>
          <a:xfrm>
            <a:off x="79221" y="4462113"/>
            <a:ext cx="1710597" cy="2265082"/>
          </a:xfrm>
          <a:prstGeom prst="wedgeRoundRectCallout">
            <a:avLst>
              <a:gd name="adj1" fmla="val 73069"/>
              <a:gd name="adj2" fmla="val 27904"/>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n-GB" sz="1000" dirty="0"/>
              <a:t>During the height of my power, I was making $2 million a week through organised crime! Which I ran like a business. I had a great deal of control over the police through my bribes and no witnesses ever wanted to come forward against me! It was not until 1931 that I was eventually charged and sentenced to 11 years in prison. </a:t>
            </a:r>
          </a:p>
        </p:txBody>
      </p:sp>
      <p:sp>
        <p:nvSpPr>
          <p:cNvPr id="10" name="TextBox 9">
            <a:extLst>
              <a:ext uri="{FF2B5EF4-FFF2-40B4-BE49-F238E27FC236}">
                <a16:creationId xmlns:a16="http://schemas.microsoft.com/office/drawing/2014/main" id="{ABF967D3-24F7-4E36-9ABC-83F962121874}"/>
              </a:ext>
            </a:extLst>
          </p:cNvPr>
          <p:cNvSpPr txBox="1"/>
          <p:nvPr/>
        </p:nvSpPr>
        <p:spPr>
          <a:xfrm>
            <a:off x="1717385" y="6592904"/>
            <a:ext cx="1440533" cy="261610"/>
          </a:xfrm>
          <a:prstGeom prst="rect">
            <a:avLst/>
          </a:prstGeom>
          <a:noFill/>
        </p:spPr>
        <p:txBody>
          <a:bodyPr wrap="square" rtlCol="0">
            <a:spAutoFit/>
          </a:bodyPr>
          <a:lstStyle/>
          <a:p>
            <a:pPr algn="ctr"/>
            <a:r>
              <a:rPr lang="en-GB" sz="1100" b="1" dirty="0"/>
              <a:t>Al ‘Scarface’ Capone</a:t>
            </a:r>
          </a:p>
        </p:txBody>
      </p:sp>
      <p:sp>
        <p:nvSpPr>
          <p:cNvPr id="13" name="TextBox 12">
            <a:extLst>
              <a:ext uri="{FF2B5EF4-FFF2-40B4-BE49-F238E27FC236}">
                <a16:creationId xmlns:a16="http://schemas.microsoft.com/office/drawing/2014/main" id="{C2AC1B1E-6B43-42F5-8460-56AF0FD9D1AC}"/>
              </a:ext>
            </a:extLst>
          </p:cNvPr>
          <p:cNvSpPr txBox="1"/>
          <p:nvPr/>
        </p:nvSpPr>
        <p:spPr>
          <a:xfrm>
            <a:off x="1956080" y="3668181"/>
            <a:ext cx="2236653" cy="2246769"/>
          </a:xfrm>
          <a:prstGeom prst="rect">
            <a:avLst/>
          </a:prstGeom>
          <a:noFill/>
        </p:spPr>
        <p:txBody>
          <a:bodyPr wrap="square" rtlCol="0">
            <a:spAutoFit/>
          </a:bodyPr>
          <a:lstStyle/>
          <a:p>
            <a:r>
              <a:rPr lang="en-GB" sz="1000" b="1" dirty="0"/>
              <a:t>What was the impact of Prohibition? </a:t>
            </a:r>
          </a:p>
          <a:p>
            <a:pPr algn="just"/>
            <a:r>
              <a:rPr lang="en-GB" sz="1000" dirty="0"/>
              <a:t>By 1933 it was clear Prohibition was not working. There were approximately 200,000 speakeasies, more bars than before Prohibition, and organised crime and police corruption had risen. Many argued that if alcohol was legal then there would be lots of legal jobs in the brewing industry available and the government would be able to tax the alcohol and make money rather than the gangsters. In 1933 Franklin D. Roosevelt won the presidential election and got rid of Prohibition.</a:t>
            </a:r>
          </a:p>
        </p:txBody>
      </p:sp>
      <p:grpSp>
        <p:nvGrpSpPr>
          <p:cNvPr id="53" name="Group 52">
            <a:extLst>
              <a:ext uri="{FF2B5EF4-FFF2-40B4-BE49-F238E27FC236}">
                <a16:creationId xmlns:a16="http://schemas.microsoft.com/office/drawing/2014/main" id="{79ED4D24-1911-4A33-8F76-D4173511AAB3}"/>
              </a:ext>
            </a:extLst>
          </p:cNvPr>
          <p:cNvGrpSpPr/>
          <p:nvPr/>
        </p:nvGrpSpPr>
        <p:grpSpPr>
          <a:xfrm>
            <a:off x="4851409" y="394893"/>
            <a:ext cx="2869164" cy="1844417"/>
            <a:chOff x="4582951" y="2193289"/>
            <a:chExt cx="2869164" cy="1844417"/>
          </a:xfrm>
        </p:grpSpPr>
        <p:cxnSp>
          <p:nvCxnSpPr>
            <p:cNvPr id="37" name="Straight Connector 36">
              <a:extLst>
                <a:ext uri="{FF2B5EF4-FFF2-40B4-BE49-F238E27FC236}">
                  <a16:creationId xmlns:a16="http://schemas.microsoft.com/office/drawing/2014/main" id="{D115B095-8443-400C-8F9F-4883C72E1B14}"/>
                </a:ext>
              </a:extLst>
            </p:cNvPr>
            <p:cNvCxnSpPr/>
            <p:nvPr/>
          </p:nvCxnSpPr>
          <p:spPr>
            <a:xfrm>
              <a:off x="6530153" y="3137183"/>
              <a:ext cx="187037" cy="0"/>
            </a:xfrm>
            <a:prstGeom prst="line">
              <a:avLst/>
            </a:prstGeom>
          </p:spPr>
          <p:style>
            <a:lnRef idx="1">
              <a:schemeClr val="dk1"/>
            </a:lnRef>
            <a:fillRef idx="0">
              <a:schemeClr val="dk1"/>
            </a:fillRef>
            <a:effectRef idx="0">
              <a:schemeClr val="dk1"/>
            </a:effectRef>
            <a:fontRef idx="minor">
              <a:schemeClr val="tx1"/>
            </a:fontRef>
          </p:style>
        </p:cxnSp>
        <p:grpSp>
          <p:nvGrpSpPr>
            <p:cNvPr id="52" name="Group 51">
              <a:extLst>
                <a:ext uri="{FF2B5EF4-FFF2-40B4-BE49-F238E27FC236}">
                  <a16:creationId xmlns:a16="http://schemas.microsoft.com/office/drawing/2014/main" id="{CD48160B-7BCE-4527-9A65-45F33C197827}"/>
                </a:ext>
              </a:extLst>
            </p:cNvPr>
            <p:cNvGrpSpPr/>
            <p:nvPr/>
          </p:nvGrpSpPr>
          <p:grpSpPr>
            <a:xfrm>
              <a:off x="4582951" y="2193289"/>
              <a:ext cx="2869164" cy="1844417"/>
              <a:chOff x="4558258" y="3059633"/>
              <a:chExt cx="2869164" cy="1844417"/>
            </a:xfrm>
          </p:grpSpPr>
          <p:sp>
            <p:nvSpPr>
              <p:cNvPr id="20" name="TextBox 19">
                <a:extLst>
                  <a:ext uri="{FF2B5EF4-FFF2-40B4-BE49-F238E27FC236}">
                    <a16:creationId xmlns:a16="http://schemas.microsoft.com/office/drawing/2014/main" id="{D2CAF860-5F44-4D68-BF20-64364B62A3CF}"/>
                  </a:ext>
                </a:extLst>
              </p:cNvPr>
              <p:cNvSpPr txBox="1"/>
              <p:nvPr/>
            </p:nvSpPr>
            <p:spPr>
              <a:xfrm>
                <a:off x="5250875" y="3772695"/>
                <a:ext cx="1429789" cy="461665"/>
              </a:xfrm>
              <a:prstGeom prst="rect">
                <a:avLst/>
              </a:prstGeom>
              <a:noFill/>
            </p:spPr>
            <p:txBody>
              <a:bodyPr wrap="square" rtlCol="0">
                <a:spAutoFit/>
              </a:bodyPr>
              <a:lstStyle/>
              <a:p>
                <a:pPr algn="ctr"/>
                <a:r>
                  <a:rPr lang="en-GB" sz="1200" b="1" i="1" dirty="0"/>
                  <a:t>Why did people move to America?</a:t>
                </a:r>
              </a:p>
            </p:txBody>
          </p:sp>
          <p:sp>
            <p:nvSpPr>
              <p:cNvPr id="22" name="TextBox 21">
                <a:extLst>
                  <a:ext uri="{FF2B5EF4-FFF2-40B4-BE49-F238E27FC236}">
                    <a16:creationId xmlns:a16="http://schemas.microsoft.com/office/drawing/2014/main" id="{8E51E8D8-821D-407D-B1FE-D6B2E06E0734}"/>
                  </a:ext>
                </a:extLst>
              </p:cNvPr>
              <p:cNvSpPr txBox="1"/>
              <p:nvPr/>
            </p:nvSpPr>
            <p:spPr>
              <a:xfrm>
                <a:off x="5473930" y="3136577"/>
                <a:ext cx="1055717" cy="553998"/>
              </a:xfrm>
              <a:prstGeom prst="rect">
                <a:avLst/>
              </a:prstGeom>
              <a:noFill/>
            </p:spPr>
            <p:txBody>
              <a:bodyPr wrap="square" rtlCol="0">
                <a:spAutoFit/>
              </a:bodyPr>
              <a:lstStyle/>
              <a:p>
                <a:r>
                  <a:rPr lang="en-GB" sz="1000" dirty="0"/>
                  <a:t>1) Escape religious persecution </a:t>
                </a:r>
              </a:p>
            </p:txBody>
          </p:sp>
          <p:sp>
            <p:nvSpPr>
              <p:cNvPr id="24" name="TextBox 23">
                <a:extLst>
                  <a:ext uri="{FF2B5EF4-FFF2-40B4-BE49-F238E27FC236}">
                    <a16:creationId xmlns:a16="http://schemas.microsoft.com/office/drawing/2014/main" id="{7E33E6E9-A3A4-471E-A047-429DAA61BD12}"/>
                  </a:ext>
                </a:extLst>
              </p:cNvPr>
              <p:cNvSpPr txBox="1"/>
              <p:nvPr/>
            </p:nvSpPr>
            <p:spPr>
              <a:xfrm>
                <a:off x="6567547" y="3673259"/>
                <a:ext cx="859875" cy="707886"/>
              </a:xfrm>
              <a:prstGeom prst="rect">
                <a:avLst/>
              </a:prstGeom>
              <a:noFill/>
            </p:spPr>
            <p:txBody>
              <a:bodyPr wrap="square" rtlCol="0">
                <a:spAutoFit/>
              </a:bodyPr>
              <a:lstStyle/>
              <a:p>
                <a:r>
                  <a:rPr lang="en-GB" sz="1000" dirty="0"/>
                  <a:t>3) Better pay and standard of living</a:t>
                </a:r>
              </a:p>
            </p:txBody>
          </p:sp>
          <p:sp>
            <p:nvSpPr>
              <p:cNvPr id="29" name="TextBox 28">
                <a:extLst>
                  <a:ext uri="{FF2B5EF4-FFF2-40B4-BE49-F238E27FC236}">
                    <a16:creationId xmlns:a16="http://schemas.microsoft.com/office/drawing/2014/main" id="{A70C2DE4-840A-482E-8401-0F2E24F29BEF}"/>
                  </a:ext>
                </a:extLst>
              </p:cNvPr>
              <p:cNvSpPr txBox="1"/>
              <p:nvPr/>
            </p:nvSpPr>
            <p:spPr>
              <a:xfrm>
                <a:off x="6122441" y="4350052"/>
                <a:ext cx="1064029" cy="553998"/>
              </a:xfrm>
              <a:prstGeom prst="rect">
                <a:avLst/>
              </a:prstGeom>
              <a:noFill/>
            </p:spPr>
            <p:txBody>
              <a:bodyPr wrap="square" rtlCol="0">
                <a:spAutoFit/>
              </a:bodyPr>
              <a:lstStyle/>
              <a:p>
                <a:r>
                  <a:rPr lang="en-GB" sz="1000" dirty="0"/>
                  <a:t>4) Much of Europe was still divided by class</a:t>
                </a:r>
              </a:p>
            </p:txBody>
          </p:sp>
          <p:sp>
            <p:nvSpPr>
              <p:cNvPr id="30" name="TextBox 29">
                <a:extLst>
                  <a:ext uri="{FF2B5EF4-FFF2-40B4-BE49-F238E27FC236}">
                    <a16:creationId xmlns:a16="http://schemas.microsoft.com/office/drawing/2014/main" id="{2374110F-6732-4F8C-878C-D932D5E6A173}"/>
                  </a:ext>
                </a:extLst>
              </p:cNvPr>
              <p:cNvSpPr txBox="1"/>
              <p:nvPr/>
            </p:nvSpPr>
            <p:spPr>
              <a:xfrm>
                <a:off x="5450768" y="4371649"/>
                <a:ext cx="739833" cy="400110"/>
              </a:xfrm>
              <a:prstGeom prst="rect">
                <a:avLst/>
              </a:prstGeom>
              <a:noFill/>
            </p:spPr>
            <p:txBody>
              <a:bodyPr wrap="square" rtlCol="0">
                <a:spAutoFit/>
              </a:bodyPr>
              <a:lstStyle/>
              <a:p>
                <a:r>
                  <a:rPr lang="en-GB" sz="1000" dirty="0"/>
                  <a:t>5) Escape poverty</a:t>
                </a:r>
              </a:p>
            </p:txBody>
          </p:sp>
          <p:sp>
            <p:nvSpPr>
              <p:cNvPr id="31" name="TextBox 30">
                <a:extLst>
                  <a:ext uri="{FF2B5EF4-FFF2-40B4-BE49-F238E27FC236}">
                    <a16:creationId xmlns:a16="http://schemas.microsoft.com/office/drawing/2014/main" id="{C1EB5A79-D6E1-463C-9B4C-C5225B97CB83}"/>
                  </a:ext>
                </a:extLst>
              </p:cNvPr>
              <p:cNvSpPr txBox="1"/>
              <p:nvPr/>
            </p:nvSpPr>
            <p:spPr>
              <a:xfrm>
                <a:off x="4558258" y="3888387"/>
                <a:ext cx="985111" cy="1015663"/>
              </a:xfrm>
              <a:prstGeom prst="rect">
                <a:avLst/>
              </a:prstGeom>
              <a:noFill/>
            </p:spPr>
            <p:txBody>
              <a:bodyPr wrap="square" rtlCol="0">
                <a:spAutoFit/>
              </a:bodyPr>
              <a:lstStyle/>
              <a:p>
                <a:r>
                  <a:rPr lang="en-GB" sz="1000" dirty="0"/>
                  <a:t>6) American land was cheap, fertile, and rich in natural resources </a:t>
                </a:r>
              </a:p>
            </p:txBody>
          </p:sp>
          <p:sp>
            <p:nvSpPr>
              <p:cNvPr id="32" name="TextBox 31">
                <a:extLst>
                  <a:ext uri="{FF2B5EF4-FFF2-40B4-BE49-F238E27FC236}">
                    <a16:creationId xmlns:a16="http://schemas.microsoft.com/office/drawing/2014/main" id="{34300BC4-35E3-4EA1-B57E-5681BD74B4CB}"/>
                  </a:ext>
                </a:extLst>
              </p:cNvPr>
              <p:cNvSpPr txBox="1"/>
              <p:nvPr/>
            </p:nvSpPr>
            <p:spPr>
              <a:xfrm>
                <a:off x="6397221" y="3228945"/>
                <a:ext cx="897775" cy="400110"/>
              </a:xfrm>
              <a:prstGeom prst="rect">
                <a:avLst/>
              </a:prstGeom>
              <a:noFill/>
            </p:spPr>
            <p:txBody>
              <a:bodyPr wrap="square" rtlCol="0">
                <a:spAutoFit/>
              </a:bodyPr>
              <a:lstStyle/>
              <a:p>
                <a:r>
                  <a:rPr lang="en-GB" sz="1000" dirty="0"/>
                  <a:t>2) More job opportunities </a:t>
                </a:r>
              </a:p>
            </p:txBody>
          </p:sp>
          <p:sp>
            <p:nvSpPr>
              <p:cNvPr id="33" name="TextBox 32">
                <a:extLst>
                  <a:ext uri="{FF2B5EF4-FFF2-40B4-BE49-F238E27FC236}">
                    <a16:creationId xmlns:a16="http://schemas.microsoft.com/office/drawing/2014/main" id="{29827D91-8805-4B1B-AEAD-19D33141C9F4}"/>
                  </a:ext>
                </a:extLst>
              </p:cNvPr>
              <p:cNvSpPr txBox="1"/>
              <p:nvPr/>
            </p:nvSpPr>
            <p:spPr>
              <a:xfrm>
                <a:off x="4584007" y="3059633"/>
                <a:ext cx="927331" cy="707886"/>
              </a:xfrm>
              <a:prstGeom prst="rect">
                <a:avLst/>
              </a:prstGeom>
              <a:noFill/>
            </p:spPr>
            <p:txBody>
              <a:bodyPr wrap="square" rtlCol="0">
                <a:spAutoFit/>
              </a:bodyPr>
              <a:lstStyle/>
              <a:p>
                <a:r>
                  <a:rPr lang="en-GB" sz="1000" dirty="0"/>
                  <a:t>7) Many European towns were overcrowded</a:t>
                </a:r>
              </a:p>
            </p:txBody>
          </p:sp>
          <p:cxnSp>
            <p:nvCxnSpPr>
              <p:cNvPr id="35" name="Straight Connector 34">
                <a:extLst>
                  <a:ext uri="{FF2B5EF4-FFF2-40B4-BE49-F238E27FC236}">
                    <a16:creationId xmlns:a16="http://schemas.microsoft.com/office/drawing/2014/main" id="{DE4A5534-6E8C-4F70-B435-4199D6727F83}"/>
                  </a:ext>
                </a:extLst>
              </p:cNvPr>
              <p:cNvCxnSpPr/>
              <p:nvPr/>
            </p:nvCxnSpPr>
            <p:spPr>
              <a:xfrm flipV="1">
                <a:off x="6397221" y="3629055"/>
                <a:ext cx="132426" cy="228050"/>
              </a:xfrm>
              <a:prstGeom prst="line">
                <a:avLst/>
              </a:prstGeom>
            </p:spPr>
            <p:style>
              <a:lnRef idx="1">
                <a:schemeClr val="dk1"/>
              </a:lnRef>
              <a:fillRef idx="0">
                <a:schemeClr val="dk1"/>
              </a:fillRef>
              <a:effectRef idx="0">
                <a:schemeClr val="dk1"/>
              </a:effectRef>
              <a:fontRef idx="minor">
                <a:schemeClr val="tx1"/>
              </a:fontRef>
            </p:style>
          </p:cxnSp>
          <p:cxnSp>
            <p:nvCxnSpPr>
              <p:cNvPr id="39" name="Straight Connector 38">
                <a:extLst>
                  <a:ext uri="{FF2B5EF4-FFF2-40B4-BE49-F238E27FC236}">
                    <a16:creationId xmlns:a16="http://schemas.microsoft.com/office/drawing/2014/main" id="{F069BC72-99AF-4CFE-88CB-E8CF61CADD7D}"/>
                  </a:ext>
                </a:extLst>
              </p:cNvPr>
              <p:cNvCxnSpPr/>
              <p:nvPr/>
            </p:nvCxnSpPr>
            <p:spPr>
              <a:xfrm>
                <a:off x="6301047" y="4172989"/>
                <a:ext cx="96174" cy="198660"/>
              </a:xfrm>
              <a:prstGeom prst="line">
                <a:avLst/>
              </a:prstGeom>
            </p:spPr>
            <p:style>
              <a:lnRef idx="1">
                <a:schemeClr val="dk1"/>
              </a:lnRef>
              <a:fillRef idx="0">
                <a:schemeClr val="dk1"/>
              </a:fillRef>
              <a:effectRef idx="0">
                <a:schemeClr val="dk1"/>
              </a:effectRef>
              <a:fontRef idx="minor">
                <a:schemeClr val="tx1"/>
              </a:fontRef>
            </p:style>
          </p:cxnSp>
          <p:cxnSp>
            <p:nvCxnSpPr>
              <p:cNvPr id="41" name="Straight Connector 40">
                <a:extLst>
                  <a:ext uri="{FF2B5EF4-FFF2-40B4-BE49-F238E27FC236}">
                    <a16:creationId xmlns:a16="http://schemas.microsoft.com/office/drawing/2014/main" id="{01EFC905-69FE-45D3-AC28-88E7793E45B6}"/>
                  </a:ext>
                </a:extLst>
              </p:cNvPr>
              <p:cNvCxnSpPr>
                <a:cxnSpLocks/>
              </p:cNvCxnSpPr>
              <p:nvPr/>
            </p:nvCxnSpPr>
            <p:spPr>
              <a:xfrm flipH="1">
                <a:off x="5710342" y="4172828"/>
                <a:ext cx="20330" cy="209855"/>
              </a:xfrm>
              <a:prstGeom prst="line">
                <a:avLst/>
              </a:prstGeom>
            </p:spPr>
            <p:style>
              <a:lnRef idx="1">
                <a:schemeClr val="dk1"/>
              </a:lnRef>
              <a:fillRef idx="0">
                <a:schemeClr val="dk1"/>
              </a:fillRef>
              <a:effectRef idx="0">
                <a:schemeClr val="dk1"/>
              </a:effectRef>
              <a:fontRef idx="minor">
                <a:schemeClr val="tx1"/>
              </a:fontRef>
            </p:style>
          </p:cxnSp>
          <p:cxnSp>
            <p:nvCxnSpPr>
              <p:cNvPr id="44" name="Straight Connector 43">
                <a:extLst>
                  <a:ext uri="{FF2B5EF4-FFF2-40B4-BE49-F238E27FC236}">
                    <a16:creationId xmlns:a16="http://schemas.microsoft.com/office/drawing/2014/main" id="{20A5DE74-801E-4BA9-A517-A325E3D80A2E}"/>
                  </a:ext>
                </a:extLst>
              </p:cNvPr>
              <p:cNvCxnSpPr>
                <a:cxnSpLocks/>
              </p:cNvCxnSpPr>
              <p:nvPr/>
            </p:nvCxnSpPr>
            <p:spPr>
              <a:xfrm flipH="1">
                <a:off x="5329846" y="4172828"/>
                <a:ext cx="213523" cy="90154"/>
              </a:xfrm>
              <a:prstGeom prst="line">
                <a:avLst/>
              </a:prstGeom>
            </p:spPr>
            <p:style>
              <a:lnRef idx="1">
                <a:schemeClr val="dk1"/>
              </a:lnRef>
              <a:fillRef idx="0">
                <a:schemeClr val="dk1"/>
              </a:fillRef>
              <a:effectRef idx="0">
                <a:schemeClr val="dk1"/>
              </a:effectRef>
              <a:fontRef idx="minor">
                <a:schemeClr val="tx1"/>
              </a:fontRef>
            </p:style>
          </p:cxnSp>
          <p:cxnSp>
            <p:nvCxnSpPr>
              <p:cNvPr id="47" name="Straight Connector 46">
                <a:extLst>
                  <a:ext uri="{FF2B5EF4-FFF2-40B4-BE49-F238E27FC236}">
                    <a16:creationId xmlns:a16="http://schemas.microsoft.com/office/drawing/2014/main" id="{BD607D15-3856-4F8B-A1B8-E00A3F2F3F93}"/>
                  </a:ext>
                </a:extLst>
              </p:cNvPr>
              <p:cNvCxnSpPr/>
              <p:nvPr/>
            </p:nvCxnSpPr>
            <p:spPr>
              <a:xfrm flipH="1" flipV="1">
                <a:off x="5329846" y="3690575"/>
                <a:ext cx="120922" cy="166530"/>
              </a:xfrm>
              <a:prstGeom prst="line">
                <a:avLst/>
              </a:prstGeom>
            </p:spPr>
            <p:style>
              <a:lnRef idx="1">
                <a:schemeClr val="dk1"/>
              </a:lnRef>
              <a:fillRef idx="0">
                <a:schemeClr val="dk1"/>
              </a:fillRef>
              <a:effectRef idx="0">
                <a:schemeClr val="dk1"/>
              </a:effectRef>
              <a:fontRef idx="minor">
                <a:schemeClr val="tx1"/>
              </a:fontRef>
            </p:style>
          </p:cxnSp>
          <p:cxnSp>
            <p:nvCxnSpPr>
              <p:cNvPr id="49" name="Straight Connector 48">
                <a:extLst>
                  <a:ext uri="{FF2B5EF4-FFF2-40B4-BE49-F238E27FC236}">
                    <a16:creationId xmlns:a16="http://schemas.microsoft.com/office/drawing/2014/main" id="{1F64CE47-DA6A-4902-8D50-ED16B18C2DB6}"/>
                  </a:ext>
                </a:extLst>
              </p:cNvPr>
              <p:cNvCxnSpPr>
                <a:cxnSpLocks/>
              </p:cNvCxnSpPr>
              <p:nvPr/>
            </p:nvCxnSpPr>
            <p:spPr>
              <a:xfrm flipV="1">
                <a:off x="5874285" y="3629055"/>
                <a:ext cx="19439" cy="205160"/>
              </a:xfrm>
              <a:prstGeom prst="line">
                <a:avLst/>
              </a:prstGeom>
            </p:spPr>
            <p:style>
              <a:lnRef idx="1">
                <a:schemeClr val="dk1"/>
              </a:lnRef>
              <a:fillRef idx="0">
                <a:schemeClr val="dk1"/>
              </a:fillRef>
              <a:effectRef idx="0">
                <a:schemeClr val="dk1"/>
              </a:effectRef>
              <a:fontRef idx="minor">
                <a:schemeClr val="tx1"/>
              </a:fontRef>
            </p:style>
          </p:cxnSp>
        </p:grpSp>
      </p:grpSp>
      <p:graphicFrame>
        <p:nvGraphicFramePr>
          <p:cNvPr id="55" name="Table 55">
            <a:extLst>
              <a:ext uri="{FF2B5EF4-FFF2-40B4-BE49-F238E27FC236}">
                <a16:creationId xmlns:a16="http://schemas.microsoft.com/office/drawing/2014/main" id="{86116CAF-D3AE-4993-A051-FC2674FA67B2}"/>
              </a:ext>
            </a:extLst>
          </p:cNvPr>
          <p:cNvGraphicFramePr>
            <a:graphicFrameLocks noGrp="1"/>
          </p:cNvGraphicFramePr>
          <p:nvPr>
            <p:extLst>
              <p:ext uri="{D42A27DB-BD31-4B8C-83A1-F6EECF244321}">
                <p14:modId xmlns:p14="http://schemas.microsoft.com/office/powerpoint/2010/main" val="1891351907"/>
              </p:ext>
            </p:extLst>
          </p:nvPr>
        </p:nvGraphicFramePr>
        <p:xfrm>
          <a:off x="4153134" y="2225955"/>
          <a:ext cx="4020346" cy="3769986"/>
        </p:xfrm>
        <a:graphic>
          <a:graphicData uri="http://schemas.openxmlformats.org/drawingml/2006/table">
            <a:tbl>
              <a:tblPr firstRow="1" bandRow="1">
                <a:tableStyleId>{2D5ABB26-0587-4C30-8999-92F81FD0307C}</a:tableStyleId>
              </a:tblPr>
              <a:tblGrid>
                <a:gridCol w="888850">
                  <a:extLst>
                    <a:ext uri="{9D8B030D-6E8A-4147-A177-3AD203B41FA5}">
                      <a16:colId xmlns:a16="http://schemas.microsoft.com/office/drawing/2014/main" val="2926154906"/>
                    </a:ext>
                  </a:extLst>
                </a:gridCol>
                <a:gridCol w="3131496">
                  <a:extLst>
                    <a:ext uri="{9D8B030D-6E8A-4147-A177-3AD203B41FA5}">
                      <a16:colId xmlns:a16="http://schemas.microsoft.com/office/drawing/2014/main" val="4199765251"/>
                    </a:ext>
                  </a:extLst>
                </a:gridCol>
              </a:tblGrid>
              <a:tr h="684566">
                <a:tc>
                  <a:txBody>
                    <a:bodyPr/>
                    <a:lstStyle/>
                    <a:p>
                      <a:r>
                        <a:rPr lang="en-GB" sz="1100" dirty="0"/>
                        <a:t>The impact of immigration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t>Immigrants were often resented because they were usually poor, couldn’t speak English, and had different traditions and religious practices. WW1 also added to American suspicion of ‘foreigners’.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763954"/>
                  </a:ext>
                </a:extLst>
              </a:tr>
              <a:tr h="684566">
                <a:tc>
                  <a:txBody>
                    <a:bodyPr/>
                    <a:lstStyle/>
                    <a:p>
                      <a:r>
                        <a:rPr lang="en-GB" sz="1100" dirty="0"/>
                        <a:t>The immigrant experience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t>Some did achieve great success through opening businesses and making a good living. However, many had low wages, poor living conditions, and were poorly educated.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8182102"/>
                  </a:ext>
                </a:extLst>
              </a:tr>
              <a:tr h="1131023">
                <a:tc>
                  <a:txBody>
                    <a:bodyPr/>
                    <a:lstStyle/>
                    <a:p>
                      <a:r>
                        <a:rPr lang="en-GB" sz="1100" dirty="0"/>
                        <a:t>Immigration laws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t>The government began introducing new laws to limit immigration. 1) </a:t>
                      </a:r>
                      <a:r>
                        <a:rPr lang="en-GB" sz="1000" u="sng" dirty="0"/>
                        <a:t>1917 Literacy Act </a:t>
                      </a:r>
                      <a:r>
                        <a:rPr lang="en-GB" sz="1000" u="none" dirty="0"/>
                        <a:t>banned</a:t>
                      </a:r>
                      <a:r>
                        <a:rPr lang="en-GB" sz="1000" u="sng" dirty="0"/>
                        <a:t> </a:t>
                      </a:r>
                      <a:r>
                        <a:rPr lang="en-GB" sz="1000" dirty="0"/>
                        <a:t>entry to any immigrant over 16 who couldn’t read a sentence of 40 words. 2) </a:t>
                      </a:r>
                      <a:r>
                        <a:rPr lang="en-GB" sz="1000" u="sng" dirty="0"/>
                        <a:t>1921 Immigration Quota Law </a:t>
                      </a:r>
                      <a:r>
                        <a:rPr lang="en-GB" sz="1000" dirty="0"/>
                        <a:t>allowed only 350,000 immigrants to enter a year. 3) </a:t>
                      </a:r>
                      <a:r>
                        <a:rPr lang="en-GB" sz="1000" u="sng" dirty="0"/>
                        <a:t>1924 National Origins Act </a:t>
                      </a:r>
                      <a:r>
                        <a:rPr lang="en-GB" sz="1000" dirty="0"/>
                        <a:t>allowed only 150,000 immigrants to enter each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230322"/>
                  </a:ext>
                </a:extLst>
              </a:tr>
              <a:tr h="1209666">
                <a:tc>
                  <a:txBody>
                    <a:bodyPr/>
                    <a:lstStyle/>
                    <a:p>
                      <a:r>
                        <a:rPr lang="en-GB" sz="1100" dirty="0"/>
                        <a:t>Fear of immigration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000" dirty="0"/>
                        <a:t>Some saw immigrants as an enemy who brought ‘un-American’ ideas, Communism was especially feared. The bombing of Alexander Mitchell Palmer’s house had sparked the ‘Palmer Raids’ to get rid of America’s communists. Around 6000 suspected communists were arrested, even though little evidence was found. This period was known as the ‘Red Scare’.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4544839"/>
                  </a:ext>
                </a:extLst>
              </a:tr>
            </a:tbl>
          </a:graphicData>
        </a:graphic>
      </p:graphicFrame>
      <p:sp>
        <p:nvSpPr>
          <p:cNvPr id="59" name="Scroll: Vertical 58">
            <a:extLst>
              <a:ext uri="{FF2B5EF4-FFF2-40B4-BE49-F238E27FC236}">
                <a16:creationId xmlns:a16="http://schemas.microsoft.com/office/drawing/2014/main" id="{76D656FA-70E8-4C1E-89C5-CBBA329832E1}"/>
              </a:ext>
            </a:extLst>
          </p:cNvPr>
          <p:cNvSpPr/>
          <p:nvPr/>
        </p:nvSpPr>
        <p:spPr>
          <a:xfrm>
            <a:off x="3238384" y="5855789"/>
            <a:ext cx="847899" cy="974037"/>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050" i="1" dirty="0"/>
              <a:t>Justice for Sacco &amp; Vanzetti</a:t>
            </a:r>
          </a:p>
        </p:txBody>
      </p:sp>
      <p:sp>
        <p:nvSpPr>
          <p:cNvPr id="60" name="TextBox 59">
            <a:extLst>
              <a:ext uri="{FF2B5EF4-FFF2-40B4-BE49-F238E27FC236}">
                <a16:creationId xmlns:a16="http://schemas.microsoft.com/office/drawing/2014/main" id="{749D2FD1-3E20-4202-A2EF-32C6D1A84588}"/>
              </a:ext>
            </a:extLst>
          </p:cNvPr>
          <p:cNvSpPr txBox="1"/>
          <p:nvPr/>
        </p:nvSpPr>
        <p:spPr>
          <a:xfrm>
            <a:off x="4061816" y="5984763"/>
            <a:ext cx="4230678" cy="861774"/>
          </a:xfrm>
          <a:prstGeom prst="rect">
            <a:avLst/>
          </a:prstGeom>
          <a:noFill/>
        </p:spPr>
        <p:txBody>
          <a:bodyPr wrap="square" rtlCol="0">
            <a:spAutoFit/>
          </a:bodyPr>
          <a:lstStyle/>
          <a:p>
            <a:pPr algn="just"/>
            <a:r>
              <a:rPr lang="en-GB" sz="1000" dirty="0"/>
              <a:t>Sacco and Vanzetti were Italian-born immigrant anarchists who were charged of robbing a shoe factory and murdering two staff in April 1920. There was no conclusive evidence, but the jury found them guilty and sentenced them to death. Despite years of protests and appeals, they were executed by the electric chair on 23</a:t>
            </a:r>
            <a:r>
              <a:rPr lang="en-GB" sz="1000" baseline="30000" dirty="0"/>
              <a:t>rd</a:t>
            </a:r>
            <a:r>
              <a:rPr lang="en-GB" sz="1000" dirty="0"/>
              <a:t> August 1927. </a:t>
            </a:r>
          </a:p>
        </p:txBody>
      </p:sp>
      <p:cxnSp>
        <p:nvCxnSpPr>
          <p:cNvPr id="62" name="Straight Arrow Connector 61">
            <a:extLst>
              <a:ext uri="{FF2B5EF4-FFF2-40B4-BE49-F238E27FC236}">
                <a16:creationId xmlns:a16="http://schemas.microsoft.com/office/drawing/2014/main" id="{0F3ADC94-92C7-49BA-8598-B590BBFABDA4}"/>
              </a:ext>
            </a:extLst>
          </p:cNvPr>
          <p:cNvCxnSpPr>
            <a:cxnSpLocks/>
            <a:stCxn id="59" idx="3"/>
          </p:cNvCxnSpPr>
          <p:nvPr/>
        </p:nvCxnSpPr>
        <p:spPr>
          <a:xfrm flipV="1">
            <a:off x="3980296" y="6248986"/>
            <a:ext cx="148370" cy="9382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C4E828E6-3889-4FD0-B82D-92DB6E565848}"/>
              </a:ext>
            </a:extLst>
          </p:cNvPr>
          <p:cNvSpPr txBox="1"/>
          <p:nvPr/>
        </p:nvSpPr>
        <p:spPr>
          <a:xfrm>
            <a:off x="7667684" y="325472"/>
            <a:ext cx="4537592" cy="1323439"/>
          </a:xfrm>
          <a:prstGeom prst="rect">
            <a:avLst/>
          </a:prstGeom>
          <a:noFill/>
        </p:spPr>
        <p:txBody>
          <a:bodyPr wrap="square" rtlCol="0">
            <a:spAutoFit/>
          </a:bodyPr>
          <a:lstStyle/>
          <a:p>
            <a:pPr algn="just"/>
            <a:r>
              <a:rPr lang="en-GB" sz="1000" dirty="0"/>
              <a:t>Slavery was abolished in the USA in 1865, but by this time there were more black people than white in the South. Many white politicians were driven by racial prejudice and tried to keep African-Americans segregated through the Jim Crow Laws. Many African-Americans left the South and headed North for better pay and opportunities in new industries. However, there was still racism; African-Americans were last to be hired, they had the worst housing in poor areas, some factories only hired white workers or paid black workers the lowest wages, and there were occasionally race riots. </a:t>
            </a:r>
          </a:p>
        </p:txBody>
      </p:sp>
      <p:sp>
        <p:nvSpPr>
          <p:cNvPr id="15" name="TextBox 14">
            <a:extLst>
              <a:ext uri="{FF2B5EF4-FFF2-40B4-BE49-F238E27FC236}">
                <a16:creationId xmlns:a16="http://schemas.microsoft.com/office/drawing/2014/main" id="{FA8EA5DB-75E3-4EBB-A3F1-21EB852BB513}"/>
              </a:ext>
            </a:extLst>
          </p:cNvPr>
          <p:cNvSpPr txBox="1"/>
          <p:nvPr/>
        </p:nvSpPr>
        <p:spPr>
          <a:xfrm>
            <a:off x="9936480" y="127173"/>
            <a:ext cx="1696278" cy="261610"/>
          </a:xfrm>
          <a:prstGeom prst="rect">
            <a:avLst/>
          </a:prstGeom>
          <a:noFill/>
        </p:spPr>
        <p:txBody>
          <a:bodyPr wrap="square" rtlCol="0">
            <a:spAutoFit/>
          </a:bodyPr>
          <a:lstStyle/>
          <a:p>
            <a:pPr algn="ctr"/>
            <a:r>
              <a:rPr lang="en-GB" sz="1100" b="1" dirty="0"/>
              <a:t>Racial tension</a:t>
            </a:r>
          </a:p>
        </p:txBody>
      </p:sp>
      <p:sp>
        <p:nvSpPr>
          <p:cNvPr id="16" name="TextBox 15">
            <a:extLst>
              <a:ext uri="{FF2B5EF4-FFF2-40B4-BE49-F238E27FC236}">
                <a16:creationId xmlns:a16="http://schemas.microsoft.com/office/drawing/2014/main" id="{C53698B3-02A1-4374-9D39-90162A922D1C}"/>
              </a:ext>
            </a:extLst>
          </p:cNvPr>
          <p:cNvSpPr txBox="1"/>
          <p:nvPr/>
        </p:nvSpPr>
        <p:spPr>
          <a:xfrm>
            <a:off x="8239549" y="1619536"/>
            <a:ext cx="3910056" cy="1015663"/>
          </a:xfrm>
          <a:prstGeom prst="rect">
            <a:avLst/>
          </a:prstGeom>
          <a:noFill/>
          <a:ln>
            <a:solidFill>
              <a:schemeClr val="tx1"/>
            </a:solidFill>
          </a:ln>
        </p:spPr>
        <p:txBody>
          <a:bodyPr wrap="square" rtlCol="0">
            <a:spAutoFit/>
          </a:bodyPr>
          <a:lstStyle/>
          <a:p>
            <a:pPr algn="just"/>
            <a:r>
              <a:rPr lang="en-GB" sz="1000" b="1" dirty="0"/>
              <a:t>The Black ‘Renaissance- </a:t>
            </a:r>
            <a:r>
              <a:rPr lang="en-GB" sz="1000" dirty="0"/>
              <a:t>some African-American communities flourished in the North e.g. Harlem, a neighbourhood in New York, became a centre for creativity and black culture as talented black poets, writers, artists, and musicians gathered there.  White customers were attracted to these areas by the new nightclubs and jazz bars. Some African-Americans event entered politics.</a:t>
            </a:r>
          </a:p>
        </p:txBody>
      </p:sp>
      <p:pic>
        <p:nvPicPr>
          <p:cNvPr id="17" name="Picture 2" descr="Music Instrument Clipart - Transparent Background Instrument Trumpet  Clipart Trumpet - Png Download (#943830) - PinClipart">
            <a:extLst>
              <a:ext uri="{FF2B5EF4-FFF2-40B4-BE49-F238E27FC236}">
                <a16:creationId xmlns:a16="http://schemas.microsoft.com/office/drawing/2014/main" id="{3A1B3568-431C-4236-9562-932292D82EA2}"/>
              </a:ext>
            </a:extLst>
          </p:cNvPr>
          <p:cNvPicPr>
            <a:picLocks noChangeAspect="1" noChangeArrowheads="1"/>
          </p:cNvPicPr>
          <p:nvPr/>
        </p:nvPicPr>
        <p:blipFill>
          <a:blip r:embed="rId11">
            <a:extLst>
              <a:ext uri="{BEBA8EAE-BF5A-486C-A8C5-ECC9F3942E4B}">
                <a14:imgProps xmlns:a14="http://schemas.microsoft.com/office/drawing/2010/main">
                  <a14:imgLayer r:embed="rId12">
                    <a14:imgEffect>
                      <a14:backgroundRemoval t="5505" b="93578" l="6494" r="93074">
                        <a14:foregroundMark x1="17316" y1="11009" x2="17316" y2="8716"/>
                        <a14:foregroundMark x1="6926" y1="21560" x2="6494" y2="21101"/>
                        <a14:foregroundMark x1="90909" y1="93578" x2="90909" y2="91743"/>
                        <a14:foregroundMark x1="93074" y1="92202" x2="91775" y2="90826"/>
                        <a14:foregroundMark x1="19481" y1="8257" x2="19481" y2="5505"/>
                      </a14:backgroundRemoval>
                    </a14:imgEffect>
                  </a14:imgLayer>
                </a14:imgProps>
              </a:ext>
              <a:ext uri="{28A0092B-C50C-407E-A947-70E740481C1C}">
                <a14:useLocalDpi xmlns:a14="http://schemas.microsoft.com/office/drawing/2010/main" val="0"/>
              </a:ext>
            </a:extLst>
          </a:blip>
          <a:srcRect/>
          <a:stretch>
            <a:fillRect/>
          </a:stretch>
        </p:blipFill>
        <p:spPr bwMode="auto">
          <a:xfrm rot="787430" flipH="1">
            <a:off x="7501965" y="1534513"/>
            <a:ext cx="715238" cy="686705"/>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2E492396-F4BB-4886-879D-C1CD558C5157}"/>
              </a:ext>
            </a:extLst>
          </p:cNvPr>
          <p:cNvSpPr txBox="1"/>
          <p:nvPr/>
        </p:nvSpPr>
        <p:spPr>
          <a:xfrm>
            <a:off x="8214808" y="2670053"/>
            <a:ext cx="3928627" cy="3939540"/>
          </a:xfrm>
          <a:prstGeom prst="rect">
            <a:avLst/>
          </a:prstGeom>
          <a:noFill/>
        </p:spPr>
        <p:txBody>
          <a:bodyPr wrap="square" rtlCol="0">
            <a:spAutoFit/>
          </a:bodyPr>
          <a:lstStyle/>
          <a:p>
            <a:pPr algn="just"/>
            <a:r>
              <a:rPr lang="en-GB" sz="1000" b="1" dirty="0"/>
              <a:t>What was the Ku Klux Klan? </a:t>
            </a:r>
            <a:r>
              <a:rPr lang="en-GB" sz="1000" dirty="0"/>
              <a:t>The KKK was a racist terror group who wanted to maintain white supremacy over African-Americans and immigrants. It was  founded in the 1860s and by 1925 they had a membership of around 5 million. </a:t>
            </a:r>
          </a:p>
          <a:p>
            <a:pPr algn="just"/>
            <a:endParaRPr lang="en-GB" sz="1000" dirty="0"/>
          </a:p>
          <a:p>
            <a:pPr algn="just"/>
            <a:r>
              <a:rPr lang="en-GB" sz="1000" b="1" dirty="0"/>
              <a:t>How did the Klan become so popular? </a:t>
            </a:r>
            <a:r>
              <a:rPr lang="en-GB" sz="1000" dirty="0"/>
              <a:t>In 1915 a Hollywood feature film, </a:t>
            </a:r>
            <a:r>
              <a:rPr lang="en-GB" sz="1000" i="1" dirty="0"/>
              <a:t>The Birth of a Nation</a:t>
            </a:r>
            <a:r>
              <a:rPr lang="en-GB" sz="1000" dirty="0"/>
              <a:t>, showed Klansmen saving white families from violent black criminals. This film glorified the Klan as law-abiding citizens which attracted huge audiences and sparked an increase in Klan membership. Most members were poor white people from rural areas of Southern and Western states. They looked to blame others for their poverty, they turned their blame to African-Americans, Jewish people, Catholics, and immigrants. The Klan was against anyone that wasn’t like them- white and Protestant. </a:t>
            </a:r>
          </a:p>
          <a:p>
            <a:pPr algn="just"/>
            <a:endParaRPr lang="en-GB" sz="1000" dirty="0"/>
          </a:p>
          <a:p>
            <a:pPr algn="just"/>
            <a:r>
              <a:rPr lang="en-GB" sz="1000" b="1" dirty="0"/>
              <a:t>What methods did the KKK use? </a:t>
            </a:r>
            <a:r>
              <a:rPr lang="en-GB" sz="1000" dirty="0"/>
              <a:t>Klan members dressed in white sheets, white hoods, and carried US flags. They used violent and intimidating methods including whipping, branding with acid, kidnapping, castration, and lynching.</a:t>
            </a:r>
          </a:p>
          <a:p>
            <a:pPr algn="just"/>
            <a:endParaRPr lang="en-GB" sz="1000" dirty="0"/>
          </a:p>
          <a:p>
            <a:pPr algn="just"/>
            <a:r>
              <a:rPr lang="en-GB" sz="1000" b="1" dirty="0"/>
              <a:t>The decline of the Klan: </a:t>
            </a:r>
            <a:r>
              <a:rPr lang="en-GB" sz="1000" dirty="0"/>
              <a:t>In 1925 a popular Klan leader was convicted of the brutal kidnapping, rape, and murder of a young woman. At his trial he exposed many of the secrets of the KKK. He was sentenced to life in prison and within a year KKK membership had fallen from 5 million to 300,000.</a:t>
            </a:r>
            <a:endParaRPr lang="en-GB" sz="1000" b="1" dirty="0"/>
          </a:p>
        </p:txBody>
      </p:sp>
    </p:spTree>
    <p:extLst>
      <p:ext uri="{BB962C8B-B14F-4D97-AF65-F5344CB8AC3E}">
        <p14:creationId xmlns:p14="http://schemas.microsoft.com/office/powerpoint/2010/main" val="26700546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D8FEA610CC66AA4696C86B81B125B99F" ma:contentTypeVersion="13" ma:contentTypeDescription="Create a new document." ma:contentTypeScope="" ma:versionID="f16942748d9363fef052b509c66c9014">
  <xsd:schema xmlns:xsd="http://www.w3.org/2001/XMLSchema" xmlns:xs="http://www.w3.org/2001/XMLSchema" xmlns:p="http://schemas.microsoft.com/office/2006/metadata/properties" xmlns:ns2="08472304-bc1a-4937-b30c-7c277c860ac3" xmlns:ns3="44d12623-5f40-41ee-9b3f-9f90abd3d084" targetNamespace="http://schemas.microsoft.com/office/2006/metadata/properties" ma:root="true" ma:fieldsID="d5b519a997fc192f5c64e108f170bb5d" ns2:_="" ns3:_="">
    <xsd:import namespace="08472304-bc1a-4937-b30c-7c277c860ac3"/>
    <xsd:import namespace="44d12623-5f40-41ee-9b3f-9f90abd3d084"/>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472304-bc1a-4937-b30c-7c277c860ac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4d12623-5f40-41ee-9b3f-9f90abd3d084"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08472304-bc1a-4937-b30c-7c277c860ac3">CA73KAZFXKWK-1207151448-65118</_dlc_DocId>
    <_dlc_DocIdUrl xmlns="08472304-bc1a-4937-b30c-7c277c860ac3">
      <Url>https://hebburn.sharepoint.com/sites/staffroom/_layouts/15/DocIdRedir.aspx?ID=CA73KAZFXKWK-1207151448-65118</Url>
      <Description>CA73KAZFXKWK-1207151448-65118</Description>
    </_dlc_DocIdUrl>
  </documentManagement>
</p:properties>
</file>

<file path=customXml/itemProps1.xml><?xml version="1.0" encoding="utf-8"?>
<ds:datastoreItem xmlns:ds="http://schemas.openxmlformats.org/officeDocument/2006/customXml" ds:itemID="{115ECAF1-DA56-42E4-895D-3F0B420770D0}">
  <ds:schemaRefs>
    <ds:schemaRef ds:uri="http://schemas.microsoft.com/sharepoint/v3/contenttype/forms"/>
  </ds:schemaRefs>
</ds:datastoreItem>
</file>

<file path=customXml/itemProps2.xml><?xml version="1.0" encoding="utf-8"?>
<ds:datastoreItem xmlns:ds="http://schemas.openxmlformats.org/officeDocument/2006/customXml" ds:itemID="{62C9547C-D550-4FAB-9615-C64F0FF9CD6F}">
  <ds:schemaRefs>
    <ds:schemaRef ds:uri="http://schemas.microsoft.com/sharepoint/events"/>
  </ds:schemaRefs>
</ds:datastoreItem>
</file>

<file path=customXml/itemProps3.xml><?xml version="1.0" encoding="utf-8"?>
<ds:datastoreItem xmlns:ds="http://schemas.openxmlformats.org/officeDocument/2006/customXml" ds:itemID="{47540665-03BB-4ED9-BFA5-10B95922CF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472304-bc1a-4937-b30c-7c277c860ac3"/>
    <ds:schemaRef ds:uri="44d12623-5f40-41ee-9b3f-9f90abd3d0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D672EF9-C4B1-470E-866E-49448C206341}">
  <ds:schemaRefs>
    <ds:schemaRef ds:uri="http://schemas.microsoft.com/office/2006/metadata/properties"/>
    <ds:schemaRef ds:uri="http://schemas.microsoft.com/office/infopath/2007/PartnerControls"/>
    <ds:schemaRef ds:uri="08472304-bc1a-4937-b30c-7c277c860ac3"/>
  </ds:schemaRefs>
</ds:datastoreItem>
</file>

<file path=docProps/app.xml><?xml version="1.0" encoding="utf-8"?>
<Properties xmlns="http://schemas.openxmlformats.org/officeDocument/2006/extended-properties" xmlns:vt="http://schemas.openxmlformats.org/officeDocument/2006/docPropsVTypes">
  <TotalTime>824</TotalTime>
  <Words>2333</Words>
  <Application>Microsoft Office PowerPoint</Application>
  <PresentationFormat>Widescreen</PresentationFormat>
  <Paragraphs>83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 Brooker</dc:creator>
  <cp:lastModifiedBy>Miss Brooker</cp:lastModifiedBy>
  <cp:revision>22</cp:revision>
  <dcterms:created xsi:type="dcterms:W3CDTF">2021-08-23T20:45:19Z</dcterms:created>
  <dcterms:modified xsi:type="dcterms:W3CDTF">2022-02-16T15:33:44Z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0x010100D8FEA610CC66AA4696C86B81B125B99F</vt:lpwstr>
  </property>
  <property fmtid="{D5CDD505-2E9C-101B-9397-08002B2CF9AE}" pid="3" name="_dlc_DocIdItemGuid">
    <vt:lpwstr>f083657b-02bc-4b92-957a-86f257f344ca</vt:lpwstr>
  </property>
</Properties>
</file>