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3" r:id="rId2"/>
    <p:sldMasterId id="2147483692" r:id="rId3"/>
  </p:sldMasterIdLst>
  <p:notesMasterIdLst>
    <p:notesMasterId r:id="rId7"/>
  </p:notesMasterIdLst>
  <p:sldIdLst>
    <p:sldId id="353" r:id="rId4"/>
    <p:sldId id="354" r:id="rId5"/>
    <p:sldId id="35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42B"/>
    <a:srgbClr val="DF361F"/>
    <a:srgbClr val="398A9E"/>
    <a:srgbClr val="E8C25C"/>
    <a:srgbClr val="00B09B"/>
    <a:srgbClr val="CC3399"/>
    <a:srgbClr val="2B323B"/>
    <a:srgbClr val="F0EEEF"/>
    <a:srgbClr val="0D95BC"/>
    <a:srgbClr val="6C2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33" autoAdjust="0"/>
  </p:normalViewPr>
  <p:slideViewPr>
    <p:cSldViewPr snapToGrid="0" showGuides="1">
      <p:cViewPr varScale="1">
        <p:scale>
          <a:sx n="83" d="100"/>
          <a:sy n="83" d="100"/>
        </p:scale>
        <p:origin x="147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3/25/2022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413093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177085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2896336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
        <p:nvSpPr>
          <p:cNvPr id="6" name="Title 5">
            <a:extLst>
              <a:ext uri="{FF2B5EF4-FFF2-40B4-BE49-F238E27FC236}">
                <a16:creationId xmlns:a16="http://schemas.microsoft.com/office/drawing/2014/main" id="{F03BF9FD-DA0F-4739-9B69-0A2D712E7D8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869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1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Rectangle 6"/>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3/25/2022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6.png"/><Relationship Id="rId26" Type="http://schemas.openxmlformats.org/officeDocument/2006/relationships/image" Target="../media/image21.png"/><Relationship Id="rId3" Type="http://schemas.openxmlformats.org/officeDocument/2006/relationships/image" Target="../media/image3.png"/><Relationship Id="rId21" Type="http://schemas.microsoft.com/office/2007/relationships/hdphoto" Target="../media/hdphoto4.wdp"/><Relationship Id="rId7" Type="http://schemas.openxmlformats.org/officeDocument/2006/relationships/image" Target="../media/image6.png"/><Relationship Id="rId12" Type="http://schemas.openxmlformats.org/officeDocument/2006/relationships/image" Target="../media/image11.svg"/><Relationship Id="rId17" Type="http://schemas.microsoft.com/office/2007/relationships/hdphoto" Target="../media/hdphoto2.wdp"/><Relationship Id="rId25" Type="http://schemas.openxmlformats.org/officeDocument/2006/relationships/image" Target="../media/image20.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7.png"/><Relationship Id="rId29"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19.png"/><Relationship Id="rId5" Type="http://schemas.openxmlformats.org/officeDocument/2006/relationships/image" Target="../media/image4.jpeg"/><Relationship Id="rId15" Type="http://schemas.openxmlformats.org/officeDocument/2006/relationships/image" Target="../media/image14.jpeg"/><Relationship Id="rId23" Type="http://schemas.microsoft.com/office/2007/relationships/hdphoto" Target="../media/hdphoto5.wdp"/><Relationship Id="rId28" Type="http://schemas.openxmlformats.org/officeDocument/2006/relationships/image" Target="../media/image22.png"/><Relationship Id="rId10" Type="http://schemas.openxmlformats.org/officeDocument/2006/relationships/image" Target="../media/image9.svg"/><Relationship Id="rId19" Type="http://schemas.microsoft.com/office/2007/relationships/hdphoto" Target="../media/hdphoto3.wdp"/><Relationship Id="rId31" Type="http://schemas.openxmlformats.org/officeDocument/2006/relationships/image" Target="../media/image24.sv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8.png"/><Relationship Id="rId27" Type="http://schemas.microsoft.com/office/2007/relationships/hdphoto" Target="../media/hdphoto6.wdp"/><Relationship Id="rId30"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8.wdp"/><Relationship Id="rId18" Type="http://schemas.openxmlformats.org/officeDocument/2006/relationships/image" Target="../media/image32.png"/><Relationship Id="rId26" Type="http://schemas.openxmlformats.org/officeDocument/2006/relationships/image" Target="../media/image37.png"/><Relationship Id="rId3" Type="http://schemas.openxmlformats.org/officeDocument/2006/relationships/image" Target="../media/image4.jpeg"/><Relationship Id="rId21" Type="http://schemas.openxmlformats.org/officeDocument/2006/relationships/image" Target="../media/image34.png"/><Relationship Id="rId7" Type="http://schemas.openxmlformats.org/officeDocument/2006/relationships/image" Target="../media/image28.svg"/><Relationship Id="rId12" Type="http://schemas.openxmlformats.org/officeDocument/2006/relationships/image" Target="../media/image29.png"/><Relationship Id="rId17" Type="http://schemas.openxmlformats.org/officeDocument/2006/relationships/image" Target="../media/image31.svg"/><Relationship Id="rId25"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3.png"/><Relationship Id="rId29"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13.svg"/><Relationship Id="rId24" Type="http://schemas.microsoft.com/office/2007/relationships/hdphoto" Target="../media/hdphoto11.wdp"/><Relationship Id="rId5" Type="http://schemas.openxmlformats.org/officeDocument/2006/relationships/image" Target="../media/image26.svg"/><Relationship Id="rId15" Type="http://schemas.openxmlformats.org/officeDocument/2006/relationships/image" Target="../media/image20.svg"/><Relationship Id="rId23" Type="http://schemas.openxmlformats.org/officeDocument/2006/relationships/image" Target="../media/image35.png"/><Relationship Id="rId28" Type="http://schemas.openxmlformats.org/officeDocument/2006/relationships/image" Target="../media/image38.png"/><Relationship Id="rId10" Type="http://schemas.openxmlformats.org/officeDocument/2006/relationships/image" Target="../media/image12.png"/><Relationship Id="rId19" Type="http://schemas.microsoft.com/office/2007/relationships/hdphoto" Target="../media/hdphoto9.wdp"/><Relationship Id="rId4" Type="http://schemas.openxmlformats.org/officeDocument/2006/relationships/image" Target="../media/image25.png"/><Relationship Id="rId9" Type="http://schemas.openxmlformats.org/officeDocument/2006/relationships/image" Target="../media/image11.svg"/><Relationship Id="rId14" Type="http://schemas.openxmlformats.org/officeDocument/2006/relationships/image" Target="../media/image19.png"/><Relationship Id="rId22" Type="http://schemas.microsoft.com/office/2007/relationships/hdphoto" Target="../media/hdphoto10.wdp"/><Relationship Id="rId27" Type="http://schemas.microsoft.com/office/2007/relationships/hdphoto" Target="../media/hdphoto12.wdp"/></Relationships>
</file>

<file path=ppt/slides/_rels/slide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12.png"/><Relationship Id="rId18" Type="http://schemas.openxmlformats.org/officeDocument/2006/relationships/image" Target="../media/image52.svg"/><Relationship Id="rId26" Type="http://schemas.microsoft.com/office/2007/relationships/hdphoto" Target="../media/hdphoto14.wdp"/><Relationship Id="rId3" Type="http://schemas.openxmlformats.org/officeDocument/2006/relationships/image" Target="../media/image40.jpeg"/><Relationship Id="rId21" Type="http://schemas.openxmlformats.org/officeDocument/2006/relationships/image" Target="../media/image55.png"/><Relationship Id="rId7" Type="http://schemas.openxmlformats.org/officeDocument/2006/relationships/image" Target="../media/image43.gif"/><Relationship Id="rId12" Type="http://schemas.openxmlformats.org/officeDocument/2006/relationships/image" Target="../media/image48.svg"/><Relationship Id="rId17" Type="http://schemas.openxmlformats.org/officeDocument/2006/relationships/image" Target="../media/image51.png"/><Relationship Id="rId25" Type="http://schemas.openxmlformats.org/officeDocument/2006/relationships/image" Target="../media/image58.png"/><Relationship Id="rId2" Type="http://schemas.openxmlformats.org/officeDocument/2006/relationships/notesSlide" Target="../notesSlides/notesSlide3.xml"/><Relationship Id="rId16" Type="http://schemas.openxmlformats.org/officeDocument/2006/relationships/image" Target="../media/image50.svg"/><Relationship Id="rId20"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png"/><Relationship Id="rId24" Type="http://schemas.openxmlformats.org/officeDocument/2006/relationships/image" Target="../media/image57.svg"/><Relationship Id="rId5" Type="http://schemas.openxmlformats.org/officeDocument/2006/relationships/image" Target="../media/image4.jpeg"/><Relationship Id="rId15" Type="http://schemas.openxmlformats.org/officeDocument/2006/relationships/image" Target="../media/image49.png"/><Relationship Id="rId23" Type="http://schemas.openxmlformats.org/officeDocument/2006/relationships/image" Target="../media/image56.png"/><Relationship Id="rId10" Type="http://schemas.openxmlformats.org/officeDocument/2006/relationships/image" Target="../media/image46.svg"/><Relationship Id="rId19" Type="http://schemas.openxmlformats.org/officeDocument/2006/relationships/image" Target="../media/image53.png"/><Relationship Id="rId4" Type="http://schemas.openxmlformats.org/officeDocument/2006/relationships/image" Target="../media/image41.jpeg"/><Relationship Id="rId9" Type="http://schemas.openxmlformats.org/officeDocument/2006/relationships/image" Target="../media/image45.png"/><Relationship Id="rId14" Type="http://schemas.openxmlformats.org/officeDocument/2006/relationships/image" Target="../media/image13.svg"/><Relationship Id="rId22" Type="http://schemas.microsoft.com/office/2007/relationships/hdphoto" Target="../media/hdphoto1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 name="Picture 8" descr="free icons png - cute banner clipart PNG image with transparent background  | TOPpng">
            <a:extLst>
              <a:ext uri="{FF2B5EF4-FFF2-40B4-BE49-F238E27FC236}">
                <a16:creationId xmlns:a16="http://schemas.microsoft.com/office/drawing/2014/main" id="{F6A96DE9-2E7D-4E89-9A12-4B5FABBB6C7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79" b="89872" l="1667" r="97143">
                        <a14:foregroundMark x1="87619" y1="37951" x2="98452" y2="39814"/>
                        <a14:foregroundMark x1="98452" y1="39814" x2="92738" y2="45052"/>
                        <a14:foregroundMark x1="92738" y1="45052" x2="97143" y2="51222"/>
                        <a14:foregroundMark x1="97143" y1="51222" x2="88452" y2="53434"/>
                        <a14:foregroundMark x1="88452" y1="53434" x2="79881" y2="51106"/>
                        <a14:foregroundMark x1="79881" y1="51106" x2="74881" y2="45634"/>
                        <a14:foregroundMark x1="74881" y1="45634" x2="74881" y2="45634"/>
                        <a14:foregroundMark x1="10714" y1="39814" x2="1429" y2="39814"/>
                        <a14:foregroundMark x1="1429" y1="39814" x2="7738" y2="45518"/>
                        <a14:foregroundMark x1="7738" y1="45518" x2="8452" y2="45867"/>
                        <a14:foregroundMark x1="8690" y1="52736" x2="9286" y2="46566"/>
                        <a14:foregroundMark x1="5357" y1="43073" x2="5357" y2="39697"/>
                        <a14:foregroundMark x1="1667" y1="39930" x2="3095" y2="40629"/>
                        <a14:backgroundMark x1="27738" y1="31199" x2="38929" y2="29104"/>
                        <a14:backgroundMark x1="38929" y1="29104" x2="53571" y2="16414"/>
                        <a14:backgroundMark x1="53571" y1="16414" x2="16548" y2="18626"/>
                      </a14:backgroundRemoval>
                    </a14:imgEffect>
                  </a14:imgLayer>
                </a14:imgProps>
              </a:ext>
              <a:ext uri="{28A0092B-C50C-407E-A947-70E740481C1C}">
                <a14:useLocalDpi xmlns:a14="http://schemas.microsoft.com/office/drawing/2010/main" val="0"/>
              </a:ext>
            </a:extLst>
          </a:blip>
          <a:srcRect l="-4142" t="30833" r="1179" b="45215"/>
          <a:stretch/>
        </p:blipFill>
        <p:spPr bwMode="auto">
          <a:xfrm>
            <a:off x="3561718" y="3988832"/>
            <a:ext cx="4547064" cy="10818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Free Cartoon Pictures Of Music Notes, Download Free Cartoon Pictures Of  Music Notes png images, Free ClipArts on Clipart Library">
            <a:extLst>
              <a:ext uri="{FF2B5EF4-FFF2-40B4-BE49-F238E27FC236}">
                <a16:creationId xmlns:a16="http://schemas.microsoft.com/office/drawing/2014/main" id="{112B4DE1-35E0-41B8-90C4-E219B690F1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3983">
            <a:off x="7717425" y="718257"/>
            <a:ext cx="755082" cy="591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335EE56-8A9A-4990-A8F4-D69BE0EEFA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272"/>
          <a:stretch/>
        </p:blipFill>
        <p:spPr bwMode="auto">
          <a:xfrm>
            <a:off x="32942" y="46597"/>
            <a:ext cx="1253228" cy="1162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138320"/>
            <a:ext cx="9054637" cy="739056"/>
          </a:xfrm>
        </p:spPr>
        <p:txBody>
          <a:bodyPr>
            <a:noAutofit/>
          </a:bodyPr>
          <a:lstStyle/>
          <a:p>
            <a:pPr algn="ctr"/>
            <a:r>
              <a:rPr lang="en-US" sz="2800" dirty="0">
                <a:solidFill>
                  <a:srgbClr val="CC3399"/>
                </a:solidFill>
                <a:latin typeface="Segoe UI Black" panose="020B0A02040204020203" pitchFamily="34" charset="0"/>
                <a:ea typeface="Segoe UI Black" panose="020B0A02040204020203" pitchFamily="34" charset="0"/>
              </a:rPr>
              <a:t>Year 7 Music Learning Journey</a:t>
            </a:r>
            <a:endParaRPr lang="en-US" sz="28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353494" y="1844682"/>
            <a:ext cx="6755288" cy="3534688"/>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3168566" y="4060040"/>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5799796" y="2286922"/>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3342017" y="2297056"/>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p:nvPr/>
        </p:nvCxnSpPr>
        <p:spPr>
          <a:xfrm>
            <a:off x="5387017" y="5812123"/>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1190008" y="229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Voice with solid fill">
            <a:extLst>
              <a:ext uri="{FF2B5EF4-FFF2-40B4-BE49-F238E27FC236}">
                <a16:creationId xmlns:a16="http://schemas.microsoft.com/office/drawing/2014/main" id="{E06DF31D-4B97-4634-B8F6-6162D34277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205551" y="2002742"/>
            <a:ext cx="439236" cy="439236"/>
          </a:xfrm>
          <a:prstGeom prst="rect">
            <a:avLst/>
          </a:prstGeom>
        </p:spPr>
      </p:pic>
      <p:pic>
        <p:nvPicPr>
          <p:cNvPr id="114" name="Graphic 113" descr="Head with gears">
            <a:extLst>
              <a:ext uri="{FF2B5EF4-FFF2-40B4-BE49-F238E27FC236}">
                <a16:creationId xmlns:a16="http://schemas.microsoft.com/office/drawing/2014/main" id="{727B278F-47BE-40E4-8152-8795266E0F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0398" y="1982959"/>
            <a:ext cx="400110" cy="400110"/>
          </a:xfrm>
          <a:prstGeom prst="rect">
            <a:avLst/>
          </a:prstGeom>
        </p:spPr>
      </p:pic>
      <p:grpSp>
        <p:nvGrpSpPr>
          <p:cNvPr id="118" name="Group 117">
            <a:extLst>
              <a:ext uri="{FF2B5EF4-FFF2-40B4-BE49-F238E27FC236}">
                <a16:creationId xmlns:a16="http://schemas.microsoft.com/office/drawing/2014/main" id="{AF0D0F12-6EA1-42F7-9AA1-FE142BABDAC6}"/>
              </a:ext>
            </a:extLst>
          </p:cNvPr>
          <p:cNvGrpSpPr/>
          <p:nvPr/>
        </p:nvGrpSpPr>
        <p:grpSpPr>
          <a:xfrm>
            <a:off x="5281266" y="5795146"/>
            <a:ext cx="2484955" cy="1015944"/>
            <a:chOff x="-635018" y="4836840"/>
            <a:chExt cx="3252534" cy="1015944"/>
          </a:xfrm>
        </p:grpSpPr>
        <p:sp>
          <p:nvSpPr>
            <p:cNvPr id="119" name="TextBox 118">
              <a:extLst>
                <a:ext uri="{FF2B5EF4-FFF2-40B4-BE49-F238E27FC236}">
                  <a16:creationId xmlns:a16="http://schemas.microsoft.com/office/drawing/2014/main" id="{6B6593A6-97C1-4CDD-92B1-FB78845451EF}"/>
                </a:ext>
              </a:extLst>
            </p:cNvPr>
            <p:cNvSpPr txBox="1"/>
            <p:nvPr/>
          </p:nvSpPr>
          <p:spPr>
            <a:xfrm>
              <a:off x="-635018" y="4836840"/>
              <a:ext cx="2202816" cy="276999"/>
            </a:xfrm>
            <a:prstGeom prst="rect">
              <a:avLst/>
            </a:prstGeom>
            <a:noFill/>
          </p:spPr>
          <p:txBody>
            <a:bodyPr wrap="square" lIns="0" rIns="0" rtlCol="0" anchor="b">
              <a:spAutoFit/>
            </a:bodyPr>
            <a:lstStyle/>
            <a:p>
              <a:pPr algn="r"/>
              <a:r>
                <a:rPr lang="en-US" sz="1200" b="1" noProof="1"/>
                <a:t>Listening</a:t>
              </a:r>
            </a:p>
          </p:txBody>
        </p:sp>
        <p:sp>
          <p:nvSpPr>
            <p:cNvPr id="120" name="TextBox 119">
              <a:extLst>
                <a:ext uri="{FF2B5EF4-FFF2-40B4-BE49-F238E27FC236}">
                  <a16:creationId xmlns:a16="http://schemas.microsoft.com/office/drawing/2014/main" id="{69944467-DEF3-4F7A-B81A-6F03B7524661}"/>
                </a:ext>
              </a:extLst>
            </p:cNvPr>
            <p:cNvSpPr txBox="1"/>
            <p:nvPr/>
          </p:nvSpPr>
          <p:spPr>
            <a:xfrm>
              <a:off x="420547" y="5206453"/>
              <a:ext cx="2196969" cy="646331"/>
            </a:xfrm>
            <a:prstGeom prst="rect">
              <a:avLst/>
            </a:prstGeom>
            <a:noFill/>
          </p:spPr>
          <p:txBody>
            <a:bodyPr wrap="square" lIns="0" rIns="0" rtlCol="0" anchor="t">
              <a:spAutoFit/>
            </a:bodyPr>
            <a:lstStyle/>
            <a:p>
              <a:pPr algn="ctr"/>
              <a:r>
                <a:rPr lang="en-US" sz="900" b="1" noProof="1"/>
                <a:t>Pupils will be introduced to major and minor intervals of a 2</a:t>
              </a:r>
              <a:r>
                <a:rPr lang="en-US" sz="900" b="1" baseline="30000" noProof="1"/>
                <a:t>nd</a:t>
              </a:r>
              <a:r>
                <a:rPr lang="en-US" sz="900" b="1" noProof="1"/>
                <a:t> and 3</a:t>
              </a:r>
              <a:r>
                <a:rPr lang="en-US" sz="900" b="1" baseline="30000" noProof="1"/>
                <a:t>rd</a:t>
              </a:r>
              <a:r>
                <a:rPr lang="en-US" sz="900" b="1" noProof="1"/>
                <a:t> and will be able to identify them individually by ear.</a:t>
              </a:r>
            </a:p>
          </p:txBody>
        </p:sp>
      </p:grpSp>
      <p:pic>
        <p:nvPicPr>
          <p:cNvPr id="127" name="Graphic 126" descr="Music notation with solid fill">
            <a:extLst>
              <a:ext uri="{FF2B5EF4-FFF2-40B4-BE49-F238E27FC236}">
                <a16:creationId xmlns:a16="http://schemas.microsoft.com/office/drawing/2014/main" id="{CBDD5795-EF83-40E0-B63E-5168E18B59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514115" y="3505184"/>
            <a:ext cx="715136" cy="715136"/>
          </a:xfrm>
          <a:prstGeom prst="rect">
            <a:avLst/>
          </a:prstGeom>
        </p:spPr>
      </p:pic>
      <p:sp>
        <p:nvSpPr>
          <p:cNvPr id="137" name="Oval 136">
            <a:extLst>
              <a:ext uri="{FF2B5EF4-FFF2-40B4-BE49-F238E27FC236}">
                <a16:creationId xmlns:a16="http://schemas.microsoft.com/office/drawing/2014/main" id="{F5E89C69-938A-4359-A9F2-6542877C2808}"/>
              </a:ext>
            </a:extLst>
          </p:cNvPr>
          <p:cNvSpPr/>
          <p:nvPr/>
        </p:nvSpPr>
        <p:spPr>
          <a:xfrm>
            <a:off x="106731" y="1381866"/>
            <a:ext cx="1191249" cy="913485"/>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7</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293985" y="814199"/>
            <a:ext cx="2874581" cy="605374"/>
            <a:chOff x="-182203" y="4817206"/>
            <a:chExt cx="2634926" cy="605374"/>
          </a:xfrm>
        </p:grpSpPr>
        <p:sp>
          <p:nvSpPr>
            <p:cNvPr id="142" name="TextBox 141">
              <a:extLst>
                <a:ext uri="{FF2B5EF4-FFF2-40B4-BE49-F238E27FC236}">
                  <a16:creationId xmlns:a16="http://schemas.microsoft.com/office/drawing/2014/main" id="{8C4B7D37-F00D-476D-8437-630204D215E7}"/>
                </a:ext>
              </a:extLst>
            </p:cNvPr>
            <p:cNvSpPr txBox="1"/>
            <p:nvPr/>
          </p:nvSpPr>
          <p:spPr>
            <a:xfrm>
              <a:off x="249907" y="4817206"/>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182203" y="5053248"/>
              <a:ext cx="2517223" cy="369332"/>
            </a:xfrm>
            <a:prstGeom prst="rect">
              <a:avLst/>
            </a:prstGeom>
            <a:noFill/>
          </p:spPr>
          <p:txBody>
            <a:bodyPr wrap="square" lIns="0" rIns="0" rtlCol="0" anchor="t">
              <a:spAutoFit/>
            </a:bodyPr>
            <a:lstStyle/>
            <a:p>
              <a:pPr algn="ctr"/>
              <a:r>
                <a:rPr lang="en-US" sz="900" b="1" noProof="1"/>
                <a:t>           All pupils introduced to the Elements of Music, bridging the gap between KS2 and KS3</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5410587" y="924354"/>
            <a:ext cx="3025183" cy="637943"/>
            <a:chOff x="-255129" y="5140082"/>
            <a:chExt cx="3046444" cy="637943"/>
          </a:xfrm>
        </p:grpSpPr>
        <p:sp>
          <p:nvSpPr>
            <p:cNvPr id="148" name="TextBox 147">
              <a:extLst>
                <a:ext uri="{FF2B5EF4-FFF2-40B4-BE49-F238E27FC236}">
                  <a16:creationId xmlns:a16="http://schemas.microsoft.com/office/drawing/2014/main" id="{98FD6D13-E92B-4156-8FA3-4E4A87C8C7CE}"/>
                </a:ext>
              </a:extLst>
            </p:cNvPr>
            <p:cNvSpPr txBox="1"/>
            <p:nvPr/>
          </p:nvSpPr>
          <p:spPr>
            <a:xfrm>
              <a:off x="-255129" y="5140082"/>
              <a:ext cx="2202816" cy="276999"/>
            </a:xfrm>
            <a:prstGeom prst="rect">
              <a:avLst/>
            </a:prstGeom>
            <a:noFill/>
          </p:spPr>
          <p:txBody>
            <a:bodyPr wrap="square" lIns="0" rIns="0" rtlCol="0" anchor="b">
              <a:spAutoFit/>
            </a:bodyPr>
            <a:lstStyle/>
            <a:p>
              <a:pPr algn="r"/>
              <a:r>
                <a:rPr lang="en-US" sz="1200" b="1" noProof="1"/>
                <a:t>Composition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594345" y="5408693"/>
              <a:ext cx="2196970" cy="369332"/>
            </a:xfrm>
            <a:prstGeom prst="rect">
              <a:avLst/>
            </a:prstGeom>
            <a:noFill/>
          </p:spPr>
          <p:txBody>
            <a:bodyPr wrap="square" lIns="0" rIns="0" rtlCol="0" anchor="t">
              <a:spAutoFit/>
            </a:bodyPr>
            <a:lstStyle/>
            <a:p>
              <a:r>
                <a:rPr lang="en-US" sz="900" b="1" noProof="1"/>
                <a:t>Pupils are introduced to the skill of composition as they create a Graphic Score</a:t>
              </a:r>
            </a:p>
          </p:txBody>
        </p:sp>
      </p:grpSp>
      <p:sp>
        <p:nvSpPr>
          <p:cNvPr id="154" name="Oval 153">
            <a:extLst>
              <a:ext uri="{FF2B5EF4-FFF2-40B4-BE49-F238E27FC236}">
                <a16:creationId xmlns:a16="http://schemas.microsoft.com/office/drawing/2014/main" id="{38FC289F-1447-4DB1-9370-8242E1409731}"/>
              </a:ext>
            </a:extLst>
          </p:cNvPr>
          <p:cNvSpPr/>
          <p:nvPr/>
        </p:nvSpPr>
        <p:spPr>
          <a:xfrm>
            <a:off x="1591014" y="1424680"/>
            <a:ext cx="1006663" cy="774623"/>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The Bridging Unit</a:t>
            </a:r>
            <a:endParaRPr lang="en-US" sz="1400" b="1" dirty="0">
              <a:solidFill>
                <a:schemeClr val="tx1"/>
              </a:solidFill>
            </a:endParaRPr>
          </a:p>
        </p:txBody>
      </p:sp>
      <p:grpSp>
        <p:nvGrpSpPr>
          <p:cNvPr id="156" name="Group 155">
            <a:extLst>
              <a:ext uri="{FF2B5EF4-FFF2-40B4-BE49-F238E27FC236}">
                <a16:creationId xmlns:a16="http://schemas.microsoft.com/office/drawing/2014/main" id="{4710B8E1-181E-40BA-B20D-719ED96DA541}"/>
              </a:ext>
            </a:extLst>
          </p:cNvPr>
          <p:cNvGrpSpPr/>
          <p:nvPr/>
        </p:nvGrpSpPr>
        <p:grpSpPr>
          <a:xfrm>
            <a:off x="7375377" y="2106070"/>
            <a:ext cx="1571230" cy="787854"/>
            <a:chOff x="-354407" y="4273092"/>
            <a:chExt cx="2632447" cy="787854"/>
          </a:xfrm>
        </p:grpSpPr>
        <p:sp>
          <p:nvSpPr>
            <p:cNvPr id="157" name="TextBox 156">
              <a:extLst>
                <a:ext uri="{FF2B5EF4-FFF2-40B4-BE49-F238E27FC236}">
                  <a16:creationId xmlns:a16="http://schemas.microsoft.com/office/drawing/2014/main" id="{EE650D1B-3933-4F65-8BA2-EA390F8AE2FB}"/>
                </a:ext>
              </a:extLst>
            </p:cNvPr>
            <p:cNvSpPr txBox="1"/>
            <p:nvPr/>
          </p:nvSpPr>
          <p:spPr>
            <a:xfrm>
              <a:off x="-354407" y="4273092"/>
              <a:ext cx="2202816" cy="276999"/>
            </a:xfrm>
            <a:prstGeom prst="rect">
              <a:avLst/>
            </a:prstGeom>
            <a:noFill/>
          </p:spPr>
          <p:txBody>
            <a:bodyPr wrap="square" lIns="0" rIns="0" rtlCol="0" anchor="b">
              <a:spAutoFit/>
            </a:bodyPr>
            <a:lstStyle/>
            <a:p>
              <a:pPr algn="r"/>
              <a:r>
                <a:rPr lang="en-US" sz="1200" b="1" noProof="1"/>
                <a:t>Listening</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225940" y="4553115"/>
              <a:ext cx="2503980" cy="507831"/>
            </a:xfrm>
            <a:prstGeom prst="rect">
              <a:avLst/>
            </a:prstGeom>
            <a:noFill/>
          </p:spPr>
          <p:txBody>
            <a:bodyPr wrap="square" lIns="0" rIns="0" rtlCol="0" anchor="t">
              <a:spAutoFit/>
            </a:bodyPr>
            <a:lstStyle/>
            <a:p>
              <a:r>
                <a:rPr lang="en-US" sz="900" b="1" noProof="1"/>
                <a:t>Pupils learn to differentiate between pitches; higher, lower or the same?</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89363" y="5055927"/>
            <a:ext cx="2251401" cy="905350"/>
            <a:chOff x="347247" y="5208847"/>
            <a:chExt cx="2249931" cy="905350"/>
          </a:xfrm>
        </p:grpSpPr>
        <p:sp>
          <p:nvSpPr>
            <p:cNvPr id="160" name="TextBox 159">
              <a:extLst>
                <a:ext uri="{FF2B5EF4-FFF2-40B4-BE49-F238E27FC236}">
                  <a16:creationId xmlns:a16="http://schemas.microsoft.com/office/drawing/2014/main" id="{FB6FF8C4-7DCB-4405-BF44-A2511B41BB37}"/>
                </a:ext>
              </a:extLst>
            </p:cNvPr>
            <p:cNvSpPr txBox="1"/>
            <p:nvPr/>
          </p:nvSpPr>
          <p:spPr>
            <a:xfrm>
              <a:off x="394362" y="5208847"/>
              <a:ext cx="2202816" cy="276999"/>
            </a:xfrm>
            <a:prstGeom prst="rect">
              <a:avLst/>
            </a:prstGeom>
            <a:noFill/>
          </p:spPr>
          <p:txBody>
            <a:bodyPr wrap="square" lIns="0" rIns="0" rtlCol="0" anchor="b">
              <a:spAutoFit/>
            </a:bodyPr>
            <a:lstStyle/>
            <a:p>
              <a:r>
                <a:rPr lang="en-US" sz="1200" b="1" noProof="1"/>
                <a:t>Pupils Perform</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347247" y="5467866"/>
              <a:ext cx="2196969" cy="646331"/>
            </a:xfrm>
            <a:prstGeom prst="rect">
              <a:avLst/>
            </a:prstGeom>
            <a:noFill/>
          </p:spPr>
          <p:txBody>
            <a:bodyPr wrap="square" lIns="0" rIns="0" rtlCol="0" anchor="t">
              <a:spAutoFit/>
            </a:bodyPr>
            <a:lstStyle/>
            <a:p>
              <a:pPr algn="just"/>
              <a:r>
                <a:rPr lang="en-US" sz="900" b="1" noProof="1"/>
                <a:t>Pupils learn how to play a variety of chords on the ukulele whilst accompanying their playing with singing. This is In preparation for their assessment performance of ‘I’m Yours’.</a:t>
              </a:r>
            </a:p>
          </p:txBody>
        </p:sp>
      </p:grpSp>
      <p:grpSp>
        <p:nvGrpSpPr>
          <p:cNvPr id="162" name="Group 161">
            <a:extLst>
              <a:ext uri="{FF2B5EF4-FFF2-40B4-BE49-F238E27FC236}">
                <a16:creationId xmlns:a16="http://schemas.microsoft.com/office/drawing/2014/main" id="{775C441E-D611-433B-A136-5E05C606811D}"/>
              </a:ext>
            </a:extLst>
          </p:cNvPr>
          <p:cNvGrpSpPr/>
          <p:nvPr/>
        </p:nvGrpSpPr>
        <p:grpSpPr>
          <a:xfrm>
            <a:off x="776407" y="5673624"/>
            <a:ext cx="3519264" cy="1018086"/>
            <a:chOff x="-1195894" y="4544941"/>
            <a:chExt cx="2761460" cy="1018086"/>
          </a:xfrm>
        </p:grpSpPr>
        <p:sp>
          <p:nvSpPr>
            <p:cNvPr id="163" name="TextBox 162">
              <a:extLst>
                <a:ext uri="{FF2B5EF4-FFF2-40B4-BE49-F238E27FC236}">
                  <a16:creationId xmlns:a16="http://schemas.microsoft.com/office/drawing/2014/main" id="{A76280BB-DB38-4794-BDEF-508CB1FFFBD7}"/>
                </a:ext>
              </a:extLst>
            </p:cNvPr>
            <p:cNvSpPr txBox="1"/>
            <p:nvPr/>
          </p:nvSpPr>
          <p:spPr>
            <a:xfrm>
              <a:off x="-1195894" y="4544941"/>
              <a:ext cx="2202816" cy="276999"/>
            </a:xfrm>
            <a:prstGeom prst="rect">
              <a:avLst/>
            </a:prstGeom>
            <a:noFill/>
          </p:spPr>
          <p:txBody>
            <a:bodyPr wrap="square" lIns="0" rIns="0" rtlCol="0" anchor="b">
              <a:spAutoFit/>
            </a:bodyPr>
            <a:lstStyle/>
            <a:p>
              <a:pPr algn="r"/>
              <a:r>
                <a:rPr lang="en-US" sz="1200" b="1" noProof="1"/>
                <a:t>Composition</a:t>
              </a:r>
            </a:p>
          </p:txBody>
        </p:sp>
        <p:sp>
          <p:nvSpPr>
            <p:cNvPr id="164" name="TextBox 163">
              <a:extLst>
                <a:ext uri="{FF2B5EF4-FFF2-40B4-BE49-F238E27FC236}">
                  <a16:creationId xmlns:a16="http://schemas.microsoft.com/office/drawing/2014/main" id="{4D5CF745-0BB1-47AE-B511-A9D64C3016E1}"/>
                </a:ext>
              </a:extLst>
            </p:cNvPr>
            <p:cNvSpPr txBox="1"/>
            <p:nvPr/>
          </p:nvSpPr>
          <p:spPr>
            <a:xfrm>
              <a:off x="12351" y="4778197"/>
              <a:ext cx="1553215" cy="784830"/>
            </a:xfrm>
            <a:prstGeom prst="rect">
              <a:avLst/>
            </a:prstGeom>
            <a:noFill/>
          </p:spPr>
          <p:txBody>
            <a:bodyPr wrap="square" lIns="0" rIns="0" rtlCol="0" anchor="t">
              <a:spAutoFit/>
            </a:bodyPr>
            <a:lstStyle/>
            <a:p>
              <a:pPr algn="just"/>
              <a:r>
                <a:rPr lang="en-US" sz="900" b="1" noProof="1"/>
                <a:t>Pupils further their compositional skills as they compose a chord sequence for the ukulele, incorporating major and minor chords, cadences and strumming patterns.</a:t>
              </a:r>
            </a:p>
          </p:txBody>
        </p:sp>
      </p:grpSp>
      <p:sp>
        <p:nvSpPr>
          <p:cNvPr id="173" name="TextBox 172">
            <a:extLst>
              <a:ext uri="{FF2B5EF4-FFF2-40B4-BE49-F238E27FC236}">
                <a16:creationId xmlns:a16="http://schemas.microsoft.com/office/drawing/2014/main" id="{11FDC09C-447F-4263-94F2-E39C7542BA69}"/>
              </a:ext>
            </a:extLst>
          </p:cNvPr>
          <p:cNvSpPr txBox="1"/>
          <p:nvPr/>
        </p:nvSpPr>
        <p:spPr>
          <a:xfrm>
            <a:off x="3887226" y="2363010"/>
            <a:ext cx="2163677" cy="276999"/>
          </a:xfrm>
          <a:prstGeom prst="rect">
            <a:avLst/>
          </a:prstGeom>
          <a:noFill/>
        </p:spPr>
        <p:txBody>
          <a:bodyPr wrap="square" lIns="0" rIns="0" rtlCol="0" anchor="b">
            <a:spAutoFit/>
          </a:bodyPr>
          <a:lstStyle/>
          <a:p>
            <a:r>
              <a:rPr lang="en-US" sz="1200" b="1" noProof="1"/>
              <a:t>Pupils Perform</a:t>
            </a:r>
          </a:p>
        </p:txBody>
      </p:sp>
      <p:sp>
        <p:nvSpPr>
          <p:cNvPr id="176" name="TextBox 175">
            <a:extLst>
              <a:ext uri="{FF2B5EF4-FFF2-40B4-BE49-F238E27FC236}">
                <a16:creationId xmlns:a16="http://schemas.microsoft.com/office/drawing/2014/main" id="{9D986DF3-A542-43A7-A66D-3A49B8FD976E}"/>
              </a:ext>
            </a:extLst>
          </p:cNvPr>
          <p:cNvSpPr txBox="1"/>
          <p:nvPr/>
        </p:nvSpPr>
        <p:spPr>
          <a:xfrm>
            <a:off x="7870453" y="5874313"/>
            <a:ext cx="1164319" cy="338554"/>
          </a:xfrm>
          <a:prstGeom prst="rect">
            <a:avLst/>
          </a:prstGeom>
          <a:noFill/>
        </p:spPr>
        <p:txBody>
          <a:bodyPr wrap="square" lIns="0" rIns="0" rtlCol="0" anchor="b">
            <a:spAutoFit/>
          </a:bodyPr>
          <a:lstStyle/>
          <a:p>
            <a:pPr algn="r"/>
            <a:r>
              <a:rPr lang="en-US" sz="1600" b="1" noProof="1"/>
              <a:t>End of Year 7</a:t>
            </a:r>
          </a:p>
        </p:txBody>
      </p:sp>
      <p:sp>
        <p:nvSpPr>
          <p:cNvPr id="179" name="TextBox 178">
            <a:extLst>
              <a:ext uri="{FF2B5EF4-FFF2-40B4-BE49-F238E27FC236}">
                <a16:creationId xmlns:a16="http://schemas.microsoft.com/office/drawing/2014/main" id="{18083ABF-3376-4857-A0FD-084EE4A71547}"/>
              </a:ext>
            </a:extLst>
          </p:cNvPr>
          <p:cNvSpPr txBox="1"/>
          <p:nvPr/>
        </p:nvSpPr>
        <p:spPr>
          <a:xfrm>
            <a:off x="3754762" y="707348"/>
            <a:ext cx="2336653" cy="276999"/>
          </a:xfrm>
          <a:prstGeom prst="rect">
            <a:avLst/>
          </a:prstGeom>
          <a:noFill/>
        </p:spPr>
        <p:txBody>
          <a:bodyPr wrap="square" lIns="0" rIns="0" rtlCol="0" anchor="b">
            <a:spAutoFit/>
          </a:bodyPr>
          <a:lstStyle/>
          <a:p>
            <a:r>
              <a:rPr lang="en-US" sz="1200" b="1" noProof="1"/>
              <a:t>Pupils Perform</a:t>
            </a:r>
          </a:p>
        </p:txBody>
      </p:sp>
      <p:grpSp>
        <p:nvGrpSpPr>
          <p:cNvPr id="185" name="Group 184">
            <a:extLst>
              <a:ext uri="{FF2B5EF4-FFF2-40B4-BE49-F238E27FC236}">
                <a16:creationId xmlns:a16="http://schemas.microsoft.com/office/drawing/2014/main" id="{4ACD219E-53DA-49DF-97E6-62B7C04A70AC}"/>
              </a:ext>
            </a:extLst>
          </p:cNvPr>
          <p:cNvGrpSpPr/>
          <p:nvPr/>
        </p:nvGrpSpPr>
        <p:grpSpPr>
          <a:xfrm>
            <a:off x="1054198" y="2446941"/>
            <a:ext cx="2529525" cy="770121"/>
            <a:chOff x="653684" y="4540887"/>
            <a:chExt cx="2547302" cy="770121"/>
          </a:xfrm>
        </p:grpSpPr>
        <p:sp>
          <p:nvSpPr>
            <p:cNvPr id="186" name="TextBox 185">
              <a:extLst>
                <a:ext uri="{FF2B5EF4-FFF2-40B4-BE49-F238E27FC236}">
                  <a16:creationId xmlns:a16="http://schemas.microsoft.com/office/drawing/2014/main" id="{C80E5136-050A-494E-A0F2-5ADBF42CEB59}"/>
                </a:ext>
              </a:extLst>
            </p:cNvPr>
            <p:cNvSpPr txBox="1"/>
            <p:nvPr/>
          </p:nvSpPr>
          <p:spPr>
            <a:xfrm>
              <a:off x="998170" y="4540887"/>
              <a:ext cx="2202816" cy="276999"/>
            </a:xfrm>
            <a:prstGeom prst="rect">
              <a:avLst/>
            </a:prstGeom>
            <a:noFill/>
          </p:spPr>
          <p:txBody>
            <a:bodyPr wrap="square" lIns="0" rIns="0" rtlCol="0" anchor="b">
              <a:spAutoFit/>
            </a:bodyPr>
            <a:lstStyle/>
            <a:p>
              <a:r>
                <a:rPr lang="en-US" sz="1200" b="1" noProof="1"/>
                <a:t>Composition</a:t>
              </a:r>
            </a:p>
          </p:txBody>
        </p:sp>
        <p:sp>
          <p:nvSpPr>
            <p:cNvPr id="187" name="TextBox 186">
              <a:extLst>
                <a:ext uri="{FF2B5EF4-FFF2-40B4-BE49-F238E27FC236}">
                  <a16:creationId xmlns:a16="http://schemas.microsoft.com/office/drawing/2014/main" id="{3C013A6F-6A9C-4228-9B99-7999C4DAE03F}"/>
                </a:ext>
              </a:extLst>
            </p:cNvPr>
            <p:cNvSpPr txBox="1"/>
            <p:nvPr/>
          </p:nvSpPr>
          <p:spPr>
            <a:xfrm>
              <a:off x="653684" y="4803177"/>
              <a:ext cx="2196970" cy="507831"/>
            </a:xfrm>
            <a:prstGeom prst="rect">
              <a:avLst/>
            </a:prstGeom>
            <a:noFill/>
          </p:spPr>
          <p:txBody>
            <a:bodyPr wrap="square" lIns="0" rIns="0" rtlCol="0" anchor="t">
              <a:spAutoFit/>
            </a:bodyPr>
            <a:lstStyle/>
            <a:p>
              <a:r>
                <a:rPr lang="en-US" sz="900" b="1" noProof="1"/>
                <a:t>Pupils strengthen their compositional skills as they compose a piece of rap using a variety rhythm and pitch</a:t>
              </a:r>
            </a:p>
          </p:txBody>
        </p:sp>
      </p:gr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62083" y="4415555"/>
            <a:ext cx="661312" cy="66131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A4937C39-D78A-40FE-8F33-2396E03D987F}"/>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674" y="4676760"/>
            <a:ext cx="1143411" cy="1143411"/>
          </a:xfrm>
          <a:prstGeom prst="rect">
            <a:avLst/>
          </a:prstGeom>
        </p:spPr>
      </p:pic>
      <p:pic>
        <p:nvPicPr>
          <p:cNvPr id="131" name="Picture 2" descr="Singing my heart out | Boys, Vault boy, Singing">
            <a:extLst>
              <a:ext uri="{FF2B5EF4-FFF2-40B4-BE49-F238E27FC236}">
                <a16:creationId xmlns:a16="http://schemas.microsoft.com/office/drawing/2014/main" id="{A1C0F1DD-FBA1-4957-82D2-68CD3671D3E6}"/>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9799" b="95729" l="9799" r="89950">
                        <a14:foregroundMark x1="34673" y1="87186" x2="29146" y2="88693"/>
                        <a14:foregroundMark x1="37186" y1="92462" x2="29648" y2="90452"/>
                        <a14:foregroundMark x1="57789" y1="23367" x2="71357" y2="22362"/>
                        <a14:foregroundMark x1="71357" y1="22362" x2="58794" y2="22613"/>
                        <a14:foregroundMark x1="58794" y1="22613" x2="57286" y2="24874"/>
                        <a14:foregroundMark x1="58291" y1="23116" x2="66834" y2="12814"/>
                        <a14:foregroundMark x1="66834" y1="12814" x2="73116" y2="26382"/>
                        <a14:foregroundMark x1="73116" y1="26382" x2="62060" y2="38693"/>
                        <a14:foregroundMark x1="62060" y1="38693" x2="51256" y2="41457"/>
                        <a14:foregroundMark x1="59296" y1="23116" x2="43467" y2="28392"/>
                        <a14:foregroundMark x1="59799" y1="23116" x2="70352" y2="30905"/>
                        <a14:foregroundMark x1="70352" y1="30905" x2="67337" y2="22613"/>
                        <a14:foregroundMark x1="62814" y1="23116" x2="54774" y2="36683"/>
                        <a14:foregroundMark x1="54774" y1="36683" x2="63317" y2="33166"/>
                        <a14:foregroundMark x1="62060" y1="47236" x2="59548" y2="62563"/>
                        <a14:foregroundMark x1="59548" y1="62563" x2="71859" y2="92714"/>
                        <a14:foregroundMark x1="71859" y1="92714" x2="58291" y2="95729"/>
                        <a14:foregroundMark x1="58291" y1="95729" x2="47739" y2="90452"/>
                        <a14:foregroundMark x1="58040" y1="21859" x2="63065" y2="16332"/>
                        <a14:foregroundMark x1="63317" y1="15578" x2="68342" y2="24623"/>
                        <a14:foregroundMark x1="65578" y1="14070" x2="77889" y2="11307"/>
                        <a14:foregroundMark x1="77889" y1="11307" x2="71608" y2="23869"/>
                        <a14:foregroundMark x1="71608" y1="23869" x2="69598" y2="24121"/>
                      </a14:backgroundRemoval>
                    </a14:imgEffect>
                  </a14:imgLayer>
                </a14:imgProps>
              </a:ext>
              <a:ext uri="{28A0092B-C50C-407E-A947-70E740481C1C}">
                <a14:useLocalDpi xmlns:a14="http://schemas.microsoft.com/office/drawing/2010/main" val="0"/>
              </a:ext>
            </a:extLst>
          </a:blip>
          <a:srcRect/>
          <a:stretch>
            <a:fillRect/>
          </a:stretch>
        </p:blipFill>
        <p:spPr bwMode="auto">
          <a:xfrm>
            <a:off x="2784080" y="671746"/>
            <a:ext cx="914413" cy="914413"/>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a:extLst>
              <a:ext uri="{FF2B5EF4-FFF2-40B4-BE49-F238E27FC236}">
                <a16:creationId xmlns:a16="http://schemas.microsoft.com/office/drawing/2014/main" id="{566A66F4-2A2F-4AF6-A2BB-CF17A06DD63F}"/>
              </a:ext>
            </a:extLst>
          </p:cNvPr>
          <p:cNvSpPr txBox="1"/>
          <p:nvPr/>
        </p:nvSpPr>
        <p:spPr>
          <a:xfrm>
            <a:off x="3455640" y="911742"/>
            <a:ext cx="2598653" cy="646331"/>
          </a:xfrm>
          <a:prstGeom prst="rect">
            <a:avLst/>
          </a:prstGeom>
          <a:noFill/>
        </p:spPr>
        <p:txBody>
          <a:bodyPr wrap="square" lIns="0" rIns="0" rtlCol="0" anchor="t">
            <a:spAutoFit/>
          </a:bodyPr>
          <a:lstStyle/>
          <a:p>
            <a:r>
              <a:rPr lang="en-US" sz="900" b="1" noProof="1"/>
              <a:t>Pupils learn to appraise music and practice vocal performance skills through singing, rapping and beatboxing, in preparation for their assessment: Three Little Birds by Bob Marley</a:t>
            </a:r>
          </a:p>
        </p:txBody>
      </p:sp>
      <p:pic>
        <p:nvPicPr>
          <p:cNvPr id="133" name="Picture 4" descr="Weekend Fun Time: Let's take a group photo via Bitmoji. | Page 50 - OnePlus  Community">
            <a:extLst>
              <a:ext uri="{FF2B5EF4-FFF2-40B4-BE49-F238E27FC236}">
                <a16:creationId xmlns:a16="http://schemas.microsoft.com/office/drawing/2014/main" id="{CF540244-1007-49C9-A9A9-FA1B923DAFEE}"/>
              </a:ext>
            </a:extLst>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799" b="94975" l="9799" r="90452">
                        <a14:foregroundMark x1="29146" y1="47990" x2="27638" y2="61307"/>
                        <a14:foregroundMark x1="27638" y1="61307" x2="32915" y2="69347"/>
                        <a14:foregroundMark x1="44724" y1="67337" x2="46734" y2="82663"/>
                        <a14:foregroundMark x1="46734" y1="82663" x2="42714" y2="95226"/>
                        <a14:foregroundMark x1="42714" y1="95226" x2="41206" y2="86432"/>
                        <a14:foregroundMark x1="27136" y1="48744" x2="48241" y2="52261"/>
                        <a14:foregroundMark x1="48241" y1="52261" x2="43467" y2="69095"/>
                        <a14:foregroundMark x1="43467" y1="69095" x2="41457" y2="69347"/>
                        <a14:foregroundMark x1="27889" y1="56281" x2="37437" y2="66834"/>
                        <a14:foregroundMark x1="37437" y1="66834" x2="43719" y2="54271"/>
                        <a14:foregroundMark x1="43719" y1="54271" x2="41709" y2="52261"/>
                        <a14:foregroundMark x1="33166" y1="43467" x2="42714" y2="48241"/>
                        <a14:foregroundMark x1="26131" y1="93970" x2="31156" y2="92462"/>
                        <a14:foregroundMark x1="26131" y1="91709" x2="31658" y2="92211"/>
                        <a14:foregroundMark x1="60050" y1="40704" x2="76382" y2="21608"/>
                        <a14:foregroundMark x1="76382" y1="21608" x2="81910" y2="8291"/>
                        <a14:foregroundMark x1="81910" y1="8291" x2="92211" y2="15829"/>
                        <a14:foregroundMark x1="92211" y1="15829" x2="90452" y2="31156"/>
                        <a14:foregroundMark x1="90452" y1="31156" x2="78392" y2="40201"/>
                        <a14:foregroundMark x1="78392" y1="40201" x2="63065" y2="43216"/>
                        <a14:foregroundMark x1="63065" y1="43216" x2="62814" y2="42965"/>
                        <a14:foregroundMark x1="59799" y1="41457" x2="65578" y2="28894"/>
                        <a14:foregroundMark x1="65578" y1="28894" x2="72613" y2="24874"/>
                        <a14:foregroundMark x1="78392" y1="38191" x2="88191" y2="32915"/>
                        <a14:foregroundMark x1="31156" y1="94472" x2="28392" y2="9271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70453" y="-46426"/>
            <a:ext cx="1412875" cy="1216025"/>
          </a:xfrm>
          <a:prstGeom prst="rect">
            <a:avLst/>
          </a:prstGeom>
          <a:noFill/>
          <a:extLst>
            <a:ext uri="{909E8E84-426E-40DD-AFC4-6F175D3DCCD1}">
              <a14:hiddenFill xmlns:a14="http://schemas.microsoft.com/office/drawing/2010/main">
                <a:solidFill>
                  <a:srgbClr val="FFFFFF"/>
                </a:solidFill>
              </a14:hiddenFill>
            </a:ext>
          </a:extLst>
        </p:spPr>
      </p:pic>
      <p:sp>
        <p:nvSpPr>
          <p:cNvPr id="139" name="Oval 138">
            <a:extLst>
              <a:ext uri="{FF2B5EF4-FFF2-40B4-BE49-F238E27FC236}">
                <a16:creationId xmlns:a16="http://schemas.microsoft.com/office/drawing/2014/main" id="{B8230745-0186-448A-941B-4FAA3CA7F1EC}"/>
              </a:ext>
            </a:extLst>
          </p:cNvPr>
          <p:cNvSpPr/>
          <p:nvPr/>
        </p:nvSpPr>
        <p:spPr>
          <a:xfrm>
            <a:off x="6386678" y="2850708"/>
            <a:ext cx="1205417" cy="893645"/>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Speech, Rap and Beatboxing</a:t>
            </a:r>
          </a:p>
        </p:txBody>
      </p:sp>
      <p:sp>
        <p:nvSpPr>
          <p:cNvPr id="140" name="TextBox 139">
            <a:extLst>
              <a:ext uri="{FF2B5EF4-FFF2-40B4-BE49-F238E27FC236}">
                <a16:creationId xmlns:a16="http://schemas.microsoft.com/office/drawing/2014/main" id="{C5159B37-E692-4106-AEF6-EBD101EC5500}"/>
              </a:ext>
            </a:extLst>
          </p:cNvPr>
          <p:cNvSpPr txBox="1"/>
          <p:nvPr/>
        </p:nvSpPr>
        <p:spPr>
          <a:xfrm>
            <a:off x="3323202" y="2549311"/>
            <a:ext cx="2422254" cy="646331"/>
          </a:xfrm>
          <a:prstGeom prst="rect">
            <a:avLst/>
          </a:prstGeom>
          <a:noFill/>
        </p:spPr>
        <p:txBody>
          <a:bodyPr wrap="square" lIns="0" rIns="0" rtlCol="0" anchor="t">
            <a:spAutoFit/>
          </a:bodyPr>
          <a:lstStyle/>
          <a:p>
            <a:r>
              <a:rPr lang="en-US" sz="900" b="1" noProof="1"/>
              <a:t>Pupils explore vocals through rhythmic speech, rap and beatboxing as they investigate further the Elements of Music in preparation for their assessment: singing ‘DoubleTalk’ in two parts</a:t>
            </a:r>
          </a:p>
        </p:txBody>
      </p:sp>
      <p:pic>
        <p:nvPicPr>
          <p:cNvPr id="155" name="Picture 6" descr="Stream My Bitmoji and Me (with keys).mp3 by Carol Nicodemi | Listen online  for free on SoundCloud">
            <a:extLst>
              <a:ext uri="{FF2B5EF4-FFF2-40B4-BE49-F238E27FC236}">
                <a16:creationId xmlns:a16="http://schemas.microsoft.com/office/drawing/2014/main" id="{CA8B908C-7542-4364-A2AB-5322CC6F09E5}"/>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9200" l="10000" r="90000">
                        <a14:foregroundMark x1="31000" y1="90200" x2="33400" y2="88600"/>
                        <a14:foregroundMark x1="48000" y1="89200" x2="58881" y2="96552"/>
                        <a14:foregroundMark x1="62800" y1="99200" x2="59000" y2="87800"/>
                        <a14:foregroundMark x1="52600" y1="27400" x2="60800" y2="16800"/>
                        <a14:foregroundMark x1="60800" y1="16800" x2="73000" y2="11200"/>
                        <a14:foregroundMark x1="73000" y1="11200" x2="72200" y2="21400"/>
                        <a14:foregroundMark x1="72200" y1="21400" x2="59400" y2="35800"/>
                        <a14:foregroundMark x1="68600" y1="25800" x2="60400" y2="33400"/>
                        <a14:foregroundMark x1="60400" y1="33400" x2="60000" y2="33400"/>
                        <a14:foregroundMark x1="71000" y1="23800" x2="66000" y2="33400"/>
                        <a14:foregroundMark x1="66000" y1="33400" x2="58600" y2="36600"/>
                        <a14:backgroundMark x1="58600" y1="97000" x2="67000" y2="968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264155" y="2742229"/>
            <a:ext cx="1046103" cy="104610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A picture containing text, businesscard&#10;&#10;Description automatically generated">
            <a:extLst>
              <a:ext uri="{FF2B5EF4-FFF2-40B4-BE49-F238E27FC236}">
                <a16:creationId xmlns:a16="http://schemas.microsoft.com/office/drawing/2014/main" id="{96459A23-51CD-4BEA-AA6A-8718B3B7E0E3}"/>
              </a:ext>
            </a:extLst>
          </p:cNvPr>
          <p:cNvPicPr>
            <a:picLocks noChangeAspect="1"/>
          </p:cNvPicPr>
          <p:nvPr/>
        </p:nvPicPr>
        <p:blipFill>
          <a:blip r:embed="rId22" cstate="print">
            <a:extLst>
              <a:ext uri="{BEBA8EAE-BF5A-486C-A8C5-ECC9F3942E4B}">
                <a14:imgProps xmlns:a14="http://schemas.microsoft.com/office/drawing/2010/main">
                  <a14:imgLayer r:embed="rId23">
                    <a14:imgEffect>
                      <a14:backgroundRemoval t="8125" b="90000" l="10000" r="90000">
                        <a14:foregroundMark x1="63804" y1="10750" x2="69674" y2="7875"/>
                        <a14:foregroundMark x1="69674" y1="7875" x2="77174" y2="8125"/>
                        <a14:foregroundMark x1="77174" y1="8125" x2="80217" y2="10000"/>
                      </a14:backgroundRemoval>
                    </a14:imgEffect>
                  </a14:imgLayer>
                </a14:imgProps>
              </a:ext>
              <a:ext uri="{28A0092B-C50C-407E-A947-70E740481C1C}">
                <a14:useLocalDpi xmlns:a14="http://schemas.microsoft.com/office/drawing/2010/main" val="0"/>
              </a:ext>
            </a:extLst>
          </a:blip>
          <a:stretch>
            <a:fillRect/>
          </a:stretch>
        </p:blipFill>
        <p:spPr>
          <a:xfrm>
            <a:off x="4295671" y="5825317"/>
            <a:ext cx="1187586" cy="1032683"/>
          </a:xfrm>
          <a:prstGeom prst="rect">
            <a:avLst/>
          </a:prstGeom>
        </p:spPr>
      </p:pic>
      <p:grpSp>
        <p:nvGrpSpPr>
          <p:cNvPr id="96" name="Group 95">
            <a:extLst>
              <a:ext uri="{FF2B5EF4-FFF2-40B4-BE49-F238E27FC236}">
                <a16:creationId xmlns:a16="http://schemas.microsoft.com/office/drawing/2014/main" id="{AB60E600-5031-48E4-AE08-8E1B1467AEDA}"/>
              </a:ext>
            </a:extLst>
          </p:cNvPr>
          <p:cNvGrpSpPr/>
          <p:nvPr/>
        </p:nvGrpSpPr>
        <p:grpSpPr>
          <a:xfrm>
            <a:off x="-305847" y="3797144"/>
            <a:ext cx="2030221" cy="663567"/>
            <a:chOff x="-1343970" y="4143414"/>
            <a:chExt cx="3401443" cy="663567"/>
          </a:xfrm>
        </p:grpSpPr>
        <p:sp>
          <p:nvSpPr>
            <p:cNvPr id="97" name="TextBox 96">
              <a:extLst>
                <a:ext uri="{FF2B5EF4-FFF2-40B4-BE49-F238E27FC236}">
                  <a16:creationId xmlns:a16="http://schemas.microsoft.com/office/drawing/2014/main" id="{00B606FF-B4AE-483A-8645-EFE6CCA573FF}"/>
                </a:ext>
              </a:extLst>
            </p:cNvPr>
            <p:cNvSpPr txBox="1"/>
            <p:nvPr/>
          </p:nvSpPr>
          <p:spPr>
            <a:xfrm>
              <a:off x="-1343970" y="4143414"/>
              <a:ext cx="2202816" cy="276999"/>
            </a:xfrm>
            <a:prstGeom prst="rect">
              <a:avLst/>
            </a:prstGeom>
            <a:noFill/>
          </p:spPr>
          <p:txBody>
            <a:bodyPr wrap="square" lIns="0" rIns="0" rtlCol="0" anchor="b">
              <a:spAutoFit/>
            </a:bodyPr>
            <a:lstStyle/>
            <a:p>
              <a:pPr algn="r"/>
              <a:r>
                <a:rPr lang="en-US" sz="1200" b="1" noProof="1"/>
                <a:t>Listening</a:t>
              </a:r>
            </a:p>
          </p:txBody>
        </p:sp>
        <p:sp>
          <p:nvSpPr>
            <p:cNvPr id="98" name="TextBox 97">
              <a:extLst>
                <a:ext uri="{FF2B5EF4-FFF2-40B4-BE49-F238E27FC236}">
                  <a16:creationId xmlns:a16="http://schemas.microsoft.com/office/drawing/2014/main" id="{51356E11-AC35-4FCC-9EB0-C735BB061B32}"/>
                </a:ext>
              </a:extLst>
            </p:cNvPr>
            <p:cNvSpPr txBox="1"/>
            <p:nvPr/>
          </p:nvSpPr>
          <p:spPr>
            <a:xfrm>
              <a:off x="-446507" y="4437649"/>
              <a:ext cx="2503980" cy="369332"/>
            </a:xfrm>
            <a:prstGeom prst="rect">
              <a:avLst/>
            </a:prstGeom>
            <a:noFill/>
          </p:spPr>
          <p:txBody>
            <a:bodyPr wrap="square" lIns="0" rIns="0" rtlCol="0" anchor="t">
              <a:spAutoFit/>
            </a:bodyPr>
            <a:lstStyle/>
            <a:p>
              <a:r>
                <a:rPr lang="en-US" sz="900" b="1" noProof="1"/>
                <a:t>Pupils learn to recognise a broad range of rhythms by ear.</a:t>
              </a:r>
            </a:p>
          </p:txBody>
        </p:sp>
      </p:grpSp>
      <p:pic>
        <p:nvPicPr>
          <p:cNvPr id="99" name="Graphic 98" descr="Ear outline">
            <a:extLst>
              <a:ext uri="{FF2B5EF4-FFF2-40B4-BE49-F238E27FC236}">
                <a16:creationId xmlns:a16="http://schemas.microsoft.com/office/drawing/2014/main" id="{E844479A-D6A5-4D38-9057-4DC0D31BEAD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1035218" y="3594137"/>
            <a:ext cx="482390" cy="482390"/>
          </a:xfrm>
          <a:prstGeom prst="rect">
            <a:avLst/>
          </a:prstGeom>
        </p:spPr>
      </p:pic>
      <p:sp>
        <p:nvSpPr>
          <p:cNvPr id="100" name="Oval 99">
            <a:extLst>
              <a:ext uri="{FF2B5EF4-FFF2-40B4-BE49-F238E27FC236}">
                <a16:creationId xmlns:a16="http://schemas.microsoft.com/office/drawing/2014/main" id="{BD89472D-8F4E-4790-8E75-CAB504D576E2}"/>
              </a:ext>
            </a:extLst>
          </p:cNvPr>
          <p:cNvSpPr/>
          <p:nvPr/>
        </p:nvSpPr>
        <p:spPr>
          <a:xfrm>
            <a:off x="1640668" y="4460711"/>
            <a:ext cx="1143412" cy="851603"/>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Ukulele</a:t>
            </a:r>
            <a:endParaRPr lang="en-US" sz="1400" b="1" dirty="0">
              <a:solidFill>
                <a:schemeClr val="tx1"/>
              </a:solidFill>
            </a:endParaRPr>
          </a:p>
        </p:txBody>
      </p:sp>
      <p:pic>
        <p:nvPicPr>
          <p:cNvPr id="104" name="Picture 2" descr="755 Cartoon Of The Ukulele Illustrations &amp; Clip Art - iStock">
            <a:extLst>
              <a:ext uri="{FF2B5EF4-FFF2-40B4-BE49-F238E27FC236}">
                <a16:creationId xmlns:a16="http://schemas.microsoft.com/office/drawing/2014/main" id="{254183DA-AC88-409D-91FC-F27AD7100136}"/>
              </a:ext>
            </a:extLst>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136737" flipH="1" flipV="1">
            <a:off x="562045" y="5665759"/>
            <a:ext cx="1297901" cy="129790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2,018 Song Writing Illustrations &amp; Clip Art - iStock">
            <a:extLst>
              <a:ext uri="{FF2B5EF4-FFF2-40B4-BE49-F238E27FC236}">
                <a16:creationId xmlns:a16="http://schemas.microsoft.com/office/drawing/2014/main" id="{81F53862-2BCF-494F-B998-8132DF08C700}"/>
              </a:ext>
            </a:extLst>
          </p:cNvPr>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0000" b="90000" l="10000" r="90000">
                        <a14:foregroundMark x1="35948" y1="64542" x2="45098" y2="38889"/>
                        <a14:foregroundMark x1="45098" y1="38889" x2="61928" y2="17810"/>
                        <a14:foregroundMark x1="61928" y1="17810" x2="76307" y2="13072"/>
                        <a14:foregroundMark x1="76307" y1="13072" x2="85294" y2="17974"/>
                        <a14:foregroundMark x1="85294" y1="17974" x2="80882" y2="45261"/>
                        <a14:foregroundMark x1="80882" y1="45261" x2="73203" y2="52778"/>
                        <a14:foregroundMark x1="73203" y1="52778" x2="49346" y2="62582"/>
                        <a14:foregroundMark x1="40523" y1="76144" x2="31863" y2="85294"/>
                        <a14:foregroundMark x1="31863" y1="85294" x2="28268" y2="77124"/>
                        <a14:foregroundMark x1="28268" y1="77124" x2="32353" y2="69935"/>
                        <a14:foregroundMark x1="32353" y1="69935" x2="34150" y2="686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099" y="2302993"/>
            <a:ext cx="974515" cy="974515"/>
          </a:xfrm>
          <a:prstGeom prst="rect">
            <a:avLst/>
          </a:prstGeom>
          <a:noFill/>
          <a:extLst>
            <a:ext uri="{909E8E84-426E-40DD-AFC4-6F175D3DCCD1}">
              <a14:hiddenFill xmlns:a14="http://schemas.microsoft.com/office/drawing/2010/main">
                <a:solidFill>
                  <a:srgbClr val="FFFFFF"/>
                </a:solidFill>
              </a14:hiddenFill>
            </a:ext>
          </a:extLst>
        </p:spPr>
      </p:pic>
      <p:pic>
        <p:nvPicPr>
          <p:cNvPr id="110" name="Graphic 109" descr="Piano keys with solid fill">
            <a:extLst>
              <a:ext uri="{FF2B5EF4-FFF2-40B4-BE49-F238E27FC236}">
                <a16:creationId xmlns:a16="http://schemas.microsoft.com/office/drawing/2014/main" id="{ACE59149-9AB5-4814-B6CE-4FB9922C4C6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5600469" y="6299295"/>
            <a:ext cx="469562" cy="469562"/>
          </a:xfrm>
          <a:prstGeom prst="rect">
            <a:avLst/>
          </a:prstGeom>
        </p:spPr>
      </p:pic>
      <p:sp>
        <p:nvSpPr>
          <p:cNvPr id="6" name="TextBox 5">
            <a:extLst>
              <a:ext uri="{FF2B5EF4-FFF2-40B4-BE49-F238E27FC236}">
                <a16:creationId xmlns:a16="http://schemas.microsoft.com/office/drawing/2014/main" id="{A0FF8F90-3850-417C-94F0-6622EE6AE8F8}"/>
              </a:ext>
            </a:extLst>
          </p:cNvPr>
          <p:cNvSpPr txBox="1"/>
          <p:nvPr/>
        </p:nvSpPr>
        <p:spPr>
          <a:xfrm>
            <a:off x="4219855" y="4097579"/>
            <a:ext cx="3410030" cy="646331"/>
          </a:xfrm>
          <a:prstGeom prst="rect">
            <a:avLst/>
          </a:prstGeom>
          <a:noFill/>
        </p:spPr>
        <p:txBody>
          <a:bodyPr wrap="square" rtlCol="0">
            <a:spAutoFit/>
          </a:bodyPr>
          <a:lstStyle/>
          <a:p>
            <a:r>
              <a:rPr lang="en-US" sz="900" b="1" noProof="1"/>
              <a:t>Children will leave with a love of music, the confidence to perform in front of their peers, the ability to appraise music using the elements of music and the skill of reading appropriate notation.</a:t>
            </a:r>
          </a:p>
          <a:p>
            <a:endParaRPr lang="en-GB" sz="900" dirty="0"/>
          </a:p>
        </p:txBody>
      </p:sp>
    </p:spTree>
    <p:extLst>
      <p:ext uri="{BB962C8B-B14F-4D97-AF65-F5344CB8AC3E}">
        <p14:creationId xmlns:p14="http://schemas.microsoft.com/office/powerpoint/2010/main" val="217122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4" descr="Free Cartoon Pictures Of Music Notes, Download Free Cartoon Pictures Of  Music Notes png images, Free ClipArts on Clipart Library">
            <a:extLst>
              <a:ext uri="{FF2B5EF4-FFF2-40B4-BE49-F238E27FC236}">
                <a16:creationId xmlns:a16="http://schemas.microsoft.com/office/drawing/2014/main" id="{C761CEB0-F405-44A3-80DB-33803F1F0F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3983">
            <a:off x="912613" y="2312337"/>
            <a:ext cx="755082" cy="591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138320"/>
            <a:ext cx="9054637" cy="739056"/>
          </a:xfrm>
        </p:spPr>
        <p:txBody>
          <a:bodyPr>
            <a:noAutofit/>
          </a:bodyPr>
          <a:lstStyle/>
          <a:p>
            <a:pPr algn="ctr"/>
            <a:r>
              <a:rPr lang="en-US" sz="2800" dirty="0">
                <a:solidFill>
                  <a:srgbClr val="7030A0"/>
                </a:solidFill>
                <a:latin typeface="Segoe UI Black" panose="020B0A02040204020203" pitchFamily="34" charset="0"/>
                <a:ea typeface="Segoe UI Black" panose="020B0A02040204020203" pitchFamily="34" charset="0"/>
              </a:rPr>
              <a:t>Year 8 Music Learning Journey</a:t>
            </a: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353494" y="1844682"/>
            <a:ext cx="6755288" cy="3534688"/>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3168566" y="4060040"/>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5799796" y="2286922"/>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3342017" y="2297056"/>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p:nvPr/>
        </p:nvCxnSpPr>
        <p:spPr>
          <a:xfrm>
            <a:off x="5387017" y="5812123"/>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1190008" y="229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Tuning Fork with solid fill">
            <a:extLst>
              <a:ext uri="{FF2B5EF4-FFF2-40B4-BE49-F238E27FC236}">
                <a16:creationId xmlns:a16="http://schemas.microsoft.com/office/drawing/2014/main" id="{E06DF31D-4B97-4634-B8F6-6162D34277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30728" y="2310887"/>
            <a:ext cx="439236" cy="439236"/>
          </a:xfrm>
          <a:prstGeom prst="rect">
            <a:avLst/>
          </a:prstGeom>
        </p:spPr>
      </p:pic>
      <p:pic>
        <p:nvPicPr>
          <p:cNvPr id="114" name="Graphic 113" descr="Drum outline">
            <a:extLst>
              <a:ext uri="{FF2B5EF4-FFF2-40B4-BE49-F238E27FC236}">
                <a16:creationId xmlns:a16="http://schemas.microsoft.com/office/drawing/2014/main" id="{727B278F-47BE-40E4-8152-8795266E0F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6843" y="3992417"/>
            <a:ext cx="400110" cy="400110"/>
          </a:xfrm>
          <a:prstGeom prst="rect">
            <a:avLst/>
          </a:prstGeom>
        </p:spPr>
      </p:pic>
      <p:grpSp>
        <p:nvGrpSpPr>
          <p:cNvPr id="118" name="Group 117">
            <a:extLst>
              <a:ext uri="{FF2B5EF4-FFF2-40B4-BE49-F238E27FC236}">
                <a16:creationId xmlns:a16="http://schemas.microsoft.com/office/drawing/2014/main" id="{AF0D0F12-6EA1-42F7-9AA1-FE142BABDAC6}"/>
              </a:ext>
            </a:extLst>
          </p:cNvPr>
          <p:cNvGrpSpPr/>
          <p:nvPr/>
        </p:nvGrpSpPr>
        <p:grpSpPr>
          <a:xfrm>
            <a:off x="4833872" y="5923223"/>
            <a:ext cx="2502535" cy="888028"/>
            <a:chOff x="-1220608" y="4964917"/>
            <a:chExt cx="3275545" cy="888028"/>
          </a:xfrm>
        </p:grpSpPr>
        <p:sp>
          <p:nvSpPr>
            <p:cNvPr id="119" name="TextBox 118">
              <a:extLst>
                <a:ext uri="{FF2B5EF4-FFF2-40B4-BE49-F238E27FC236}">
                  <a16:creationId xmlns:a16="http://schemas.microsoft.com/office/drawing/2014/main" id="{6B6593A6-97C1-4CDD-92B1-FB78845451EF}"/>
                </a:ext>
              </a:extLst>
            </p:cNvPr>
            <p:cNvSpPr txBox="1"/>
            <p:nvPr/>
          </p:nvSpPr>
          <p:spPr>
            <a:xfrm>
              <a:off x="-1220608" y="4964917"/>
              <a:ext cx="2202816" cy="276999"/>
            </a:xfrm>
            <a:prstGeom prst="rect">
              <a:avLst/>
            </a:prstGeom>
            <a:noFill/>
          </p:spPr>
          <p:txBody>
            <a:bodyPr wrap="square" lIns="0" rIns="0" rtlCol="0" anchor="b">
              <a:spAutoFit/>
            </a:bodyPr>
            <a:lstStyle/>
            <a:p>
              <a:pPr algn="r"/>
              <a:r>
                <a:rPr lang="en-US" sz="1200" b="1" noProof="1"/>
                <a:t>Listening</a:t>
              </a:r>
            </a:p>
          </p:txBody>
        </p:sp>
        <p:sp>
          <p:nvSpPr>
            <p:cNvPr id="120" name="TextBox 119">
              <a:extLst>
                <a:ext uri="{FF2B5EF4-FFF2-40B4-BE49-F238E27FC236}">
                  <a16:creationId xmlns:a16="http://schemas.microsoft.com/office/drawing/2014/main" id="{69944467-DEF3-4F7A-B81A-6F03B7524661}"/>
                </a:ext>
              </a:extLst>
            </p:cNvPr>
            <p:cNvSpPr txBox="1"/>
            <p:nvPr/>
          </p:nvSpPr>
          <p:spPr>
            <a:xfrm>
              <a:off x="-142032" y="5206614"/>
              <a:ext cx="2196969" cy="646331"/>
            </a:xfrm>
            <a:prstGeom prst="rect">
              <a:avLst/>
            </a:prstGeom>
            <a:noFill/>
          </p:spPr>
          <p:txBody>
            <a:bodyPr wrap="square" lIns="0" rIns="0" rtlCol="0" anchor="t">
              <a:spAutoFit/>
            </a:bodyPr>
            <a:lstStyle/>
            <a:p>
              <a:pPr algn="ctr"/>
              <a:r>
                <a:rPr lang="en-US" sz="900" b="1" noProof="1"/>
                <a:t>Pupils will be introduced harmony as they learn to recognise major, minor and dominant 7</a:t>
              </a:r>
              <a:r>
                <a:rPr lang="en-US" sz="900" b="1" baseline="30000" noProof="1"/>
                <a:t>th</a:t>
              </a:r>
              <a:r>
                <a:rPr lang="en-US" sz="900" b="1" noProof="1"/>
                <a:t> chords by ear.</a:t>
              </a:r>
            </a:p>
          </p:txBody>
        </p:sp>
      </p:grpSp>
      <p:pic>
        <p:nvPicPr>
          <p:cNvPr id="127" name="Graphic 126" descr="Music notation with solid fill">
            <a:extLst>
              <a:ext uri="{FF2B5EF4-FFF2-40B4-BE49-F238E27FC236}">
                <a16:creationId xmlns:a16="http://schemas.microsoft.com/office/drawing/2014/main" id="{CBDD5795-EF83-40E0-B63E-5168E18B59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667856" y="3179414"/>
            <a:ext cx="715136" cy="715136"/>
          </a:xfrm>
          <a:prstGeom prst="rect">
            <a:avLst/>
          </a:prstGeom>
        </p:spPr>
      </p:pic>
      <p:sp>
        <p:nvSpPr>
          <p:cNvPr id="137" name="Oval 136">
            <a:extLst>
              <a:ext uri="{FF2B5EF4-FFF2-40B4-BE49-F238E27FC236}">
                <a16:creationId xmlns:a16="http://schemas.microsoft.com/office/drawing/2014/main" id="{F5E89C69-938A-4359-A9F2-6542877C2808}"/>
              </a:ext>
            </a:extLst>
          </p:cNvPr>
          <p:cNvSpPr/>
          <p:nvPr/>
        </p:nvSpPr>
        <p:spPr>
          <a:xfrm>
            <a:off x="106731" y="1381866"/>
            <a:ext cx="1191249" cy="913485"/>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8</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351551" y="764169"/>
            <a:ext cx="2854551" cy="662776"/>
            <a:chOff x="-206415" y="4890046"/>
            <a:chExt cx="2616566" cy="662776"/>
          </a:xfrm>
        </p:grpSpPr>
        <p:sp>
          <p:nvSpPr>
            <p:cNvPr id="142" name="TextBox 141">
              <a:extLst>
                <a:ext uri="{FF2B5EF4-FFF2-40B4-BE49-F238E27FC236}">
                  <a16:creationId xmlns:a16="http://schemas.microsoft.com/office/drawing/2014/main" id="{8C4B7D37-F00D-476D-8437-630204D215E7}"/>
                </a:ext>
              </a:extLst>
            </p:cNvPr>
            <p:cNvSpPr txBox="1"/>
            <p:nvPr/>
          </p:nvSpPr>
          <p:spPr>
            <a:xfrm>
              <a:off x="207335" y="4890046"/>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06415" y="5183490"/>
              <a:ext cx="2256272" cy="369332"/>
            </a:xfrm>
            <a:prstGeom prst="rect">
              <a:avLst/>
            </a:prstGeom>
            <a:noFill/>
          </p:spPr>
          <p:txBody>
            <a:bodyPr wrap="square" lIns="0" rIns="0" rtlCol="0" anchor="t">
              <a:spAutoFit/>
            </a:bodyPr>
            <a:lstStyle/>
            <a:p>
              <a:pPr algn="ctr"/>
              <a:r>
                <a:rPr lang="en-US" sz="900" b="1" noProof="1"/>
                <a:t>           All pupils are reminded of the Elements of Music</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5392928" y="1088274"/>
            <a:ext cx="3751072" cy="1064151"/>
            <a:chOff x="-208043" y="5350016"/>
            <a:chExt cx="3389094" cy="987890"/>
          </a:xfrm>
        </p:grpSpPr>
        <p:sp>
          <p:nvSpPr>
            <p:cNvPr id="148" name="TextBox 147">
              <a:extLst>
                <a:ext uri="{FF2B5EF4-FFF2-40B4-BE49-F238E27FC236}">
                  <a16:creationId xmlns:a16="http://schemas.microsoft.com/office/drawing/2014/main" id="{98FD6D13-E92B-4156-8FA3-4E4A87C8C7CE}"/>
                </a:ext>
              </a:extLst>
            </p:cNvPr>
            <p:cNvSpPr txBox="1"/>
            <p:nvPr/>
          </p:nvSpPr>
          <p:spPr>
            <a:xfrm>
              <a:off x="-208043" y="5350016"/>
              <a:ext cx="2202816" cy="276999"/>
            </a:xfrm>
            <a:prstGeom prst="rect">
              <a:avLst/>
            </a:prstGeom>
            <a:noFill/>
          </p:spPr>
          <p:txBody>
            <a:bodyPr wrap="square" lIns="0" rIns="0" rtlCol="0" anchor="b">
              <a:spAutoFit/>
            </a:bodyPr>
            <a:lstStyle/>
            <a:p>
              <a:pPr algn="r"/>
              <a:r>
                <a:rPr lang="en-US" sz="1200" b="1" noProof="1"/>
                <a:t>Composition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1231083" y="5609320"/>
              <a:ext cx="1949968" cy="728586"/>
            </a:xfrm>
            <a:prstGeom prst="rect">
              <a:avLst/>
            </a:prstGeom>
            <a:noFill/>
          </p:spPr>
          <p:txBody>
            <a:bodyPr wrap="square" lIns="0" rIns="0" rtlCol="0" anchor="t">
              <a:spAutoFit/>
            </a:bodyPr>
            <a:lstStyle/>
            <a:p>
              <a:r>
                <a:rPr lang="en-US" sz="900" b="1" noProof="1"/>
                <a:t>Pupils compose a piece of music for the ukulele, including chords and a melody whilst incorporating clear cadence points, strumming patterns, articulation, primary triads, minor and major chords.</a:t>
              </a:r>
            </a:p>
          </p:txBody>
        </p:sp>
      </p:grpSp>
      <p:sp>
        <p:nvSpPr>
          <p:cNvPr id="154" name="Oval 153">
            <a:extLst>
              <a:ext uri="{FF2B5EF4-FFF2-40B4-BE49-F238E27FC236}">
                <a16:creationId xmlns:a16="http://schemas.microsoft.com/office/drawing/2014/main" id="{38FC289F-1447-4DB1-9370-8242E1409731}"/>
              </a:ext>
            </a:extLst>
          </p:cNvPr>
          <p:cNvSpPr/>
          <p:nvPr/>
        </p:nvSpPr>
        <p:spPr>
          <a:xfrm>
            <a:off x="1591014" y="1424680"/>
            <a:ext cx="1006663" cy="774623"/>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Ukulele</a:t>
            </a:r>
            <a:endParaRPr lang="en-US" sz="1400" b="1" dirty="0">
              <a:solidFill>
                <a:schemeClr val="tx1"/>
              </a:solidFill>
            </a:endParaRPr>
          </a:p>
        </p:txBody>
      </p:sp>
      <p:grpSp>
        <p:nvGrpSpPr>
          <p:cNvPr id="156" name="Group 155">
            <a:extLst>
              <a:ext uri="{FF2B5EF4-FFF2-40B4-BE49-F238E27FC236}">
                <a16:creationId xmlns:a16="http://schemas.microsoft.com/office/drawing/2014/main" id="{4710B8E1-181E-40BA-B20D-719ED96DA541}"/>
              </a:ext>
            </a:extLst>
          </p:cNvPr>
          <p:cNvGrpSpPr/>
          <p:nvPr/>
        </p:nvGrpSpPr>
        <p:grpSpPr>
          <a:xfrm>
            <a:off x="7189611" y="2494706"/>
            <a:ext cx="1769257" cy="942847"/>
            <a:chOff x="-358131" y="4566756"/>
            <a:chExt cx="2964222" cy="942847"/>
          </a:xfrm>
        </p:grpSpPr>
        <p:sp>
          <p:nvSpPr>
            <p:cNvPr id="157" name="TextBox 156">
              <a:extLst>
                <a:ext uri="{FF2B5EF4-FFF2-40B4-BE49-F238E27FC236}">
                  <a16:creationId xmlns:a16="http://schemas.microsoft.com/office/drawing/2014/main" id="{EE650D1B-3933-4F65-8BA2-EA390F8AE2FB}"/>
                </a:ext>
              </a:extLst>
            </p:cNvPr>
            <p:cNvSpPr txBox="1"/>
            <p:nvPr/>
          </p:nvSpPr>
          <p:spPr>
            <a:xfrm>
              <a:off x="-358131" y="4566756"/>
              <a:ext cx="2202816" cy="276999"/>
            </a:xfrm>
            <a:prstGeom prst="rect">
              <a:avLst/>
            </a:prstGeom>
            <a:noFill/>
          </p:spPr>
          <p:txBody>
            <a:bodyPr wrap="square" lIns="0" rIns="0" rtlCol="0" anchor="b">
              <a:spAutoFit/>
            </a:bodyPr>
            <a:lstStyle/>
            <a:p>
              <a:pPr algn="r"/>
              <a:r>
                <a:rPr lang="en-US" sz="1200" b="1" noProof="1"/>
                <a:t>Listening</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31630" y="4848291"/>
              <a:ext cx="2574461" cy="661312"/>
            </a:xfrm>
            <a:prstGeom prst="rect">
              <a:avLst/>
            </a:prstGeom>
            <a:noFill/>
          </p:spPr>
          <p:txBody>
            <a:bodyPr wrap="square" lIns="0" rIns="0" rtlCol="0" anchor="t">
              <a:spAutoFit/>
            </a:bodyPr>
            <a:lstStyle/>
            <a:p>
              <a:pPr algn="ctr"/>
              <a:r>
                <a:rPr lang="en-US" sz="900" b="1" noProof="1"/>
                <a:t>Pupils will be introduced to intervals of a 4</a:t>
              </a:r>
              <a:r>
                <a:rPr lang="en-US" sz="900" b="1" baseline="30000" noProof="1"/>
                <a:t>th</a:t>
              </a:r>
              <a:r>
                <a:rPr lang="en-US" sz="900" b="1" noProof="1"/>
                <a:t>, 5</a:t>
              </a:r>
              <a:r>
                <a:rPr lang="en-US" sz="900" b="1" baseline="30000" noProof="1"/>
                <a:t>th</a:t>
              </a:r>
              <a:r>
                <a:rPr lang="en-US" sz="900" b="1" noProof="1"/>
                <a:t> and 8</a:t>
              </a:r>
              <a:r>
                <a:rPr lang="en-US" sz="900" b="1" baseline="30000" noProof="1"/>
                <a:t>th</a:t>
              </a:r>
              <a:r>
                <a:rPr lang="en-US" sz="900" b="1" noProof="1"/>
                <a:t> and are able to identify them individually by ear.</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76561" y="5474557"/>
            <a:ext cx="1914231" cy="1121590"/>
            <a:chOff x="338058" y="5453835"/>
            <a:chExt cx="2337017" cy="728653"/>
          </a:xfrm>
        </p:grpSpPr>
        <p:sp>
          <p:nvSpPr>
            <p:cNvPr id="160" name="TextBox 159">
              <a:extLst>
                <a:ext uri="{FF2B5EF4-FFF2-40B4-BE49-F238E27FC236}">
                  <a16:creationId xmlns:a16="http://schemas.microsoft.com/office/drawing/2014/main" id="{FB6FF8C4-7DCB-4405-BF44-A2511B41BB37}"/>
                </a:ext>
              </a:extLst>
            </p:cNvPr>
            <p:cNvSpPr txBox="1"/>
            <p:nvPr/>
          </p:nvSpPr>
          <p:spPr>
            <a:xfrm>
              <a:off x="338058" y="5453835"/>
              <a:ext cx="2202816" cy="179955"/>
            </a:xfrm>
            <a:prstGeom prst="rect">
              <a:avLst/>
            </a:prstGeom>
            <a:noFill/>
          </p:spPr>
          <p:txBody>
            <a:bodyPr wrap="square" lIns="0" rIns="0" rtlCol="0" anchor="b">
              <a:spAutoFit/>
            </a:bodyPr>
            <a:lstStyle/>
            <a:p>
              <a:r>
                <a:rPr lang="en-US" sz="1200" b="1" noProof="1"/>
                <a:t>Pupils Perform</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355919" y="5582637"/>
              <a:ext cx="2319156" cy="599851"/>
            </a:xfrm>
            <a:prstGeom prst="rect">
              <a:avLst/>
            </a:prstGeom>
            <a:noFill/>
          </p:spPr>
          <p:txBody>
            <a:bodyPr wrap="square" lIns="0" rIns="0" rtlCol="0" anchor="t">
              <a:spAutoFit/>
            </a:bodyPr>
            <a:lstStyle/>
            <a:p>
              <a:pPr algn="just"/>
              <a:r>
                <a:rPr lang="en-US" sz="900" b="1" noProof="1"/>
                <a:t>Pupils investigate Jazz music as they practice their performance skills through singing, speech and scat singing. This is In preparation for their assessment performance: ‘Swing Time’ in 2-parts.</a:t>
              </a:r>
            </a:p>
          </p:txBody>
        </p:sp>
      </p:grpSp>
      <p:grpSp>
        <p:nvGrpSpPr>
          <p:cNvPr id="162" name="Group 161">
            <a:extLst>
              <a:ext uri="{FF2B5EF4-FFF2-40B4-BE49-F238E27FC236}">
                <a16:creationId xmlns:a16="http://schemas.microsoft.com/office/drawing/2014/main" id="{775C441E-D611-433B-A136-5E05C606811D}"/>
              </a:ext>
            </a:extLst>
          </p:cNvPr>
          <p:cNvGrpSpPr/>
          <p:nvPr/>
        </p:nvGrpSpPr>
        <p:grpSpPr>
          <a:xfrm>
            <a:off x="660783" y="5688874"/>
            <a:ext cx="3692699" cy="1166472"/>
            <a:chOff x="-1441453" y="4551398"/>
            <a:chExt cx="2897550" cy="1166472"/>
          </a:xfrm>
        </p:grpSpPr>
        <p:sp>
          <p:nvSpPr>
            <p:cNvPr id="163" name="TextBox 162">
              <a:extLst>
                <a:ext uri="{FF2B5EF4-FFF2-40B4-BE49-F238E27FC236}">
                  <a16:creationId xmlns:a16="http://schemas.microsoft.com/office/drawing/2014/main" id="{A76280BB-DB38-4794-BDEF-508CB1FFFBD7}"/>
                </a:ext>
              </a:extLst>
            </p:cNvPr>
            <p:cNvSpPr txBox="1"/>
            <p:nvPr/>
          </p:nvSpPr>
          <p:spPr>
            <a:xfrm>
              <a:off x="-1441453" y="4551398"/>
              <a:ext cx="2202816" cy="276999"/>
            </a:xfrm>
            <a:prstGeom prst="rect">
              <a:avLst/>
            </a:prstGeom>
            <a:noFill/>
          </p:spPr>
          <p:txBody>
            <a:bodyPr wrap="square" lIns="0" rIns="0" rtlCol="0" anchor="b">
              <a:spAutoFit/>
            </a:bodyPr>
            <a:lstStyle/>
            <a:p>
              <a:pPr algn="r"/>
              <a:r>
                <a:rPr lang="en-US" sz="1200" b="1" noProof="1"/>
                <a:t>Composition</a:t>
              </a:r>
            </a:p>
          </p:txBody>
        </p:sp>
        <p:sp>
          <p:nvSpPr>
            <p:cNvPr id="164" name="TextBox 163">
              <a:extLst>
                <a:ext uri="{FF2B5EF4-FFF2-40B4-BE49-F238E27FC236}">
                  <a16:creationId xmlns:a16="http://schemas.microsoft.com/office/drawing/2014/main" id="{4D5CF745-0BB1-47AE-B511-A9D64C3016E1}"/>
                </a:ext>
              </a:extLst>
            </p:cNvPr>
            <p:cNvSpPr txBox="1"/>
            <p:nvPr/>
          </p:nvSpPr>
          <p:spPr>
            <a:xfrm>
              <a:off x="-189000" y="4794540"/>
              <a:ext cx="1645097" cy="923330"/>
            </a:xfrm>
            <a:prstGeom prst="rect">
              <a:avLst/>
            </a:prstGeom>
            <a:noFill/>
          </p:spPr>
          <p:txBody>
            <a:bodyPr wrap="square" lIns="0" rIns="0" rtlCol="0" anchor="t">
              <a:spAutoFit/>
            </a:bodyPr>
            <a:lstStyle/>
            <a:p>
              <a:pPr algn="just"/>
              <a:r>
                <a:rPr lang="en-US" sz="900" b="1" noProof="1"/>
                <a:t>Pupils further their compositional skills as they use Western staff notation to compose a chord sequence and chord chart, incorporating major, minor and dominant 7</a:t>
              </a:r>
              <a:r>
                <a:rPr lang="en-US" sz="900" b="1" baseline="30000" noProof="1"/>
                <a:t>th</a:t>
              </a:r>
              <a:r>
                <a:rPr lang="en-US" sz="900" b="1" noProof="1"/>
                <a:t> chords, accidentals, primary triads and cadences.</a:t>
              </a:r>
            </a:p>
          </p:txBody>
        </p:sp>
      </p:grpSp>
      <p:sp>
        <p:nvSpPr>
          <p:cNvPr id="173" name="TextBox 172">
            <a:extLst>
              <a:ext uri="{FF2B5EF4-FFF2-40B4-BE49-F238E27FC236}">
                <a16:creationId xmlns:a16="http://schemas.microsoft.com/office/drawing/2014/main" id="{11FDC09C-447F-4263-94F2-E39C7542BA69}"/>
              </a:ext>
            </a:extLst>
          </p:cNvPr>
          <p:cNvSpPr txBox="1"/>
          <p:nvPr/>
        </p:nvSpPr>
        <p:spPr>
          <a:xfrm>
            <a:off x="3373161" y="2351654"/>
            <a:ext cx="2163677" cy="276999"/>
          </a:xfrm>
          <a:prstGeom prst="rect">
            <a:avLst/>
          </a:prstGeom>
          <a:noFill/>
        </p:spPr>
        <p:txBody>
          <a:bodyPr wrap="square" lIns="0" rIns="0" rtlCol="0" anchor="b">
            <a:spAutoFit/>
          </a:bodyPr>
          <a:lstStyle/>
          <a:p>
            <a:r>
              <a:rPr lang="en-US" sz="1200" b="1" noProof="1"/>
              <a:t>Pupils Perform</a:t>
            </a:r>
          </a:p>
        </p:txBody>
      </p:sp>
      <p:sp>
        <p:nvSpPr>
          <p:cNvPr id="176" name="TextBox 175">
            <a:extLst>
              <a:ext uri="{FF2B5EF4-FFF2-40B4-BE49-F238E27FC236}">
                <a16:creationId xmlns:a16="http://schemas.microsoft.com/office/drawing/2014/main" id="{9D986DF3-A542-43A7-A66D-3A49B8FD976E}"/>
              </a:ext>
            </a:extLst>
          </p:cNvPr>
          <p:cNvSpPr txBox="1"/>
          <p:nvPr/>
        </p:nvSpPr>
        <p:spPr>
          <a:xfrm>
            <a:off x="7893594" y="6233087"/>
            <a:ext cx="1164319" cy="338554"/>
          </a:xfrm>
          <a:prstGeom prst="rect">
            <a:avLst/>
          </a:prstGeom>
          <a:noFill/>
        </p:spPr>
        <p:txBody>
          <a:bodyPr wrap="square" lIns="0" rIns="0" rtlCol="0" anchor="b">
            <a:spAutoFit/>
          </a:bodyPr>
          <a:lstStyle/>
          <a:p>
            <a:pPr algn="r"/>
            <a:r>
              <a:rPr lang="en-US" sz="1600" b="1" noProof="1"/>
              <a:t>End of Year 8</a:t>
            </a:r>
          </a:p>
        </p:txBody>
      </p:sp>
      <p:sp>
        <p:nvSpPr>
          <p:cNvPr id="179" name="TextBox 178">
            <a:extLst>
              <a:ext uri="{FF2B5EF4-FFF2-40B4-BE49-F238E27FC236}">
                <a16:creationId xmlns:a16="http://schemas.microsoft.com/office/drawing/2014/main" id="{18083ABF-3376-4857-A0FD-084EE4A71547}"/>
              </a:ext>
            </a:extLst>
          </p:cNvPr>
          <p:cNvSpPr txBox="1"/>
          <p:nvPr/>
        </p:nvSpPr>
        <p:spPr>
          <a:xfrm>
            <a:off x="3949179" y="540168"/>
            <a:ext cx="2336653" cy="276999"/>
          </a:xfrm>
          <a:prstGeom prst="rect">
            <a:avLst/>
          </a:prstGeom>
          <a:noFill/>
        </p:spPr>
        <p:txBody>
          <a:bodyPr wrap="square" lIns="0" rIns="0" rtlCol="0" anchor="b">
            <a:spAutoFit/>
          </a:bodyPr>
          <a:lstStyle/>
          <a:p>
            <a:r>
              <a:rPr lang="en-US" sz="1200" b="1" noProof="1"/>
              <a:t>Pupils Perform</a:t>
            </a:r>
          </a:p>
        </p:txBody>
      </p:sp>
      <p:grpSp>
        <p:nvGrpSpPr>
          <p:cNvPr id="185" name="Group 184">
            <a:extLst>
              <a:ext uri="{FF2B5EF4-FFF2-40B4-BE49-F238E27FC236}">
                <a16:creationId xmlns:a16="http://schemas.microsoft.com/office/drawing/2014/main" id="{4ACD219E-53DA-49DF-97E6-62B7C04A70AC}"/>
              </a:ext>
            </a:extLst>
          </p:cNvPr>
          <p:cNvGrpSpPr/>
          <p:nvPr/>
        </p:nvGrpSpPr>
        <p:grpSpPr>
          <a:xfrm>
            <a:off x="120659" y="2663037"/>
            <a:ext cx="2289375" cy="896161"/>
            <a:chOff x="-248974" y="4617928"/>
            <a:chExt cx="2305465" cy="896161"/>
          </a:xfrm>
        </p:grpSpPr>
        <p:sp>
          <p:nvSpPr>
            <p:cNvPr id="186" name="TextBox 185">
              <a:extLst>
                <a:ext uri="{FF2B5EF4-FFF2-40B4-BE49-F238E27FC236}">
                  <a16:creationId xmlns:a16="http://schemas.microsoft.com/office/drawing/2014/main" id="{C80E5136-050A-494E-A0F2-5ADBF42CEB59}"/>
                </a:ext>
              </a:extLst>
            </p:cNvPr>
            <p:cNvSpPr txBox="1"/>
            <p:nvPr/>
          </p:nvSpPr>
          <p:spPr>
            <a:xfrm>
              <a:off x="-146325" y="4617928"/>
              <a:ext cx="2202816" cy="276999"/>
            </a:xfrm>
            <a:prstGeom prst="rect">
              <a:avLst/>
            </a:prstGeom>
            <a:noFill/>
          </p:spPr>
          <p:txBody>
            <a:bodyPr wrap="square" lIns="0" rIns="0" rtlCol="0" anchor="b">
              <a:spAutoFit/>
            </a:bodyPr>
            <a:lstStyle/>
            <a:p>
              <a:r>
                <a:rPr lang="en-US" sz="1200" b="1" noProof="1"/>
                <a:t>Composition</a:t>
              </a:r>
            </a:p>
          </p:txBody>
        </p:sp>
        <p:sp>
          <p:nvSpPr>
            <p:cNvPr id="187" name="TextBox 186">
              <a:extLst>
                <a:ext uri="{FF2B5EF4-FFF2-40B4-BE49-F238E27FC236}">
                  <a16:creationId xmlns:a16="http://schemas.microsoft.com/office/drawing/2014/main" id="{3C013A6F-6A9C-4228-9B99-7999C4DAE03F}"/>
                </a:ext>
              </a:extLst>
            </p:cNvPr>
            <p:cNvSpPr txBox="1"/>
            <p:nvPr/>
          </p:nvSpPr>
          <p:spPr>
            <a:xfrm>
              <a:off x="-248974" y="4867758"/>
              <a:ext cx="2196970" cy="646331"/>
            </a:xfrm>
            <a:prstGeom prst="rect">
              <a:avLst/>
            </a:prstGeom>
            <a:noFill/>
          </p:spPr>
          <p:txBody>
            <a:bodyPr wrap="square" lIns="0" rIns="0" rtlCol="0" anchor="t">
              <a:spAutoFit/>
            </a:bodyPr>
            <a:lstStyle/>
            <a:p>
              <a:r>
                <a:rPr lang="en-US" sz="900" b="1" noProof="1"/>
                <a:t>Pupils strengthen their compositional skills and implement their knowledge of rhythm as they compose for a Samba drumming ensemble</a:t>
              </a:r>
            </a:p>
          </p:txBody>
        </p:sp>
      </p:gr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06498" y="4727356"/>
            <a:ext cx="661312" cy="661312"/>
          </a:xfrm>
          <a:prstGeom prst="rect">
            <a:avLst/>
          </a:prstGeom>
        </p:spPr>
      </p:pic>
      <p:sp>
        <p:nvSpPr>
          <p:cNvPr id="132" name="TextBox 131">
            <a:extLst>
              <a:ext uri="{FF2B5EF4-FFF2-40B4-BE49-F238E27FC236}">
                <a16:creationId xmlns:a16="http://schemas.microsoft.com/office/drawing/2014/main" id="{566A66F4-2A2F-4AF6-A2BB-CF17A06DD63F}"/>
              </a:ext>
            </a:extLst>
          </p:cNvPr>
          <p:cNvSpPr txBox="1"/>
          <p:nvPr/>
        </p:nvSpPr>
        <p:spPr>
          <a:xfrm>
            <a:off x="3465857" y="781013"/>
            <a:ext cx="2793475" cy="784830"/>
          </a:xfrm>
          <a:prstGeom prst="rect">
            <a:avLst/>
          </a:prstGeom>
          <a:noFill/>
        </p:spPr>
        <p:txBody>
          <a:bodyPr wrap="square" lIns="0" rIns="0" rtlCol="0" anchor="t">
            <a:spAutoFit/>
          </a:bodyPr>
          <a:lstStyle/>
          <a:p>
            <a:pPr algn="ctr"/>
            <a:r>
              <a:rPr lang="en-US" sz="900" b="1" noProof="1"/>
              <a:t>Pupils continue to appraise music, alongside reading TAB to play a variety of chords on the ukulele whilst accompanying their playing with singing. This is in preparation for their assessment performance: a ‘mashup’ in 2-part contrapuntal vocals.</a:t>
            </a:r>
          </a:p>
        </p:txBody>
      </p:sp>
      <p:sp>
        <p:nvSpPr>
          <p:cNvPr id="139" name="Oval 138">
            <a:extLst>
              <a:ext uri="{FF2B5EF4-FFF2-40B4-BE49-F238E27FC236}">
                <a16:creationId xmlns:a16="http://schemas.microsoft.com/office/drawing/2014/main" id="{B8230745-0186-448A-941B-4FAA3CA7F1EC}"/>
              </a:ext>
            </a:extLst>
          </p:cNvPr>
          <p:cNvSpPr/>
          <p:nvPr/>
        </p:nvSpPr>
        <p:spPr>
          <a:xfrm>
            <a:off x="6298654" y="3040813"/>
            <a:ext cx="1205417" cy="893645"/>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Samba</a:t>
            </a:r>
          </a:p>
        </p:txBody>
      </p:sp>
      <p:sp>
        <p:nvSpPr>
          <p:cNvPr id="140" name="TextBox 139">
            <a:extLst>
              <a:ext uri="{FF2B5EF4-FFF2-40B4-BE49-F238E27FC236}">
                <a16:creationId xmlns:a16="http://schemas.microsoft.com/office/drawing/2014/main" id="{C5159B37-E692-4106-AEF6-EBD101EC5500}"/>
              </a:ext>
            </a:extLst>
          </p:cNvPr>
          <p:cNvSpPr txBox="1"/>
          <p:nvPr/>
        </p:nvSpPr>
        <p:spPr>
          <a:xfrm>
            <a:off x="2302558" y="2537803"/>
            <a:ext cx="2796321" cy="646331"/>
          </a:xfrm>
          <a:prstGeom prst="rect">
            <a:avLst/>
          </a:prstGeom>
          <a:noFill/>
        </p:spPr>
        <p:txBody>
          <a:bodyPr wrap="square" lIns="0" rIns="0" rtlCol="0" anchor="t">
            <a:spAutoFit/>
          </a:bodyPr>
          <a:lstStyle/>
          <a:p>
            <a:r>
              <a:rPr lang="en-US" sz="900" b="1" noProof="1"/>
              <a:t>Pupils explore 2-part vocals and world percussion. This is in preparation for their assessment performance of ‘Samba Lele’ where pupils perform a melodic sequence </a:t>
            </a:r>
            <a:r>
              <a:rPr lang="en-GB" sz="900" b="1" dirty="0">
                <a:effectLst/>
                <a:latin typeface="Calibri" panose="020F0502020204030204" pitchFamily="34" charset="0"/>
                <a:ea typeface="Calibri" panose="020F0502020204030204" pitchFamily="34" charset="0"/>
                <a:cs typeface="Times New Roman" panose="02020603050405020304" pitchFamily="18" charset="0"/>
              </a:rPr>
              <a:t>whilst singing intervals and dotted rhythms with accuracy</a:t>
            </a:r>
            <a:endParaRPr lang="en-US" sz="900" b="1" noProof="1"/>
          </a:p>
        </p:txBody>
      </p:sp>
      <p:pic>
        <p:nvPicPr>
          <p:cNvPr id="95" name="Picture 94" descr="A picture containing text, businesscard&#10;&#10;Description automatically generated">
            <a:extLst>
              <a:ext uri="{FF2B5EF4-FFF2-40B4-BE49-F238E27FC236}">
                <a16:creationId xmlns:a16="http://schemas.microsoft.com/office/drawing/2014/main" id="{96459A23-51CD-4BEA-AA6A-8718B3B7E0E3}"/>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8125" b="90000" l="10000" r="90000">
                        <a14:foregroundMark x1="63804" y1="10750" x2="69674" y2="7875"/>
                        <a14:foregroundMark x1="69674" y1="7875" x2="77174" y2="8125"/>
                        <a14:foregroundMark x1="77174" y1="8125" x2="80217" y2="10000"/>
                      </a14:backgroundRemoval>
                    </a14:imgEffect>
                  </a14:imgLayer>
                </a14:imgProps>
              </a:ext>
              <a:ext uri="{28A0092B-C50C-407E-A947-70E740481C1C}">
                <a14:useLocalDpi xmlns:a14="http://schemas.microsoft.com/office/drawing/2010/main" val="0"/>
              </a:ext>
            </a:extLst>
          </a:blip>
          <a:stretch>
            <a:fillRect/>
          </a:stretch>
        </p:blipFill>
        <p:spPr>
          <a:xfrm>
            <a:off x="6259332" y="809500"/>
            <a:ext cx="900358" cy="782920"/>
          </a:xfrm>
          <a:prstGeom prst="rect">
            <a:avLst/>
          </a:prstGeom>
        </p:spPr>
      </p:pic>
      <p:grpSp>
        <p:nvGrpSpPr>
          <p:cNvPr id="96" name="Group 95">
            <a:extLst>
              <a:ext uri="{FF2B5EF4-FFF2-40B4-BE49-F238E27FC236}">
                <a16:creationId xmlns:a16="http://schemas.microsoft.com/office/drawing/2014/main" id="{AB60E600-5031-48E4-AE08-8E1B1467AEDA}"/>
              </a:ext>
            </a:extLst>
          </p:cNvPr>
          <p:cNvGrpSpPr/>
          <p:nvPr/>
        </p:nvGrpSpPr>
        <p:grpSpPr>
          <a:xfrm>
            <a:off x="1707" y="3553165"/>
            <a:ext cx="2363213" cy="1085116"/>
            <a:chOff x="-1581530" y="4074911"/>
            <a:chExt cx="3664404" cy="843861"/>
          </a:xfrm>
        </p:grpSpPr>
        <p:sp>
          <p:nvSpPr>
            <p:cNvPr id="97" name="TextBox 96">
              <a:extLst>
                <a:ext uri="{FF2B5EF4-FFF2-40B4-BE49-F238E27FC236}">
                  <a16:creationId xmlns:a16="http://schemas.microsoft.com/office/drawing/2014/main" id="{00B606FF-B4AE-483A-8645-EFE6CCA573FF}"/>
                </a:ext>
              </a:extLst>
            </p:cNvPr>
            <p:cNvSpPr txBox="1"/>
            <p:nvPr/>
          </p:nvSpPr>
          <p:spPr>
            <a:xfrm>
              <a:off x="-1581530" y="4074911"/>
              <a:ext cx="2202816" cy="276999"/>
            </a:xfrm>
            <a:prstGeom prst="rect">
              <a:avLst/>
            </a:prstGeom>
            <a:noFill/>
          </p:spPr>
          <p:txBody>
            <a:bodyPr wrap="square" lIns="0" rIns="0" rtlCol="0" anchor="b">
              <a:spAutoFit/>
            </a:bodyPr>
            <a:lstStyle/>
            <a:p>
              <a:pPr algn="r"/>
              <a:r>
                <a:rPr lang="en-US" sz="1200" b="1" noProof="1"/>
                <a:t>Listening</a:t>
              </a:r>
            </a:p>
          </p:txBody>
        </p:sp>
        <p:sp>
          <p:nvSpPr>
            <p:cNvPr id="98" name="TextBox 97">
              <a:extLst>
                <a:ext uri="{FF2B5EF4-FFF2-40B4-BE49-F238E27FC236}">
                  <a16:creationId xmlns:a16="http://schemas.microsoft.com/office/drawing/2014/main" id="{51356E11-AC35-4FCC-9EB0-C735BB061B32}"/>
                </a:ext>
              </a:extLst>
            </p:cNvPr>
            <p:cNvSpPr txBox="1"/>
            <p:nvPr/>
          </p:nvSpPr>
          <p:spPr>
            <a:xfrm>
              <a:off x="-651018" y="4308434"/>
              <a:ext cx="2733892" cy="610338"/>
            </a:xfrm>
            <a:prstGeom prst="rect">
              <a:avLst/>
            </a:prstGeom>
            <a:noFill/>
          </p:spPr>
          <p:txBody>
            <a:bodyPr wrap="square" lIns="0" rIns="0" rtlCol="0" anchor="t">
              <a:spAutoFit/>
            </a:bodyPr>
            <a:lstStyle/>
            <a:p>
              <a:r>
                <a:rPr lang="en-US" sz="900" b="1" noProof="1"/>
                <a:t>Pupils consolidate their knowledge of rhythms as they</a:t>
              </a:r>
            </a:p>
            <a:p>
              <a:r>
                <a:rPr lang="en-US" sz="900" b="1" noProof="1"/>
                <a:t>Continue recognise a broad range of rhythms by ear.</a:t>
              </a:r>
            </a:p>
            <a:p>
              <a:r>
                <a:rPr lang="en-US" sz="900" b="1" noProof="1"/>
                <a:t> </a:t>
              </a:r>
            </a:p>
          </p:txBody>
        </p:sp>
      </p:grpSp>
      <p:pic>
        <p:nvPicPr>
          <p:cNvPr id="99" name="Graphic 98" descr="Ear outline">
            <a:extLst>
              <a:ext uri="{FF2B5EF4-FFF2-40B4-BE49-F238E27FC236}">
                <a16:creationId xmlns:a16="http://schemas.microsoft.com/office/drawing/2014/main" id="{E844479A-D6A5-4D38-9057-4DC0D31BEAD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flipH="1">
            <a:off x="7143244" y="2263600"/>
            <a:ext cx="486641" cy="486641"/>
          </a:xfrm>
          <a:prstGeom prst="rect">
            <a:avLst/>
          </a:prstGeom>
        </p:spPr>
      </p:pic>
      <p:sp>
        <p:nvSpPr>
          <p:cNvPr id="100" name="Oval 99">
            <a:extLst>
              <a:ext uri="{FF2B5EF4-FFF2-40B4-BE49-F238E27FC236}">
                <a16:creationId xmlns:a16="http://schemas.microsoft.com/office/drawing/2014/main" id="{BD89472D-8F4E-4790-8E75-CAB504D576E2}"/>
              </a:ext>
            </a:extLst>
          </p:cNvPr>
          <p:cNvSpPr/>
          <p:nvPr/>
        </p:nvSpPr>
        <p:spPr>
          <a:xfrm>
            <a:off x="1640668" y="4460711"/>
            <a:ext cx="1143412" cy="851603"/>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Jazz</a:t>
            </a:r>
            <a:endParaRPr lang="en-US" sz="1400" b="1" dirty="0">
              <a:solidFill>
                <a:schemeClr val="tx1"/>
              </a:solidFill>
            </a:endParaRPr>
          </a:p>
        </p:txBody>
      </p:sp>
      <p:pic>
        <p:nvPicPr>
          <p:cNvPr id="110" name="Graphic 109" descr="Saxophone outline">
            <a:extLst>
              <a:ext uri="{FF2B5EF4-FFF2-40B4-BE49-F238E27FC236}">
                <a16:creationId xmlns:a16="http://schemas.microsoft.com/office/drawing/2014/main" id="{ACE59149-9AB5-4814-B6CE-4FB9922C4C6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080892" y="5732001"/>
            <a:ext cx="726615" cy="726615"/>
          </a:xfrm>
          <a:prstGeom prst="rect">
            <a:avLst/>
          </a:prstGeom>
        </p:spPr>
      </p:pic>
      <p:pic>
        <p:nvPicPr>
          <p:cNvPr id="71" name="Picture 2" descr="ᑕᗩᖇᖇIE ᗷᖇOᗯᑎ (@CREmusic) / Twitter">
            <a:extLst>
              <a:ext uri="{FF2B5EF4-FFF2-40B4-BE49-F238E27FC236}">
                <a16:creationId xmlns:a16="http://schemas.microsoft.com/office/drawing/2014/main" id="{24C3DDFC-D5DF-4A1A-8509-97C2A7C10BA4}"/>
              </a:ext>
            </a:extLst>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799" b="93719" l="9799" r="92965">
                        <a14:foregroundMark x1="43467" y1="20352" x2="35427" y2="10050"/>
                        <a14:foregroundMark x1="35427" y1="10050" x2="21357" y2="13819"/>
                        <a14:foregroundMark x1="21357" y1="13819" x2="13819" y2="24874"/>
                        <a14:foregroundMark x1="13819" y1="24874" x2="24121" y2="37940"/>
                        <a14:foregroundMark x1="24121" y1="37940" x2="39447" y2="38945"/>
                        <a14:foregroundMark x1="39447" y1="38945" x2="40201" y2="38693"/>
                        <a14:foregroundMark x1="17085" y1="26633" x2="23116" y2="33668"/>
                        <a14:foregroundMark x1="25628" y1="86432" x2="31156" y2="87437"/>
                        <a14:foregroundMark x1="31910" y1="87437" x2="27638" y2="86683"/>
                        <a14:foregroundMark x1="27638" y1="86683" x2="31658" y2="84422"/>
                        <a14:foregroundMark x1="56533" y1="20854" x2="83417" y2="16080"/>
                        <a14:foregroundMark x1="83417" y1="16080" x2="92965" y2="28643"/>
                        <a14:foregroundMark x1="92965" y1="28643" x2="78141" y2="37437"/>
                        <a14:foregroundMark x1="78141" y1="37437" x2="60553" y2="39447"/>
                        <a14:foregroundMark x1="60553" y1="39447" x2="55528" y2="37186"/>
                        <a14:foregroundMark x1="72362" y1="18844" x2="69095" y2="32412"/>
                        <a14:foregroundMark x1="69095" y1="32412" x2="81910" y2="25879"/>
                        <a14:foregroundMark x1="81910" y1="25879" x2="73367" y2="17839"/>
                        <a14:foregroundMark x1="26382" y1="32412" x2="44975" y2="16332"/>
                        <a14:foregroundMark x1="44975" y1="16332" x2="51256" y2="20854"/>
                        <a14:foregroundMark x1="34673" y1="14322" x2="35930" y2="27889"/>
                        <a14:foregroundMark x1="35930" y1="27889" x2="37940" y2="27889"/>
                        <a14:foregroundMark x1="47739" y1="81156" x2="60302" y2="86683"/>
                        <a14:foregroundMark x1="60302" y1="86683" x2="42462" y2="96734"/>
                        <a14:foregroundMark x1="42462" y1="96734" x2="23869" y2="93719"/>
                        <a14:foregroundMark x1="23869" y1="93719" x2="28392" y2="81407"/>
                        <a14:foregroundMark x1="28392" y1="81407" x2="29899" y2="80905"/>
                      </a14:backgroundRemoval>
                    </a14:imgEffect>
                  </a14:imgLayer>
                </a14:imgProps>
              </a:ext>
              <a:ext uri="{28A0092B-C50C-407E-A947-70E740481C1C}">
                <a14:useLocalDpi xmlns:a14="http://schemas.microsoft.com/office/drawing/2010/main" val="0"/>
              </a:ext>
            </a:extLst>
          </a:blip>
          <a:srcRect/>
          <a:stretch>
            <a:fillRect/>
          </a:stretch>
        </p:blipFill>
        <p:spPr bwMode="auto">
          <a:xfrm>
            <a:off x="7797871" y="49011"/>
            <a:ext cx="1290884" cy="129088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800677E2-2EEC-4657-A521-125C72ECAD1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357" y="-18043"/>
            <a:ext cx="1290885" cy="129088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Past Verbs - Guitar Bitmoji Emoji,Banjo Emoji - free transparent emoji -  emojipng.com">
            <a:extLst>
              <a:ext uri="{FF2B5EF4-FFF2-40B4-BE49-F238E27FC236}">
                <a16:creationId xmlns:a16="http://schemas.microsoft.com/office/drawing/2014/main" id="{773CA889-F40A-4B6F-B1DC-C1F1356FC25A}"/>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9029" b="89842" l="10000" r="90000">
                        <a14:foregroundMark x1="61831" y1="27756" x2="62793" y2="29173"/>
                        <a14:foregroundMark x1="64812" y1="37022" x2="64889" y2="38149"/>
                        <a14:foregroundMark x1="64681" y1="35095" x2="64727" y2="35775"/>
                        <a14:foregroundMark x1="37000" y1="25734" x2="42889" y2="22122"/>
                        <a14:foregroundMark x1="42889" y1="22122" x2="44333" y2="24605"/>
                        <a14:backgroundMark x1="35222" y1="23476" x2="37699" y2="23089"/>
                        <a14:backgroundMark x1="44964" y1="23492" x2="50444" y2="30474"/>
                        <a14:backgroundMark x1="50444" y1="30474" x2="53667" y2="40181"/>
                        <a14:backgroundMark x1="53667" y1="40181" x2="56889" y2="30700"/>
                        <a14:backgroundMark x1="56889" y1="30700" x2="56667" y2="19639"/>
                        <a14:backgroundMark x1="58778" y1="33860" x2="65444" y2="32506"/>
                        <a14:backgroundMark x1="65444" y1="32506" x2="66000" y2="31603"/>
                        <a14:backgroundMark x1="42778" y1="4289" x2="33000" y2="5643"/>
                        <a14:backgroundMark x1="33000" y1="5643" x2="33000" y2="19639"/>
                        <a14:backgroundMark x1="33000" y1="19639" x2="37899" y2="22329"/>
                        <a14:backgroundMark x1="45156" y1="23154" x2="47444" y2="22573"/>
                        <a14:backgroundMark x1="47444" y1="22573" x2="61667" y2="28217"/>
                        <a14:backgroundMark x1="61667" y1="28217" x2="48556" y2="4289"/>
                        <a14:backgroundMark x1="48556" y1="4289" x2="43111" y2="2257"/>
                        <a14:backgroundMark x1="43111" y1="2257" x2="41000" y2="2709"/>
                        <a14:backgroundMark x1="44222" y1="5192" x2="50000" y2="20090"/>
                        <a14:backgroundMark x1="50000" y1="20090" x2="47667" y2="6095"/>
                        <a14:backgroundMark x1="47667" y1="6095" x2="43667" y2="5869"/>
                        <a14:backgroundMark x1="51778" y1="9707" x2="52778" y2="15350"/>
                        <a14:backgroundMark x1="47778" y1="8578" x2="54333" y2="9707"/>
                      </a14:backgroundRemoval>
                    </a14:imgEffect>
                  </a14:imgLayer>
                </a14:imgProps>
              </a:ext>
              <a:ext uri="{28A0092B-C50C-407E-A947-70E740481C1C}">
                <a14:useLocalDpi xmlns:a14="http://schemas.microsoft.com/office/drawing/2010/main" val="0"/>
              </a:ext>
            </a:extLst>
          </a:blip>
          <a:srcRect/>
          <a:stretch>
            <a:fillRect/>
          </a:stretch>
        </p:blipFill>
        <p:spPr bwMode="auto">
          <a:xfrm>
            <a:off x="1950799" y="399441"/>
            <a:ext cx="2341112" cy="115234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Pin on Bitmoji">
            <a:extLst>
              <a:ext uri="{FF2B5EF4-FFF2-40B4-BE49-F238E27FC236}">
                <a16:creationId xmlns:a16="http://schemas.microsoft.com/office/drawing/2014/main" id="{5D9B78A7-A6EB-4E06-A59D-A02082DF1274}"/>
              </a:ext>
            </a:extLst>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9799" b="98241" l="9799" r="89950">
                        <a14:foregroundMark x1="41457" y1="88191" x2="45729" y2="84673"/>
                        <a14:foregroundMark x1="43216" y1="88442" x2="50251" y2="80151"/>
                        <a14:foregroundMark x1="44472" y1="82412" x2="52261" y2="76633"/>
                        <a14:foregroundMark x1="70101" y1="80402" x2="81658" y2="85678"/>
                        <a14:foregroundMark x1="81658" y1="85678" x2="70101" y2="92965"/>
                        <a14:foregroundMark x1="70101" y1="92965" x2="50470" y2="93339"/>
                        <a14:foregroundMark x1="43624" y1="93260" x2="38442" y2="81910"/>
                        <a14:foregroundMark x1="38442" y1="81910" x2="38442" y2="81156"/>
                        <a14:foregroundMark x1="77387" y1="87688" x2="67346" y2="93533"/>
                        <a14:foregroundMark x1="76912" y1="93643" x2="82161" y2="90452"/>
                        <a14:foregroundMark x1="82161" y1="90452" x2="71859" y2="84171"/>
                        <a14:backgroundMark x1="39196" y1="97739" x2="82915" y2="98241"/>
                      </a14:backgroundRemoval>
                    </a14:imgEffect>
                  </a14:imgLayer>
                </a14:imgProps>
              </a:ext>
              <a:ext uri="{28A0092B-C50C-407E-A947-70E740481C1C}">
                <a14:useLocalDpi xmlns:a14="http://schemas.microsoft.com/office/drawing/2010/main" val="0"/>
              </a:ext>
            </a:extLst>
          </a:blip>
          <a:srcRect/>
          <a:stretch>
            <a:fillRect/>
          </a:stretch>
        </p:blipFill>
        <p:spPr bwMode="auto">
          <a:xfrm>
            <a:off x="4837396" y="1825226"/>
            <a:ext cx="1272211" cy="127221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Choir / About the Teacher / Classroom">
            <a:extLst>
              <a:ext uri="{FF2B5EF4-FFF2-40B4-BE49-F238E27FC236}">
                <a16:creationId xmlns:a16="http://schemas.microsoft.com/office/drawing/2014/main" id="{41DAE2AD-CF28-4057-96A7-FEA0776A450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903220" y="4460711"/>
            <a:ext cx="1121927" cy="112192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Bitmoji finally">
            <a:extLst>
              <a:ext uri="{FF2B5EF4-FFF2-40B4-BE49-F238E27FC236}">
                <a16:creationId xmlns:a16="http://schemas.microsoft.com/office/drawing/2014/main" id="{D0DF77AA-5147-4052-B622-BB5DD3832D95}"/>
              </a:ext>
            </a:extLst>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9799" b="91960" l="4271" r="89950">
                        <a14:foregroundMark x1="90452" y1="39447" x2="87186" y2="49497"/>
                        <a14:foregroundMark x1="77387" y1="57286" x2="43216" y2="63065"/>
                        <a14:foregroundMark x1="70854" y1="66834" x2="47487" y2="67337"/>
                        <a14:foregroundMark x1="70352" y1="81658" x2="78643" y2="91960"/>
                        <a14:foregroundMark x1="78643" y1="91960" x2="68090" y2="86683"/>
                        <a14:foregroundMark x1="63317" y1="68090" x2="62814" y2="72111"/>
                        <a14:foregroundMark x1="37688" y1="64322" x2="20854" y2="65327"/>
                        <a14:foregroundMark x1="12814" y1="74372" x2="10804" y2="62563"/>
                        <a14:foregroundMark x1="9799" y1="64573" x2="16080" y2="74874"/>
                        <a14:foregroundMark x1="9799" y1="60553" x2="7035" y2="45729"/>
                        <a14:foregroundMark x1="7035" y1="45729" x2="18593" y2="53266"/>
                        <a14:foregroundMark x1="18593" y1="53266" x2="18593" y2="54020"/>
                        <a14:foregroundMark x1="4271" y1="50000" x2="9799" y2="56030"/>
                      </a14:backgroundRemoval>
                    </a14:imgEffect>
                  </a14:imgLayer>
                </a14:imgProps>
              </a:ext>
              <a:ext uri="{28A0092B-C50C-407E-A947-70E740481C1C}">
                <a14:useLocalDpi xmlns:a14="http://schemas.microsoft.com/office/drawing/2010/main" val="0"/>
              </a:ext>
            </a:extLst>
          </a:blip>
          <a:srcRect/>
          <a:stretch>
            <a:fillRect/>
          </a:stretch>
        </p:blipFill>
        <p:spPr bwMode="auto">
          <a:xfrm>
            <a:off x="7826360" y="4982073"/>
            <a:ext cx="1317640" cy="13176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Business Yellow Banner PNG Clipart​ | Gallery Yopriceville - High-Quality  Free Images and Transparent PNG Clipart">
            <a:extLst>
              <a:ext uri="{FF2B5EF4-FFF2-40B4-BE49-F238E27FC236}">
                <a16:creationId xmlns:a16="http://schemas.microsoft.com/office/drawing/2014/main" id="{413FE887-4DCC-45AB-AC48-3C6F23A24FF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482813" y="3999072"/>
            <a:ext cx="4623685" cy="10186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FF8F90-3850-417C-94F0-6622EE6AE8F8}"/>
              </a:ext>
            </a:extLst>
          </p:cNvPr>
          <p:cNvSpPr txBox="1"/>
          <p:nvPr/>
        </p:nvSpPr>
        <p:spPr>
          <a:xfrm>
            <a:off x="4177659" y="4072183"/>
            <a:ext cx="3326211" cy="923330"/>
          </a:xfrm>
          <a:prstGeom prst="rect">
            <a:avLst/>
          </a:prstGeom>
          <a:noFill/>
        </p:spPr>
        <p:txBody>
          <a:bodyPr wrap="square" rtlCol="0">
            <a:spAutoFit/>
          </a:bodyPr>
          <a:lstStyle/>
          <a:p>
            <a:r>
              <a:rPr lang="en-US" sz="900" b="1" noProof="1"/>
              <a:t>Pupils will leave with a love of music, knowledge of world music, the confidence to perform in front of their peers, the ability to appraise music using the elements of music, the skill of recognising rhythm, intervals and the ability to read and write Western staff notation.</a:t>
            </a:r>
          </a:p>
          <a:p>
            <a:endParaRPr lang="en-GB" sz="900" dirty="0"/>
          </a:p>
        </p:txBody>
      </p:sp>
      <p:pic>
        <p:nvPicPr>
          <p:cNvPr id="3074" name="Picture 2">
            <a:extLst>
              <a:ext uri="{FF2B5EF4-FFF2-40B4-BE49-F238E27FC236}">
                <a16:creationId xmlns:a16="http://schemas.microsoft.com/office/drawing/2014/main" id="{9519055E-9B15-483B-8B2D-B668AEA84F63}"/>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718430">
            <a:off x="4449442" y="5796534"/>
            <a:ext cx="1128869" cy="86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6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Orange Banner Design Element On White Background Stock Illustration -  Download Image Now - iStock">
            <a:extLst>
              <a:ext uri="{FF2B5EF4-FFF2-40B4-BE49-F238E27FC236}">
                <a16:creationId xmlns:a16="http://schemas.microsoft.com/office/drawing/2014/main" id="{73512DAB-0B04-4CFB-A825-27A3C8CDD0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12" t="35293" r="10225" b="33171"/>
          <a:stretch/>
        </p:blipFill>
        <p:spPr bwMode="auto">
          <a:xfrm>
            <a:off x="3458748" y="3874713"/>
            <a:ext cx="4669004" cy="1306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688 Music Composer Illustrations &amp; Clip Art - iStock">
            <a:extLst>
              <a:ext uri="{FF2B5EF4-FFF2-40B4-BE49-F238E27FC236}">
                <a16:creationId xmlns:a16="http://schemas.microsoft.com/office/drawing/2014/main" id="{16675F8C-0314-4084-83DA-72ABE981B73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62" t="15026" r="20976" b="18918"/>
          <a:stretch/>
        </p:blipFill>
        <p:spPr bwMode="auto">
          <a:xfrm>
            <a:off x="4566589" y="5767836"/>
            <a:ext cx="981151" cy="103427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Free Cartoon Pictures Of Music Notes, Download Free Cartoon Pictures Of  Music Notes png images, Free ClipArts on Clipart Library">
            <a:extLst>
              <a:ext uri="{FF2B5EF4-FFF2-40B4-BE49-F238E27FC236}">
                <a16:creationId xmlns:a16="http://schemas.microsoft.com/office/drawing/2014/main" id="{EC6BCABD-6DD5-4FDE-97C0-1FF012EECE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3983">
            <a:off x="670539" y="6064092"/>
            <a:ext cx="1017101" cy="7968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lectronic Music Keyboard Clipart Free Download">
            <a:extLst>
              <a:ext uri="{FF2B5EF4-FFF2-40B4-BE49-F238E27FC236}">
                <a16:creationId xmlns:a16="http://schemas.microsoft.com/office/drawing/2014/main" id="{1CFD943C-F650-465B-BC17-046076862C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872" y="2306018"/>
            <a:ext cx="1100761" cy="10617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1D902E1-0C69-4379-A9AA-07F9C28217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1826" y="684233"/>
            <a:ext cx="959034" cy="882140"/>
          </a:xfrm>
          <a:prstGeom prst="rect">
            <a:avLst/>
          </a:prstGeom>
        </p:spPr>
      </p:pic>
      <p:pic>
        <p:nvPicPr>
          <p:cNvPr id="81" name="Picture 2">
            <a:extLst>
              <a:ext uri="{FF2B5EF4-FFF2-40B4-BE49-F238E27FC236}">
                <a16:creationId xmlns:a16="http://schemas.microsoft.com/office/drawing/2014/main" id="{CB9B73F5-E099-4474-8B61-70F65CE1EF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8620" y="46835"/>
            <a:ext cx="1073120" cy="1073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138320"/>
            <a:ext cx="9054637" cy="739056"/>
          </a:xfrm>
        </p:spPr>
        <p:txBody>
          <a:bodyPr>
            <a:noAutofit/>
          </a:bodyPr>
          <a:lstStyle/>
          <a:p>
            <a:pPr algn="ctr"/>
            <a:r>
              <a:rPr lang="en-US" sz="2800" dirty="0">
                <a:solidFill>
                  <a:srgbClr val="00B050"/>
                </a:solidFill>
                <a:latin typeface="Segoe UI Black" panose="020B0A02040204020203" pitchFamily="34" charset="0"/>
                <a:ea typeface="Segoe UI Black" panose="020B0A02040204020203" pitchFamily="34" charset="0"/>
              </a:rPr>
              <a:t>Year 9 Music Learning Journey</a:t>
            </a: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353494" y="1844682"/>
            <a:ext cx="6755288" cy="3534688"/>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3168566" y="4060040"/>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5799796" y="2286922"/>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3342017" y="2297056"/>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p:nvPr/>
        </p:nvCxnSpPr>
        <p:spPr>
          <a:xfrm>
            <a:off x="5387017" y="5812123"/>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1190008" y="229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Metronome outline">
            <a:extLst>
              <a:ext uri="{FF2B5EF4-FFF2-40B4-BE49-F238E27FC236}">
                <a16:creationId xmlns:a16="http://schemas.microsoft.com/office/drawing/2014/main" id="{E06DF31D-4B97-4634-B8F6-6162D34277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36925" y="2286922"/>
            <a:ext cx="439236" cy="439236"/>
          </a:xfrm>
          <a:prstGeom prst="rect">
            <a:avLst/>
          </a:prstGeom>
        </p:spPr>
      </p:pic>
      <p:pic>
        <p:nvPicPr>
          <p:cNvPr id="114" name="Graphic 113" descr="Earbuds with solid fill">
            <a:extLst>
              <a:ext uri="{FF2B5EF4-FFF2-40B4-BE49-F238E27FC236}">
                <a16:creationId xmlns:a16="http://schemas.microsoft.com/office/drawing/2014/main" id="{727B278F-47BE-40E4-8152-8795266E0F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652" y="3839809"/>
            <a:ext cx="589395" cy="589395"/>
          </a:xfrm>
          <a:prstGeom prst="rect">
            <a:avLst/>
          </a:prstGeom>
        </p:spPr>
      </p:pic>
      <p:grpSp>
        <p:nvGrpSpPr>
          <p:cNvPr id="118" name="Group 117">
            <a:extLst>
              <a:ext uri="{FF2B5EF4-FFF2-40B4-BE49-F238E27FC236}">
                <a16:creationId xmlns:a16="http://schemas.microsoft.com/office/drawing/2014/main" id="{AF0D0F12-6EA1-42F7-9AA1-FE142BABDAC6}"/>
              </a:ext>
            </a:extLst>
          </p:cNvPr>
          <p:cNvGrpSpPr/>
          <p:nvPr/>
        </p:nvGrpSpPr>
        <p:grpSpPr>
          <a:xfrm>
            <a:off x="4832590" y="5848795"/>
            <a:ext cx="2481611" cy="857786"/>
            <a:chOff x="-1220608" y="4964917"/>
            <a:chExt cx="3043010" cy="857786"/>
          </a:xfrm>
        </p:grpSpPr>
        <p:sp>
          <p:nvSpPr>
            <p:cNvPr id="119" name="TextBox 118">
              <a:extLst>
                <a:ext uri="{FF2B5EF4-FFF2-40B4-BE49-F238E27FC236}">
                  <a16:creationId xmlns:a16="http://schemas.microsoft.com/office/drawing/2014/main" id="{6B6593A6-97C1-4CDD-92B1-FB78845451EF}"/>
                </a:ext>
              </a:extLst>
            </p:cNvPr>
            <p:cNvSpPr txBox="1"/>
            <p:nvPr/>
          </p:nvSpPr>
          <p:spPr>
            <a:xfrm>
              <a:off x="-1220608" y="4964917"/>
              <a:ext cx="2202816" cy="276999"/>
            </a:xfrm>
            <a:prstGeom prst="rect">
              <a:avLst/>
            </a:prstGeom>
            <a:noFill/>
          </p:spPr>
          <p:txBody>
            <a:bodyPr wrap="square" lIns="0" rIns="0" rtlCol="0" anchor="b">
              <a:spAutoFit/>
            </a:bodyPr>
            <a:lstStyle/>
            <a:p>
              <a:pPr algn="r"/>
              <a:r>
                <a:rPr lang="en-US" sz="1200" b="1" noProof="1"/>
                <a:t>Listening</a:t>
              </a:r>
            </a:p>
          </p:txBody>
        </p:sp>
        <p:sp>
          <p:nvSpPr>
            <p:cNvPr id="120" name="TextBox 119">
              <a:extLst>
                <a:ext uri="{FF2B5EF4-FFF2-40B4-BE49-F238E27FC236}">
                  <a16:creationId xmlns:a16="http://schemas.microsoft.com/office/drawing/2014/main" id="{69944467-DEF3-4F7A-B81A-6F03B7524661}"/>
                </a:ext>
              </a:extLst>
            </p:cNvPr>
            <p:cNvSpPr txBox="1"/>
            <p:nvPr/>
          </p:nvSpPr>
          <p:spPr>
            <a:xfrm>
              <a:off x="-374566" y="5176372"/>
              <a:ext cx="2196968" cy="646331"/>
            </a:xfrm>
            <a:prstGeom prst="rect">
              <a:avLst/>
            </a:prstGeom>
            <a:noFill/>
          </p:spPr>
          <p:txBody>
            <a:bodyPr wrap="square" lIns="0" rIns="0" rtlCol="0" anchor="t">
              <a:spAutoFit/>
            </a:bodyPr>
            <a:lstStyle/>
            <a:p>
              <a:pPr algn="ctr"/>
              <a:r>
                <a:rPr lang="en-US" sz="900" b="1" noProof="1"/>
                <a:t>Pupils will consolidate their knowledge of Western staff notation as they are able to recognise pitches on both treble clef and bass clef.</a:t>
              </a:r>
            </a:p>
          </p:txBody>
        </p:sp>
      </p:grpSp>
      <p:sp>
        <p:nvSpPr>
          <p:cNvPr id="137" name="Oval 136">
            <a:extLst>
              <a:ext uri="{FF2B5EF4-FFF2-40B4-BE49-F238E27FC236}">
                <a16:creationId xmlns:a16="http://schemas.microsoft.com/office/drawing/2014/main" id="{F5E89C69-938A-4359-A9F2-6542877C2808}"/>
              </a:ext>
            </a:extLst>
          </p:cNvPr>
          <p:cNvSpPr/>
          <p:nvPr/>
        </p:nvSpPr>
        <p:spPr>
          <a:xfrm>
            <a:off x="106731" y="1381866"/>
            <a:ext cx="1191249" cy="913485"/>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9</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999805" y="804004"/>
            <a:ext cx="2596162" cy="585786"/>
            <a:chOff x="153610" y="5178243"/>
            <a:chExt cx="2533140" cy="585786"/>
          </a:xfrm>
        </p:grpSpPr>
        <p:sp>
          <p:nvSpPr>
            <p:cNvPr id="142" name="TextBox 141">
              <a:extLst>
                <a:ext uri="{FF2B5EF4-FFF2-40B4-BE49-F238E27FC236}">
                  <a16:creationId xmlns:a16="http://schemas.microsoft.com/office/drawing/2014/main" id="{8C4B7D37-F00D-476D-8437-630204D215E7}"/>
                </a:ext>
              </a:extLst>
            </p:cNvPr>
            <p:cNvSpPr txBox="1"/>
            <p:nvPr/>
          </p:nvSpPr>
          <p:spPr>
            <a:xfrm>
              <a:off x="483934" y="5178243"/>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153610" y="5394697"/>
              <a:ext cx="2021529" cy="369332"/>
            </a:xfrm>
            <a:prstGeom prst="rect">
              <a:avLst/>
            </a:prstGeom>
            <a:noFill/>
          </p:spPr>
          <p:txBody>
            <a:bodyPr wrap="square" lIns="0" rIns="0" rtlCol="0" anchor="t">
              <a:spAutoFit/>
            </a:bodyPr>
            <a:lstStyle/>
            <a:p>
              <a:pPr algn="ctr"/>
              <a:r>
                <a:rPr lang="en-US" sz="900" b="1" noProof="1"/>
                <a:t>           All pupils are reminded of the Elements of Music</a:t>
              </a:r>
            </a:p>
          </p:txBody>
        </p:sp>
      </p:grpSp>
      <p:sp>
        <p:nvSpPr>
          <p:cNvPr id="154" name="Oval 153">
            <a:extLst>
              <a:ext uri="{FF2B5EF4-FFF2-40B4-BE49-F238E27FC236}">
                <a16:creationId xmlns:a16="http://schemas.microsoft.com/office/drawing/2014/main" id="{38FC289F-1447-4DB1-9370-8242E1409731}"/>
              </a:ext>
            </a:extLst>
          </p:cNvPr>
          <p:cNvSpPr/>
          <p:nvPr/>
        </p:nvSpPr>
        <p:spPr>
          <a:xfrm>
            <a:off x="1591014" y="1424680"/>
            <a:ext cx="1006663" cy="774623"/>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Popular Song</a:t>
            </a:r>
            <a:endParaRPr lang="en-US" sz="1400" b="1" dirty="0">
              <a:solidFill>
                <a:schemeClr val="tx1"/>
              </a:solidFill>
            </a:endParaRPr>
          </a:p>
        </p:txBody>
      </p:sp>
      <p:grpSp>
        <p:nvGrpSpPr>
          <p:cNvPr id="156" name="Group 155">
            <a:extLst>
              <a:ext uri="{FF2B5EF4-FFF2-40B4-BE49-F238E27FC236}">
                <a16:creationId xmlns:a16="http://schemas.microsoft.com/office/drawing/2014/main" id="{4710B8E1-181E-40BA-B20D-719ED96DA541}"/>
              </a:ext>
            </a:extLst>
          </p:cNvPr>
          <p:cNvGrpSpPr/>
          <p:nvPr/>
        </p:nvGrpSpPr>
        <p:grpSpPr>
          <a:xfrm>
            <a:off x="7081564" y="2419261"/>
            <a:ext cx="1769257" cy="927866"/>
            <a:chOff x="-358131" y="4566756"/>
            <a:chExt cx="2964222" cy="927866"/>
          </a:xfrm>
        </p:grpSpPr>
        <p:sp>
          <p:nvSpPr>
            <p:cNvPr id="157" name="TextBox 156">
              <a:extLst>
                <a:ext uri="{FF2B5EF4-FFF2-40B4-BE49-F238E27FC236}">
                  <a16:creationId xmlns:a16="http://schemas.microsoft.com/office/drawing/2014/main" id="{EE650D1B-3933-4F65-8BA2-EA390F8AE2FB}"/>
                </a:ext>
              </a:extLst>
            </p:cNvPr>
            <p:cNvSpPr txBox="1"/>
            <p:nvPr/>
          </p:nvSpPr>
          <p:spPr>
            <a:xfrm>
              <a:off x="-358131" y="4566756"/>
              <a:ext cx="2202816" cy="276999"/>
            </a:xfrm>
            <a:prstGeom prst="rect">
              <a:avLst/>
            </a:prstGeom>
            <a:noFill/>
          </p:spPr>
          <p:txBody>
            <a:bodyPr wrap="square" lIns="0" rIns="0" rtlCol="0" anchor="b">
              <a:spAutoFit/>
            </a:bodyPr>
            <a:lstStyle/>
            <a:p>
              <a:pPr algn="r"/>
              <a:r>
                <a:rPr lang="en-US" sz="1200" b="1" noProof="1"/>
                <a:t>Listening</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31630" y="4848291"/>
              <a:ext cx="2574461" cy="646331"/>
            </a:xfrm>
            <a:prstGeom prst="rect">
              <a:avLst/>
            </a:prstGeom>
            <a:noFill/>
          </p:spPr>
          <p:txBody>
            <a:bodyPr wrap="square" lIns="0" rIns="0" rtlCol="0" anchor="t">
              <a:spAutoFit/>
            </a:bodyPr>
            <a:lstStyle/>
            <a:p>
              <a:pPr algn="ctr"/>
              <a:r>
                <a:rPr lang="en-US" sz="900" b="1" noProof="1"/>
                <a:t>Pupils are introduced to major and minor intervals of a 6</a:t>
              </a:r>
              <a:r>
                <a:rPr lang="en-US" sz="900" b="1" baseline="30000" noProof="1"/>
                <a:t>th</a:t>
              </a:r>
              <a:r>
                <a:rPr lang="en-US" sz="900" b="1" noProof="1"/>
                <a:t> and 7</a:t>
              </a:r>
              <a:r>
                <a:rPr lang="en-US" sz="900" b="1" baseline="30000" noProof="1"/>
                <a:t>th</a:t>
              </a:r>
              <a:r>
                <a:rPr lang="en-US" sz="900" b="1" noProof="1"/>
                <a:t> and can identify them by ear.</a:t>
              </a:r>
            </a:p>
          </p:txBody>
        </p:sp>
      </p:grpSp>
      <p:grpSp>
        <p:nvGrpSpPr>
          <p:cNvPr id="162" name="Group 161">
            <a:extLst>
              <a:ext uri="{FF2B5EF4-FFF2-40B4-BE49-F238E27FC236}">
                <a16:creationId xmlns:a16="http://schemas.microsoft.com/office/drawing/2014/main" id="{775C441E-D611-433B-A136-5E05C606811D}"/>
              </a:ext>
            </a:extLst>
          </p:cNvPr>
          <p:cNvGrpSpPr/>
          <p:nvPr/>
        </p:nvGrpSpPr>
        <p:grpSpPr>
          <a:xfrm>
            <a:off x="935703" y="5793460"/>
            <a:ext cx="3605306" cy="1067426"/>
            <a:chOff x="-1391431" y="4591822"/>
            <a:chExt cx="2828976" cy="1067426"/>
          </a:xfrm>
        </p:grpSpPr>
        <p:sp>
          <p:nvSpPr>
            <p:cNvPr id="163" name="TextBox 162">
              <a:extLst>
                <a:ext uri="{FF2B5EF4-FFF2-40B4-BE49-F238E27FC236}">
                  <a16:creationId xmlns:a16="http://schemas.microsoft.com/office/drawing/2014/main" id="{A76280BB-DB38-4794-BDEF-508CB1FFFBD7}"/>
                </a:ext>
              </a:extLst>
            </p:cNvPr>
            <p:cNvSpPr txBox="1"/>
            <p:nvPr/>
          </p:nvSpPr>
          <p:spPr>
            <a:xfrm>
              <a:off x="-1391431" y="4591822"/>
              <a:ext cx="2202816" cy="276999"/>
            </a:xfrm>
            <a:prstGeom prst="rect">
              <a:avLst/>
            </a:prstGeom>
            <a:noFill/>
          </p:spPr>
          <p:txBody>
            <a:bodyPr wrap="square" lIns="0" rIns="0" rtlCol="0" anchor="b">
              <a:spAutoFit/>
            </a:bodyPr>
            <a:lstStyle/>
            <a:p>
              <a:pPr algn="r"/>
              <a:r>
                <a:rPr lang="en-US" sz="1200" b="1" noProof="1"/>
                <a:t>Composition</a:t>
              </a:r>
            </a:p>
          </p:txBody>
        </p:sp>
        <p:sp>
          <p:nvSpPr>
            <p:cNvPr id="164" name="TextBox 163">
              <a:extLst>
                <a:ext uri="{FF2B5EF4-FFF2-40B4-BE49-F238E27FC236}">
                  <a16:creationId xmlns:a16="http://schemas.microsoft.com/office/drawing/2014/main" id="{4D5CF745-0BB1-47AE-B511-A9D64C3016E1}"/>
                </a:ext>
              </a:extLst>
            </p:cNvPr>
            <p:cNvSpPr txBox="1"/>
            <p:nvPr/>
          </p:nvSpPr>
          <p:spPr>
            <a:xfrm>
              <a:off x="-488988" y="4874418"/>
              <a:ext cx="1926533" cy="784830"/>
            </a:xfrm>
            <a:prstGeom prst="rect">
              <a:avLst/>
            </a:prstGeom>
            <a:noFill/>
          </p:spPr>
          <p:txBody>
            <a:bodyPr wrap="square" lIns="0" rIns="0" rtlCol="0" anchor="t">
              <a:spAutoFit/>
            </a:bodyPr>
            <a:lstStyle/>
            <a:p>
              <a:pPr algn="just"/>
              <a:r>
                <a:rPr lang="en-US" sz="900" b="1" noProof="1"/>
                <a:t>Pupils further their compositional skills as they use Western staff notation to compose three individual pieces of music, using common place musical features of each genre: Minimalism, Serialism and Expressionism.</a:t>
              </a:r>
            </a:p>
          </p:txBody>
        </p:sp>
      </p:grpSp>
      <p:sp>
        <p:nvSpPr>
          <p:cNvPr id="173" name="TextBox 172">
            <a:extLst>
              <a:ext uri="{FF2B5EF4-FFF2-40B4-BE49-F238E27FC236}">
                <a16:creationId xmlns:a16="http://schemas.microsoft.com/office/drawing/2014/main" id="{11FDC09C-447F-4263-94F2-E39C7542BA69}"/>
              </a:ext>
            </a:extLst>
          </p:cNvPr>
          <p:cNvSpPr txBox="1"/>
          <p:nvPr/>
        </p:nvSpPr>
        <p:spPr>
          <a:xfrm>
            <a:off x="3373161" y="2351654"/>
            <a:ext cx="2163677" cy="276999"/>
          </a:xfrm>
          <a:prstGeom prst="rect">
            <a:avLst/>
          </a:prstGeom>
          <a:noFill/>
        </p:spPr>
        <p:txBody>
          <a:bodyPr wrap="square" lIns="0" rIns="0" rtlCol="0" anchor="b">
            <a:spAutoFit/>
          </a:bodyPr>
          <a:lstStyle/>
          <a:p>
            <a:r>
              <a:rPr lang="en-US" sz="1200" b="1" noProof="1"/>
              <a:t>Pupils Perform</a:t>
            </a:r>
          </a:p>
        </p:txBody>
      </p:sp>
      <p:sp>
        <p:nvSpPr>
          <p:cNvPr id="176" name="TextBox 175">
            <a:extLst>
              <a:ext uri="{FF2B5EF4-FFF2-40B4-BE49-F238E27FC236}">
                <a16:creationId xmlns:a16="http://schemas.microsoft.com/office/drawing/2014/main" id="{9D986DF3-A542-43A7-A66D-3A49B8FD976E}"/>
              </a:ext>
            </a:extLst>
          </p:cNvPr>
          <p:cNvSpPr txBox="1"/>
          <p:nvPr/>
        </p:nvSpPr>
        <p:spPr>
          <a:xfrm>
            <a:off x="7893594" y="6233087"/>
            <a:ext cx="1164319" cy="338554"/>
          </a:xfrm>
          <a:prstGeom prst="rect">
            <a:avLst/>
          </a:prstGeom>
          <a:noFill/>
        </p:spPr>
        <p:txBody>
          <a:bodyPr wrap="square" lIns="0" rIns="0" rtlCol="0" anchor="b">
            <a:spAutoFit/>
          </a:bodyPr>
          <a:lstStyle/>
          <a:p>
            <a:pPr algn="r"/>
            <a:r>
              <a:rPr lang="en-US" sz="1600" b="1" noProof="1"/>
              <a:t>End of Year 9</a:t>
            </a:r>
          </a:p>
        </p:txBody>
      </p:sp>
      <p:sp>
        <p:nvSpPr>
          <p:cNvPr id="179" name="TextBox 178">
            <a:extLst>
              <a:ext uri="{FF2B5EF4-FFF2-40B4-BE49-F238E27FC236}">
                <a16:creationId xmlns:a16="http://schemas.microsoft.com/office/drawing/2014/main" id="{18083ABF-3376-4857-A0FD-084EE4A71547}"/>
              </a:ext>
            </a:extLst>
          </p:cNvPr>
          <p:cNvSpPr txBox="1"/>
          <p:nvPr/>
        </p:nvSpPr>
        <p:spPr>
          <a:xfrm>
            <a:off x="4372858" y="684483"/>
            <a:ext cx="2336653" cy="276999"/>
          </a:xfrm>
          <a:prstGeom prst="rect">
            <a:avLst/>
          </a:prstGeom>
          <a:noFill/>
        </p:spPr>
        <p:txBody>
          <a:bodyPr wrap="square" lIns="0" rIns="0" rtlCol="0" anchor="b">
            <a:spAutoFit/>
          </a:bodyPr>
          <a:lstStyle/>
          <a:p>
            <a:r>
              <a:rPr lang="en-US" sz="1200" b="1" noProof="1"/>
              <a:t>Pupils Perform</a:t>
            </a:r>
          </a:p>
        </p:txBody>
      </p:sp>
      <p:grpSp>
        <p:nvGrpSpPr>
          <p:cNvPr id="185" name="Group 184">
            <a:extLst>
              <a:ext uri="{FF2B5EF4-FFF2-40B4-BE49-F238E27FC236}">
                <a16:creationId xmlns:a16="http://schemas.microsoft.com/office/drawing/2014/main" id="{4ACD219E-53DA-49DF-97E6-62B7C04A70AC}"/>
              </a:ext>
            </a:extLst>
          </p:cNvPr>
          <p:cNvGrpSpPr/>
          <p:nvPr/>
        </p:nvGrpSpPr>
        <p:grpSpPr>
          <a:xfrm>
            <a:off x="196680" y="2468790"/>
            <a:ext cx="2246013" cy="1275577"/>
            <a:chOff x="-172419" y="4423681"/>
            <a:chExt cx="2261799" cy="1275577"/>
          </a:xfrm>
        </p:grpSpPr>
        <p:sp>
          <p:nvSpPr>
            <p:cNvPr id="186" name="TextBox 185">
              <a:extLst>
                <a:ext uri="{FF2B5EF4-FFF2-40B4-BE49-F238E27FC236}">
                  <a16:creationId xmlns:a16="http://schemas.microsoft.com/office/drawing/2014/main" id="{C80E5136-050A-494E-A0F2-5ADBF42CEB59}"/>
                </a:ext>
              </a:extLst>
            </p:cNvPr>
            <p:cNvSpPr txBox="1"/>
            <p:nvPr/>
          </p:nvSpPr>
          <p:spPr>
            <a:xfrm>
              <a:off x="-113436" y="4423681"/>
              <a:ext cx="2202816" cy="276999"/>
            </a:xfrm>
            <a:prstGeom prst="rect">
              <a:avLst/>
            </a:prstGeom>
            <a:noFill/>
          </p:spPr>
          <p:txBody>
            <a:bodyPr wrap="square" lIns="0" rIns="0" rtlCol="0" anchor="b">
              <a:spAutoFit/>
            </a:bodyPr>
            <a:lstStyle/>
            <a:p>
              <a:r>
                <a:rPr lang="en-US" sz="1200" b="1" noProof="1"/>
                <a:t>Composition</a:t>
              </a:r>
            </a:p>
          </p:txBody>
        </p:sp>
        <p:sp>
          <p:nvSpPr>
            <p:cNvPr id="187" name="TextBox 186">
              <a:extLst>
                <a:ext uri="{FF2B5EF4-FFF2-40B4-BE49-F238E27FC236}">
                  <a16:creationId xmlns:a16="http://schemas.microsoft.com/office/drawing/2014/main" id="{3C013A6F-6A9C-4228-9B99-7999C4DAE03F}"/>
                </a:ext>
              </a:extLst>
            </p:cNvPr>
            <p:cNvSpPr txBox="1"/>
            <p:nvPr/>
          </p:nvSpPr>
          <p:spPr>
            <a:xfrm>
              <a:off x="-172419" y="4775928"/>
              <a:ext cx="1753305" cy="923330"/>
            </a:xfrm>
            <a:prstGeom prst="rect">
              <a:avLst/>
            </a:prstGeom>
            <a:noFill/>
          </p:spPr>
          <p:txBody>
            <a:bodyPr wrap="square" lIns="0" rIns="0" rtlCol="0" anchor="t">
              <a:spAutoFit/>
            </a:bodyPr>
            <a:lstStyle/>
            <a:p>
              <a:r>
                <a:rPr lang="en-US" sz="900" b="1" noProof="1"/>
                <a:t>Pupils strengthen their compositional skills and implement their knowledge of rhythm and sequences as they compose a layered Electronic Dance Music track.</a:t>
              </a:r>
            </a:p>
          </p:txBody>
        </p:sp>
      </p:gr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45097" y="4533848"/>
            <a:ext cx="661312" cy="661312"/>
          </a:xfrm>
          <a:prstGeom prst="rect">
            <a:avLst/>
          </a:prstGeom>
        </p:spPr>
      </p:pic>
      <p:sp>
        <p:nvSpPr>
          <p:cNvPr id="132" name="TextBox 131">
            <a:extLst>
              <a:ext uri="{FF2B5EF4-FFF2-40B4-BE49-F238E27FC236}">
                <a16:creationId xmlns:a16="http://schemas.microsoft.com/office/drawing/2014/main" id="{566A66F4-2A2F-4AF6-A2BB-CF17A06DD63F}"/>
              </a:ext>
            </a:extLst>
          </p:cNvPr>
          <p:cNvSpPr txBox="1"/>
          <p:nvPr/>
        </p:nvSpPr>
        <p:spPr>
          <a:xfrm>
            <a:off x="3832028" y="892287"/>
            <a:ext cx="2793475" cy="507831"/>
          </a:xfrm>
          <a:prstGeom prst="rect">
            <a:avLst/>
          </a:prstGeom>
          <a:noFill/>
        </p:spPr>
        <p:txBody>
          <a:bodyPr wrap="square" lIns="0" rIns="0" rtlCol="0" anchor="t">
            <a:spAutoFit/>
          </a:bodyPr>
          <a:lstStyle/>
          <a:p>
            <a:pPr algn="ctr"/>
            <a:r>
              <a:rPr lang="en-US" sz="900" b="1" noProof="1"/>
              <a:t>Pupils continue to appraise popular music, practicing vocals in 3 parts. This is in preparation for their assessment performance of ‘Stand By Me’ in 3 parts.</a:t>
            </a:r>
          </a:p>
        </p:txBody>
      </p:sp>
      <p:sp>
        <p:nvSpPr>
          <p:cNvPr id="139" name="Oval 138">
            <a:extLst>
              <a:ext uri="{FF2B5EF4-FFF2-40B4-BE49-F238E27FC236}">
                <a16:creationId xmlns:a16="http://schemas.microsoft.com/office/drawing/2014/main" id="{B8230745-0186-448A-941B-4FAA3CA7F1EC}"/>
              </a:ext>
            </a:extLst>
          </p:cNvPr>
          <p:cNvSpPr/>
          <p:nvPr/>
        </p:nvSpPr>
        <p:spPr>
          <a:xfrm>
            <a:off x="6298654" y="3040813"/>
            <a:ext cx="1205417" cy="893645"/>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Electronic Dance Music</a:t>
            </a:r>
          </a:p>
        </p:txBody>
      </p:sp>
      <p:sp>
        <p:nvSpPr>
          <p:cNvPr id="140" name="TextBox 139">
            <a:extLst>
              <a:ext uri="{FF2B5EF4-FFF2-40B4-BE49-F238E27FC236}">
                <a16:creationId xmlns:a16="http://schemas.microsoft.com/office/drawing/2014/main" id="{C5159B37-E692-4106-AEF6-EBD101EC5500}"/>
              </a:ext>
            </a:extLst>
          </p:cNvPr>
          <p:cNvSpPr txBox="1"/>
          <p:nvPr/>
        </p:nvSpPr>
        <p:spPr>
          <a:xfrm>
            <a:off x="2607249" y="2586780"/>
            <a:ext cx="2405592" cy="784830"/>
          </a:xfrm>
          <a:prstGeom prst="rect">
            <a:avLst/>
          </a:prstGeom>
          <a:noFill/>
        </p:spPr>
        <p:txBody>
          <a:bodyPr wrap="square" lIns="0" rIns="0" rtlCol="0" anchor="t">
            <a:spAutoFit/>
          </a:bodyPr>
          <a:lstStyle/>
          <a:p>
            <a:r>
              <a:rPr lang="en-US" sz="900" b="1" noProof="1"/>
              <a:t>Pupils explore 3-part vocals and the world of Electronic Dance Music. This is in preparation for their assessed electronic dance music composition requiring 3-part vocals.</a:t>
            </a:r>
          </a:p>
          <a:p>
            <a:endParaRPr lang="en-US" sz="900" b="1" noProof="1"/>
          </a:p>
        </p:txBody>
      </p:sp>
      <p:grpSp>
        <p:nvGrpSpPr>
          <p:cNvPr id="96" name="Group 95">
            <a:extLst>
              <a:ext uri="{FF2B5EF4-FFF2-40B4-BE49-F238E27FC236}">
                <a16:creationId xmlns:a16="http://schemas.microsoft.com/office/drawing/2014/main" id="{AB60E600-5031-48E4-AE08-8E1B1467AEDA}"/>
              </a:ext>
            </a:extLst>
          </p:cNvPr>
          <p:cNvGrpSpPr/>
          <p:nvPr/>
        </p:nvGrpSpPr>
        <p:grpSpPr>
          <a:xfrm>
            <a:off x="1707" y="3553161"/>
            <a:ext cx="2363213" cy="1085115"/>
            <a:chOff x="-1581530" y="4074911"/>
            <a:chExt cx="3664404" cy="843861"/>
          </a:xfrm>
        </p:grpSpPr>
        <p:sp>
          <p:nvSpPr>
            <p:cNvPr id="97" name="TextBox 96">
              <a:extLst>
                <a:ext uri="{FF2B5EF4-FFF2-40B4-BE49-F238E27FC236}">
                  <a16:creationId xmlns:a16="http://schemas.microsoft.com/office/drawing/2014/main" id="{00B606FF-B4AE-483A-8645-EFE6CCA573FF}"/>
                </a:ext>
              </a:extLst>
            </p:cNvPr>
            <p:cNvSpPr txBox="1"/>
            <p:nvPr/>
          </p:nvSpPr>
          <p:spPr>
            <a:xfrm>
              <a:off x="-1581530" y="4074911"/>
              <a:ext cx="2202816" cy="276999"/>
            </a:xfrm>
            <a:prstGeom prst="rect">
              <a:avLst/>
            </a:prstGeom>
            <a:noFill/>
          </p:spPr>
          <p:txBody>
            <a:bodyPr wrap="square" lIns="0" rIns="0" rtlCol="0" anchor="b">
              <a:spAutoFit/>
            </a:bodyPr>
            <a:lstStyle/>
            <a:p>
              <a:pPr algn="r"/>
              <a:r>
                <a:rPr lang="en-US" sz="1200" b="1" noProof="1"/>
                <a:t>Listening</a:t>
              </a:r>
            </a:p>
          </p:txBody>
        </p:sp>
        <p:sp>
          <p:nvSpPr>
            <p:cNvPr id="98" name="TextBox 97">
              <a:extLst>
                <a:ext uri="{FF2B5EF4-FFF2-40B4-BE49-F238E27FC236}">
                  <a16:creationId xmlns:a16="http://schemas.microsoft.com/office/drawing/2014/main" id="{51356E11-AC35-4FCC-9EB0-C735BB061B32}"/>
                </a:ext>
              </a:extLst>
            </p:cNvPr>
            <p:cNvSpPr txBox="1"/>
            <p:nvPr/>
          </p:nvSpPr>
          <p:spPr>
            <a:xfrm>
              <a:off x="-651018" y="4308434"/>
              <a:ext cx="2733892" cy="610338"/>
            </a:xfrm>
            <a:prstGeom prst="rect">
              <a:avLst/>
            </a:prstGeom>
            <a:noFill/>
          </p:spPr>
          <p:txBody>
            <a:bodyPr wrap="square" lIns="0" rIns="0" rtlCol="0" anchor="t">
              <a:spAutoFit/>
            </a:bodyPr>
            <a:lstStyle/>
            <a:p>
              <a:r>
                <a:rPr lang="en-US" sz="900" b="1" noProof="1"/>
                <a:t>Pupils consolidate their knowledge of instrumentation as they analyse the synths of drum, bass, chord and melody loops.</a:t>
              </a:r>
            </a:p>
            <a:p>
              <a:r>
                <a:rPr lang="en-US" sz="900" b="1" noProof="1"/>
                <a:t> </a:t>
              </a:r>
            </a:p>
          </p:txBody>
        </p:sp>
      </p:grpSp>
      <p:pic>
        <p:nvPicPr>
          <p:cNvPr id="99" name="Graphic 98" descr="Ear outline">
            <a:extLst>
              <a:ext uri="{FF2B5EF4-FFF2-40B4-BE49-F238E27FC236}">
                <a16:creationId xmlns:a16="http://schemas.microsoft.com/office/drawing/2014/main" id="{E844479A-D6A5-4D38-9057-4DC0D31BEA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flipH="1">
            <a:off x="7252321" y="2253635"/>
            <a:ext cx="486641" cy="486641"/>
          </a:xfrm>
          <a:prstGeom prst="rect">
            <a:avLst/>
          </a:prstGeom>
        </p:spPr>
      </p:pic>
      <p:sp>
        <p:nvSpPr>
          <p:cNvPr id="100" name="Oval 99">
            <a:extLst>
              <a:ext uri="{FF2B5EF4-FFF2-40B4-BE49-F238E27FC236}">
                <a16:creationId xmlns:a16="http://schemas.microsoft.com/office/drawing/2014/main" id="{BD89472D-8F4E-4790-8E75-CAB504D576E2}"/>
              </a:ext>
            </a:extLst>
          </p:cNvPr>
          <p:cNvSpPr/>
          <p:nvPr/>
        </p:nvSpPr>
        <p:spPr>
          <a:xfrm>
            <a:off x="1751583" y="4386485"/>
            <a:ext cx="1143412" cy="851603"/>
          </a:xfrm>
          <a:prstGeom prst="ellipse">
            <a:avLst/>
          </a:prstGeom>
          <a:solidFill>
            <a:srgbClr val="398A9E"/>
          </a:solidFill>
          <a:ln w="28575">
            <a:solidFill>
              <a:schemeClr val="bg1"/>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tx1"/>
                </a:solidFill>
              </a:rPr>
              <a:t>Twentieth Century Music</a:t>
            </a:r>
            <a:endParaRPr lang="en-US" sz="1400" b="1" dirty="0">
              <a:solidFill>
                <a:schemeClr val="tx1"/>
              </a:solidFill>
            </a:endParaRPr>
          </a:p>
        </p:txBody>
      </p:sp>
      <p:pic>
        <p:nvPicPr>
          <p:cNvPr id="110" name="Graphic 109" descr="Bass clef with solid fill">
            <a:extLst>
              <a:ext uri="{FF2B5EF4-FFF2-40B4-BE49-F238E27FC236}">
                <a16:creationId xmlns:a16="http://schemas.microsoft.com/office/drawing/2014/main" id="{ACE59149-9AB5-4814-B6CE-4FB9922C4C6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299718" y="6388593"/>
            <a:ext cx="442915" cy="442915"/>
          </a:xfrm>
          <a:prstGeom prst="rect">
            <a:avLst/>
          </a:prstGeom>
        </p:spPr>
      </p:pic>
      <p:sp>
        <p:nvSpPr>
          <p:cNvPr id="6" name="TextBox 5">
            <a:extLst>
              <a:ext uri="{FF2B5EF4-FFF2-40B4-BE49-F238E27FC236}">
                <a16:creationId xmlns:a16="http://schemas.microsoft.com/office/drawing/2014/main" id="{A0FF8F90-3850-417C-94F0-6622EE6AE8F8}"/>
              </a:ext>
            </a:extLst>
          </p:cNvPr>
          <p:cNvSpPr txBox="1"/>
          <p:nvPr/>
        </p:nvSpPr>
        <p:spPr>
          <a:xfrm>
            <a:off x="3672744" y="3998857"/>
            <a:ext cx="4229088" cy="923330"/>
          </a:xfrm>
          <a:prstGeom prst="rect">
            <a:avLst/>
          </a:prstGeom>
          <a:noFill/>
        </p:spPr>
        <p:txBody>
          <a:bodyPr wrap="square" rtlCol="0">
            <a:spAutoFit/>
          </a:bodyPr>
          <a:lstStyle/>
          <a:p>
            <a:pPr algn="ctr"/>
            <a:r>
              <a:rPr lang="en-US" sz="900" b="1" noProof="1"/>
              <a:t>Pupils will leave KS3 with a love music, knowledge of world music, the confidence to perform in front of their peers, the ability to appraise music, recognise the elements of music, read and write Western staff notation, and play a range of instruments. They are fully equipped to choose and succeed in GCSE Music and engage in musical opportunities, clubs and events.</a:t>
            </a:r>
          </a:p>
          <a:p>
            <a:pPr algn="ctr"/>
            <a:endParaRPr lang="en-GB" sz="900" dirty="0"/>
          </a:p>
        </p:txBody>
      </p:sp>
      <p:pic>
        <p:nvPicPr>
          <p:cNvPr id="80" name="Picture 4" descr="Download Music Bitmoji - Bitmoji Music PNG Image with No Background -  PNGkey.com">
            <a:extLst>
              <a:ext uri="{FF2B5EF4-FFF2-40B4-BE49-F238E27FC236}">
                <a16:creationId xmlns:a16="http://schemas.microsoft.com/office/drawing/2014/main" id="{FE34E38F-85A8-4374-8401-5DD1C1DFF7E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9363" y="52647"/>
            <a:ext cx="1334097" cy="1272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vector graphics&#10;&#10;Description automatically generated">
            <a:extLst>
              <a:ext uri="{FF2B5EF4-FFF2-40B4-BE49-F238E27FC236}">
                <a16:creationId xmlns:a16="http://schemas.microsoft.com/office/drawing/2014/main" id="{73C8AFCF-4C7B-416A-8323-137B5AB0545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500403" y="1182643"/>
            <a:ext cx="941178" cy="1090590"/>
          </a:xfrm>
          <a:prstGeom prst="rect">
            <a:avLst/>
          </a:prstGeom>
        </p:spPr>
      </p:pic>
      <p:grpSp>
        <p:nvGrpSpPr>
          <p:cNvPr id="147" name="Group 146">
            <a:extLst>
              <a:ext uri="{FF2B5EF4-FFF2-40B4-BE49-F238E27FC236}">
                <a16:creationId xmlns:a16="http://schemas.microsoft.com/office/drawing/2014/main" id="{FA2BDCE2-D48A-482C-B743-86A32B1B20EA}"/>
              </a:ext>
            </a:extLst>
          </p:cNvPr>
          <p:cNvGrpSpPr/>
          <p:nvPr/>
        </p:nvGrpSpPr>
        <p:grpSpPr>
          <a:xfrm>
            <a:off x="6243575" y="1339969"/>
            <a:ext cx="2869874" cy="753920"/>
            <a:chOff x="80854" y="5432665"/>
            <a:chExt cx="2881959" cy="671063"/>
          </a:xfrm>
        </p:grpSpPr>
        <p:sp>
          <p:nvSpPr>
            <p:cNvPr id="148" name="TextBox 147">
              <a:extLst>
                <a:ext uri="{FF2B5EF4-FFF2-40B4-BE49-F238E27FC236}">
                  <a16:creationId xmlns:a16="http://schemas.microsoft.com/office/drawing/2014/main" id="{98FD6D13-E92B-4156-8FA3-4E4A87C8C7CE}"/>
                </a:ext>
              </a:extLst>
            </p:cNvPr>
            <p:cNvSpPr txBox="1"/>
            <p:nvPr/>
          </p:nvSpPr>
          <p:spPr>
            <a:xfrm>
              <a:off x="80854" y="5432665"/>
              <a:ext cx="2202816" cy="276999"/>
            </a:xfrm>
            <a:prstGeom prst="rect">
              <a:avLst/>
            </a:prstGeom>
            <a:noFill/>
          </p:spPr>
          <p:txBody>
            <a:bodyPr wrap="square" lIns="0" rIns="0" rtlCol="0" anchor="b">
              <a:spAutoFit/>
            </a:bodyPr>
            <a:lstStyle/>
            <a:p>
              <a:pPr algn="r"/>
              <a:r>
                <a:rPr lang="en-US" sz="1200" b="1" noProof="1"/>
                <a:t>Composition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1298616" y="5651708"/>
              <a:ext cx="1664197" cy="452020"/>
            </a:xfrm>
            <a:prstGeom prst="rect">
              <a:avLst/>
            </a:prstGeom>
            <a:noFill/>
          </p:spPr>
          <p:txBody>
            <a:bodyPr wrap="square" lIns="0" rIns="0" rtlCol="0" anchor="t">
              <a:spAutoFit/>
            </a:bodyPr>
            <a:lstStyle/>
            <a:p>
              <a:r>
                <a:rPr lang="en-US" sz="900" b="1" noProof="1"/>
                <a:t>Pupils compose a piece of music, namely, a canon, in three parts using Western staff notation.</a:t>
              </a:r>
            </a:p>
          </p:txBody>
        </p:sp>
      </p:grpSp>
      <p:pic>
        <p:nvPicPr>
          <p:cNvPr id="82" name="Picture 81" descr="Musical Note PNG, Clipart, Angle, Cloud Computing, Computer, Computer Music,  Computer Vector Free PNG Download">
            <a:extLst>
              <a:ext uri="{FF2B5EF4-FFF2-40B4-BE49-F238E27FC236}">
                <a16:creationId xmlns:a16="http://schemas.microsoft.com/office/drawing/2014/main" id="{09B4B61D-3977-4DD2-879F-CA8DFCF3337F}"/>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90000" l="10000" r="90000">
                        <a14:foregroundMark x1="54396" y1="38102" x2="51236" y2="54249"/>
                        <a14:foregroundMark x1="51236" y1="54249" x2="53434" y2="63739"/>
                        <a14:foregroundMark x1="53434" y1="63739" x2="67995" y2="71955"/>
                        <a14:foregroundMark x1="67995" y1="71955" x2="81181" y2="63314"/>
                        <a14:foregroundMark x1="81181" y1="63314" x2="81319" y2="46176"/>
                        <a14:foregroundMark x1="81319" y1="46176" x2="72527" y2="36686"/>
                        <a14:foregroundMark x1="72527" y1="36686" x2="56593" y2="38102"/>
                        <a14:foregroundMark x1="76786" y1="41501" x2="61264" y2="52408"/>
                        <a14:foregroundMark x1="69643" y1="48442" x2="68132" y2="57224"/>
                        <a14:foregroundMark x1="68132" y1="57224" x2="65659" y2="59490"/>
                        <a14:foregroundMark x1="68407" y1="58924" x2="65247" y2="64164"/>
                        <a14:foregroundMark x1="40385" y1="73371" x2="40934" y2="73371"/>
                        <a14:foregroundMark x1="26374" y1="48442" x2="26374" y2="48442"/>
                        <a14:foregroundMark x1="25275" y1="49433" x2="26099" y2="49858"/>
                        <a14:foregroundMark x1="34615" y1="54391" x2="34615" y2="54391"/>
                        <a14:foregroundMark x1="35989" y1="56374" x2="35989" y2="56374"/>
                        <a14:foregroundMark x1="35989" y1="60198" x2="35989" y2="60198"/>
                        <a14:foregroundMark x1="25412" y1="57649" x2="25412" y2="57649"/>
                        <a14:foregroundMark x1="25824" y1="57507" x2="25824" y2="57507"/>
                        <a14:foregroundMark x1="32143" y1="53399" x2="32143" y2="53399"/>
                        <a14:foregroundMark x1="41896" y1="74929" x2="41896" y2="74929"/>
                        <a14:foregroundMark x1="88324" y1="39093" x2="89973" y2="47450"/>
                        <a14:foregroundMark x1="89973" y1="47450" x2="89698" y2="50850"/>
                        <a14:foregroundMark x1="60165" y1="25071" x2="58791" y2="24221"/>
                        <a14:foregroundMark x1="70192" y1="30878" x2="71429" y2="31445"/>
                        <a14:foregroundMark x1="79121" y1="29887" x2="78434" y2="28895"/>
                        <a14:foregroundMark x1="74725" y1="19405" x2="77473" y2="19405"/>
                        <a14:foregroundMark x1="27473" y1="27479" x2="26923" y2="31445"/>
                        <a14:foregroundMark x1="29121" y1="31020" x2="28984" y2="28045"/>
                        <a14:foregroundMark x1="43407" y1="16714" x2="39560" y2="20538"/>
                        <a14:foregroundMark x1="40522" y1="47450" x2="41484" y2="47309"/>
                      </a14:backgroundRemoval>
                    </a14:imgEffect>
                  </a14:imgLayer>
                </a14:imgProps>
              </a:ext>
              <a:ext uri="{28A0092B-C50C-407E-A947-70E740481C1C}">
                <a14:useLocalDpi xmlns:a14="http://schemas.microsoft.com/office/drawing/2010/main" val="0"/>
              </a:ext>
            </a:extLst>
          </a:blip>
          <a:srcRect/>
          <a:stretch>
            <a:fillRect/>
          </a:stretch>
        </p:blipFill>
        <p:spPr bwMode="auto">
          <a:xfrm>
            <a:off x="1735084" y="2730780"/>
            <a:ext cx="855736" cy="82987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Treble clef with solid fill">
            <a:extLst>
              <a:ext uri="{FF2B5EF4-FFF2-40B4-BE49-F238E27FC236}">
                <a16:creationId xmlns:a16="http://schemas.microsoft.com/office/drawing/2014/main" id="{9B175803-6A13-49CB-8E4D-2D38815C8E5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145169" y="5778743"/>
            <a:ext cx="614636" cy="614636"/>
          </a:xfrm>
          <a:prstGeom prst="rect">
            <a:avLst/>
          </a:prstGeom>
        </p:spPr>
      </p:pic>
      <p:grpSp>
        <p:nvGrpSpPr>
          <p:cNvPr id="159" name="Group 158">
            <a:extLst>
              <a:ext uri="{FF2B5EF4-FFF2-40B4-BE49-F238E27FC236}">
                <a16:creationId xmlns:a16="http://schemas.microsoft.com/office/drawing/2014/main" id="{D7EC9FC4-82D1-4C3C-9B51-410AF8921AD1}"/>
              </a:ext>
            </a:extLst>
          </p:cNvPr>
          <p:cNvGrpSpPr/>
          <p:nvPr/>
        </p:nvGrpSpPr>
        <p:grpSpPr>
          <a:xfrm>
            <a:off x="95847" y="4759242"/>
            <a:ext cx="2033030" cy="1124616"/>
            <a:chOff x="226417" y="5083383"/>
            <a:chExt cx="2944757" cy="730619"/>
          </a:xfrm>
        </p:grpSpPr>
        <p:sp>
          <p:nvSpPr>
            <p:cNvPr id="160" name="TextBox 159">
              <a:extLst>
                <a:ext uri="{FF2B5EF4-FFF2-40B4-BE49-F238E27FC236}">
                  <a16:creationId xmlns:a16="http://schemas.microsoft.com/office/drawing/2014/main" id="{FB6FF8C4-7DCB-4405-BF44-A2511B41BB37}"/>
                </a:ext>
              </a:extLst>
            </p:cNvPr>
            <p:cNvSpPr txBox="1"/>
            <p:nvPr/>
          </p:nvSpPr>
          <p:spPr>
            <a:xfrm>
              <a:off x="269810" y="5083383"/>
              <a:ext cx="2202817" cy="179955"/>
            </a:xfrm>
            <a:prstGeom prst="rect">
              <a:avLst/>
            </a:prstGeom>
            <a:noFill/>
          </p:spPr>
          <p:txBody>
            <a:bodyPr wrap="square" lIns="0" rIns="0" rtlCol="0" anchor="b">
              <a:spAutoFit/>
            </a:bodyPr>
            <a:lstStyle/>
            <a:p>
              <a:r>
                <a:rPr lang="en-US" sz="1200" b="1" noProof="1"/>
                <a:t>Pupils Perform</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226417" y="5304129"/>
              <a:ext cx="2944757" cy="509873"/>
            </a:xfrm>
            <a:prstGeom prst="rect">
              <a:avLst/>
            </a:prstGeom>
            <a:noFill/>
          </p:spPr>
          <p:txBody>
            <a:bodyPr wrap="square" lIns="0" rIns="0" rtlCol="0" anchor="t">
              <a:spAutoFit/>
            </a:bodyPr>
            <a:lstStyle/>
            <a:p>
              <a:pPr algn="just"/>
              <a:r>
                <a:rPr lang="en-US" sz="900" b="1" noProof="1"/>
                <a:t>Pupils investigate genres of Western Classical Music, common in the twentieth century, and perform vocals in Serialism. This is in preparation for their assessed compositions in three genres.</a:t>
              </a:r>
            </a:p>
          </p:txBody>
        </p:sp>
      </p:grpSp>
      <p:pic>
        <p:nvPicPr>
          <p:cNvPr id="84" name="Picture 6" descr="Maria Bitmoji | Hamilton Amino">
            <a:extLst>
              <a:ext uri="{FF2B5EF4-FFF2-40B4-BE49-F238E27FC236}">
                <a16:creationId xmlns:a16="http://schemas.microsoft.com/office/drawing/2014/main" id="{1016A469-2AA6-4689-8BBD-830641A7BEE3}"/>
              </a:ext>
            </a:extLst>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9799" b="93970" l="5528" r="89950">
                        <a14:foregroundMark x1="90452" y1="41206" x2="88442" y2="48744"/>
                        <a14:foregroundMark x1="75879" y1="64070" x2="46734" y2="65327"/>
                        <a14:foregroundMark x1="34673" y1="65829" x2="17588" y2="67588"/>
                        <a14:foregroundMark x1="35930" y1="76131" x2="24372" y2="71106"/>
                        <a14:foregroundMark x1="24372" y1="71106" x2="24121" y2="69095"/>
                        <a14:foregroundMark x1="68342" y1="89698" x2="70101" y2="93719"/>
                        <a14:foregroundMark x1="68342" y1="91457" x2="69849" y2="91206"/>
                        <a14:foregroundMark x1="69849" y1="91206" x2="69849" y2="91206"/>
                        <a14:foregroundMark x1="69095" y1="86935" x2="79899" y2="94472"/>
                        <a14:foregroundMark x1="79899" y1="94472" x2="67085" y2="88693"/>
                        <a14:foregroundMark x1="67085" y1="88693" x2="67085" y2="87940"/>
                        <a14:foregroundMark x1="9296" y1="71357" x2="7538" y2="67839"/>
                        <a14:foregroundMark x1="5528" y1="51508" x2="7789" y2="54774"/>
                        <a14:foregroundMark x1="63317" y1="71608" x2="62312" y2="68844"/>
                      </a14:backgroundRemoval>
                    </a14:imgEffect>
                  </a14:imgLayer>
                </a14:imgProps>
              </a:ext>
              <a:ext uri="{28A0092B-C50C-407E-A947-70E740481C1C}">
                <a14:useLocalDpi xmlns:a14="http://schemas.microsoft.com/office/drawing/2010/main" val="0"/>
              </a:ext>
            </a:extLst>
          </a:blip>
          <a:srcRect/>
          <a:stretch>
            <a:fillRect/>
          </a:stretch>
        </p:blipFill>
        <p:spPr bwMode="auto">
          <a:xfrm>
            <a:off x="7830357" y="4763764"/>
            <a:ext cx="1401892" cy="140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37199"/>
      </p:ext>
    </p:extLst>
  </p:cSld>
  <p:clrMapOvr>
    <a:masterClrMapping/>
  </p:clrMapOvr>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DEA7D2E0449479BB7C68DE4936F66" ma:contentTypeVersion="11" ma:contentTypeDescription="Create a new document." ma:contentTypeScope="" ma:versionID="d81f29c1d9260644f6264cbe62ba6f41">
  <xsd:schema xmlns:xsd="http://www.w3.org/2001/XMLSchema" xmlns:xs="http://www.w3.org/2001/XMLSchema" xmlns:p="http://schemas.microsoft.com/office/2006/metadata/properties" xmlns:ns2="9bce0b7a-4826-45b6-8025-fe8ee83b389e" xmlns:ns3="9c6c1c36-0d3d-4289-a618-a5c4d9b19462" targetNamespace="http://schemas.microsoft.com/office/2006/metadata/properties" ma:root="true" ma:fieldsID="04d9a991ce9cbf736d4c72aa2d8859d0" ns2:_="" ns3:_="">
    <xsd:import namespace="9bce0b7a-4826-45b6-8025-fe8ee83b389e"/>
    <xsd:import namespace="9c6c1c36-0d3d-4289-a618-a5c4d9b194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e0b7a-4826-45b6-8025-fe8ee83b3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92e007b-1fc6-4212-b905-d49fb8eb991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6c1c36-0d3d-4289-a618-a5c4d9b194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1927e65-ac84-4a94-9aa9-6b59c11edb00}" ma:internalName="TaxCatchAll" ma:showField="CatchAllData" ma:web="9c6c1c36-0d3d-4289-a618-a5c4d9b194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6c1c36-0d3d-4289-a618-a5c4d9b19462" xsi:nil="true"/>
    <lcf76f155ced4ddcb4097134ff3c332f xmlns="9bce0b7a-4826-45b6-8025-fe8ee83b38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1E737C-F639-4A07-8E68-9B0CCDD19E42}"/>
</file>

<file path=customXml/itemProps2.xml><?xml version="1.0" encoding="utf-8"?>
<ds:datastoreItem xmlns:ds="http://schemas.openxmlformats.org/officeDocument/2006/customXml" ds:itemID="{62C32B36-2D98-473E-BA70-E61FA739F841}"/>
</file>

<file path=customXml/itemProps3.xml><?xml version="1.0" encoding="utf-8"?>
<ds:datastoreItem xmlns:ds="http://schemas.openxmlformats.org/officeDocument/2006/customXml" ds:itemID="{3C9137DD-D38D-4883-AD4F-D8D53B2EFA2F}"/>
</file>

<file path=docProps/app.xml><?xml version="1.0" encoding="utf-8"?>
<Properties xmlns="http://schemas.openxmlformats.org/officeDocument/2006/extended-properties" xmlns:vt="http://schemas.openxmlformats.org/officeDocument/2006/docPropsVTypes">
  <Template>TEMPLATE-PGO(16_9)</Template>
  <TotalTime>11013</TotalTime>
  <Words>999</Words>
  <Application>Microsoft Office PowerPoint</Application>
  <PresentationFormat>On-screen Show (4:3)</PresentationFormat>
  <Paragraphs>87</Paragraphs>
  <Slides>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vt:i4>
      </vt:variant>
    </vt:vector>
  </HeadingPairs>
  <TitlesOfParts>
    <vt:vector size="12" baseType="lpstr">
      <vt:lpstr>Arial</vt:lpstr>
      <vt:lpstr>Calibri</vt:lpstr>
      <vt:lpstr>Calibri Light</vt:lpstr>
      <vt:lpstr>Helvetica</vt:lpstr>
      <vt:lpstr>Open Sans</vt:lpstr>
      <vt:lpstr>Segoe UI Black</vt:lpstr>
      <vt:lpstr>Template PresentationGo</vt:lpstr>
      <vt:lpstr>Template PresentationGo Dark</vt:lpstr>
      <vt:lpstr>Custom Design</vt:lpstr>
      <vt:lpstr>Year 7 Music Learning Journey</vt:lpstr>
      <vt:lpstr>Year 8 Music Learning Journey</vt:lpstr>
      <vt:lpstr>Year 9 Music Learning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Map Timeline</dc:title>
  <dc:creator>PresentationGO.com</dc:creator>
  <dc:description>© Copyright PresentationGO.com</dc:description>
  <cp:lastModifiedBy>Leoni Hadjikakou</cp:lastModifiedBy>
  <cp:revision>93</cp:revision>
  <dcterms:created xsi:type="dcterms:W3CDTF">2014-11-26T05:14:11Z</dcterms:created>
  <dcterms:modified xsi:type="dcterms:W3CDTF">2022-03-25T14:20:04Z</dcterms:modified>
  <cp:category>Charts &amp; Diagrams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0x0101006F7DEA7D2E0449479BB7C68DE4936F66</vt:lpwstr>
  </property>
</Properties>
</file>