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4" r:id="rId3"/>
    <p:sldId id="263" r:id="rId4"/>
    <p:sldId id="262" r:id="rId5"/>
    <p:sldId id="266" r:id="rId6"/>
    <p:sldId id="265" r:id="rId7"/>
    <p:sldId id="267" r:id="rId8"/>
    <p:sldId id="270" r:id="rId9"/>
    <p:sldId id="268" r:id="rId10"/>
    <p:sldId id="269" r:id="rId11"/>
    <p:sldId id="260"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BFDBD5-7B38-4D6C-B49E-290E1E9B53EF}" v="3" dt="2022-03-22T12:56:17.840"/>
    <p1510:client id="{D9BE7EC4-65A9-4A91-BF90-EFE2F982CA83}" v="1" dt="2022-03-22T10:07:31.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2" d="100"/>
          <a:sy n="112" d="100"/>
        </p:scale>
        <p:origin x="4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eckford" userId="b7b4b115-ea35-44f2-8eb7-cca3d95e25e2" providerId="ADAL" clId="{D9BE7EC4-65A9-4A91-BF90-EFE2F982CA83}"/>
    <pc:docChg chg="undo custSel modSld sldOrd">
      <pc:chgData name="Rachel Beckford" userId="b7b4b115-ea35-44f2-8eb7-cca3d95e25e2" providerId="ADAL" clId="{D9BE7EC4-65A9-4A91-BF90-EFE2F982CA83}" dt="2022-03-22T12:24:42.469" v="1729" actId="20577"/>
      <pc:docMkLst>
        <pc:docMk/>
      </pc:docMkLst>
      <pc:sldChg chg="modSp mod">
        <pc:chgData name="Rachel Beckford" userId="b7b4b115-ea35-44f2-8eb7-cca3d95e25e2" providerId="ADAL" clId="{D9BE7EC4-65A9-4A91-BF90-EFE2F982CA83}" dt="2022-03-21T12:46:35.466" v="12" actId="20577"/>
        <pc:sldMkLst>
          <pc:docMk/>
          <pc:sldMk cId="2335519797" sldId="256"/>
        </pc:sldMkLst>
        <pc:spChg chg="mod">
          <ac:chgData name="Rachel Beckford" userId="b7b4b115-ea35-44f2-8eb7-cca3d95e25e2" providerId="ADAL" clId="{D9BE7EC4-65A9-4A91-BF90-EFE2F982CA83}" dt="2022-03-21T12:46:35.466" v="12" actId="20577"/>
          <ac:spMkLst>
            <pc:docMk/>
            <pc:sldMk cId="2335519797" sldId="256"/>
            <ac:spMk id="2" creationId="{D734DC21-EA8F-4F6A-83A3-5CEB22152905}"/>
          </ac:spMkLst>
        </pc:spChg>
      </pc:sldChg>
      <pc:sldChg chg="modSp mod">
        <pc:chgData name="Rachel Beckford" userId="b7b4b115-ea35-44f2-8eb7-cca3d95e25e2" providerId="ADAL" clId="{D9BE7EC4-65A9-4A91-BF90-EFE2F982CA83}" dt="2022-03-21T12:53:58.101" v="401" actId="20577"/>
        <pc:sldMkLst>
          <pc:docMk/>
          <pc:sldMk cId="4043420412" sldId="261"/>
        </pc:sldMkLst>
        <pc:spChg chg="mod">
          <ac:chgData name="Rachel Beckford" userId="b7b4b115-ea35-44f2-8eb7-cca3d95e25e2" providerId="ADAL" clId="{D9BE7EC4-65A9-4A91-BF90-EFE2F982CA83}" dt="2022-03-21T12:53:58.101" v="401" actId="20577"/>
          <ac:spMkLst>
            <pc:docMk/>
            <pc:sldMk cId="4043420412" sldId="261"/>
            <ac:spMk id="3" creationId="{83B4063B-31F0-4FDF-BA0A-19591257EA8C}"/>
          </ac:spMkLst>
        </pc:spChg>
      </pc:sldChg>
      <pc:sldChg chg="modSp mod">
        <pc:chgData name="Rachel Beckford" userId="b7b4b115-ea35-44f2-8eb7-cca3d95e25e2" providerId="ADAL" clId="{D9BE7EC4-65A9-4A91-BF90-EFE2F982CA83}" dt="2022-03-21T12:52:37.824" v="301" actId="20577"/>
        <pc:sldMkLst>
          <pc:docMk/>
          <pc:sldMk cId="776375469" sldId="262"/>
        </pc:sldMkLst>
        <pc:spChg chg="mod">
          <ac:chgData name="Rachel Beckford" userId="b7b4b115-ea35-44f2-8eb7-cca3d95e25e2" providerId="ADAL" clId="{D9BE7EC4-65A9-4A91-BF90-EFE2F982CA83}" dt="2022-03-21T12:47:50.172" v="25" actId="20577"/>
          <ac:spMkLst>
            <pc:docMk/>
            <pc:sldMk cId="776375469" sldId="262"/>
            <ac:spMk id="2" creationId="{10421341-C0FD-4999-8816-7F26D962EA34}"/>
          </ac:spMkLst>
        </pc:spChg>
        <pc:spChg chg="mod">
          <ac:chgData name="Rachel Beckford" userId="b7b4b115-ea35-44f2-8eb7-cca3d95e25e2" providerId="ADAL" clId="{D9BE7EC4-65A9-4A91-BF90-EFE2F982CA83}" dt="2022-03-21T12:52:37.824" v="301" actId="20577"/>
          <ac:spMkLst>
            <pc:docMk/>
            <pc:sldMk cId="776375469" sldId="262"/>
            <ac:spMk id="7" creationId="{532018A3-D790-4776-AA63-2EF7CC0184E3}"/>
          </ac:spMkLst>
        </pc:spChg>
      </pc:sldChg>
      <pc:sldChg chg="modSp mod">
        <pc:chgData name="Rachel Beckford" userId="b7b4b115-ea35-44f2-8eb7-cca3d95e25e2" providerId="ADAL" clId="{D9BE7EC4-65A9-4A91-BF90-EFE2F982CA83}" dt="2022-03-21T12:53:06.564" v="327" actId="20577"/>
        <pc:sldMkLst>
          <pc:docMk/>
          <pc:sldMk cId="0" sldId="267"/>
        </pc:sldMkLst>
        <pc:spChg chg="mod">
          <ac:chgData name="Rachel Beckford" userId="b7b4b115-ea35-44f2-8eb7-cca3d95e25e2" providerId="ADAL" clId="{D9BE7EC4-65A9-4A91-BF90-EFE2F982CA83}" dt="2022-03-21T12:52:54.089" v="314" actId="20577"/>
          <ac:spMkLst>
            <pc:docMk/>
            <pc:sldMk cId="0" sldId="267"/>
            <ac:spMk id="2" creationId="{00000000-0000-0000-0000-000000000000}"/>
          </ac:spMkLst>
        </pc:spChg>
        <pc:spChg chg="mod">
          <ac:chgData name="Rachel Beckford" userId="b7b4b115-ea35-44f2-8eb7-cca3d95e25e2" providerId="ADAL" clId="{D9BE7EC4-65A9-4A91-BF90-EFE2F982CA83}" dt="2022-03-21T12:53:06.564" v="327" actId="20577"/>
          <ac:spMkLst>
            <pc:docMk/>
            <pc:sldMk cId="0" sldId="267"/>
            <ac:spMk id="20" creationId="{00000000-0000-0000-0000-000000000000}"/>
          </ac:spMkLst>
        </pc:spChg>
      </pc:sldChg>
      <pc:sldChg chg="addSp delSp modSp mod ord">
        <pc:chgData name="Rachel Beckford" userId="b7b4b115-ea35-44f2-8eb7-cca3d95e25e2" providerId="ADAL" clId="{D9BE7EC4-65A9-4A91-BF90-EFE2F982CA83}" dt="2022-03-21T12:54:25.555" v="419" actId="20577"/>
        <pc:sldMkLst>
          <pc:docMk/>
          <pc:sldMk cId="0" sldId="269"/>
        </pc:sldMkLst>
        <pc:spChg chg="mod">
          <ac:chgData name="Rachel Beckford" userId="b7b4b115-ea35-44f2-8eb7-cca3d95e25e2" providerId="ADAL" clId="{D9BE7EC4-65A9-4A91-BF90-EFE2F982CA83}" dt="2022-03-21T12:54:25.555" v="419" actId="20577"/>
          <ac:spMkLst>
            <pc:docMk/>
            <pc:sldMk cId="0" sldId="269"/>
            <ac:spMk id="7" creationId="{00000000-0000-0000-0000-000000000000}"/>
          </ac:spMkLst>
        </pc:spChg>
        <pc:graphicFrameChg chg="add del modGraphic">
          <ac:chgData name="Rachel Beckford" userId="b7b4b115-ea35-44f2-8eb7-cca3d95e25e2" providerId="ADAL" clId="{D9BE7EC4-65A9-4A91-BF90-EFE2F982CA83}" dt="2022-03-21T12:54:05.078" v="405" actId="27309"/>
          <ac:graphicFrameMkLst>
            <pc:docMk/>
            <pc:sldMk cId="0" sldId="269"/>
            <ac:graphicFrameMk id="15" creationId="{36132EAD-12F8-4628-BCB8-F774C45E9CC9}"/>
          </ac:graphicFrameMkLst>
        </pc:graphicFrameChg>
      </pc:sldChg>
      <pc:sldChg chg="delSp modSp mod">
        <pc:chgData name="Rachel Beckford" userId="b7b4b115-ea35-44f2-8eb7-cca3d95e25e2" providerId="ADAL" clId="{D9BE7EC4-65A9-4A91-BF90-EFE2F982CA83}" dt="2022-03-22T12:24:42.469" v="1729" actId="20577"/>
        <pc:sldMkLst>
          <pc:docMk/>
          <pc:sldMk cId="3421823430" sldId="270"/>
        </pc:sldMkLst>
        <pc:spChg chg="mod">
          <ac:chgData name="Rachel Beckford" userId="b7b4b115-ea35-44f2-8eb7-cca3d95e25e2" providerId="ADAL" clId="{D9BE7EC4-65A9-4A91-BF90-EFE2F982CA83}" dt="2022-03-22T10:08:06.516" v="561" actId="20577"/>
          <ac:spMkLst>
            <pc:docMk/>
            <pc:sldMk cId="3421823430" sldId="270"/>
            <ac:spMk id="5" creationId="{00000000-0000-0000-0000-000000000000}"/>
          </ac:spMkLst>
        </pc:spChg>
        <pc:spChg chg="mod">
          <ac:chgData name="Rachel Beckford" userId="b7b4b115-ea35-44f2-8eb7-cca3d95e25e2" providerId="ADAL" clId="{D9BE7EC4-65A9-4A91-BF90-EFE2F982CA83}" dt="2022-03-22T12:24:42.469" v="1729" actId="20577"/>
          <ac:spMkLst>
            <pc:docMk/>
            <pc:sldMk cId="3421823430" sldId="270"/>
            <ac:spMk id="6" creationId="{00000000-0000-0000-0000-000000000000}"/>
          </ac:spMkLst>
        </pc:spChg>
        <pc:spChg chg="del">
          <ac:chgData name="Rachel Beckford" userId="b7b4b115-ea35-44f2-8eb7-cca3d95e25e2" providerId="ADAL" clId="{D9BE7EC4-65A9-4A91-BF90-EFE2F982CA83}" dt="2022-03-22T10:09:14.734" v="798" actId="478"/>
          <ac:spMkLst>
            <pc:docMk/>
            <pc:sldMk cId="3421823430" sldId="270"/>
            <ac:spMk id="7" creationId="{00000000-0000-0000-0000-000000000000}"/>
          </ac:spMkLst>
        </pc:spChg>
        <pc:spChg chg="del">
          <ac:chgData name="Rachel Beckford" userId="b7b4b115-ea35-44f2-8eb7-cca3d95e25e2" providerId="ADAL" clId="{D9BE7EC4-65A9-4A91-BF90-EFE2F982CA83}" dt="2022-03-22T10:09:17.971" v="799" actId="478"/>
          <ac:spMkLst>
            <pc:docMk/>
            <pc:sldMk cId="3421823430" sldId="270"/>
            <ac:spMk id="8" creationId="{00000000-0000-0000-0000-000000000000}"/>
          </ac:spMkLst>
        </pc:spChg>
        <pc:spChg chg="del">
          <ac:chgData name="Rachel Beckford" userId="b7b4b115-ea35-44f2-8eb7-cca3d95e25e2" providerId="ADAL" clId="{D9BE7EC4-65A9-4A91-BF90-EFE2F982CA83}" dt="2022-03-22T12:21:30.138" v="1328" actId="478"/>
          <ac:spMkLst>
            <pc:docMk/>
            <pc:sldMk cId="3421823430" sldId="270"/>
            <ac:spMk id="14" creationId="{044B4CAA-19F0-4210-B183-01512A5A43E3}"/>
          </ac:spMkLst>
        </pc:spChg>
        <pc:grpChg chg="mod">
          <ac:chgData name="Rachel Beckford" userId="b7b4b115-ea35-44f2-8eb7-cca3d95e25e2" providerId="ADAL" clId="{D9BE7EC4-65A9-4A91-BF90-EFE2F982CA83}" dt="2022-03-22T12:21:25.434" v="1327" actId="1076"/>
          <ac:grpSpMkLst>
            <pc:docMk/>
            <pc:sldMk cId="3421823430" sldId="270"/>
            <ac:grpSpMk id="4"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A2E73-CC3D-4F30-99B1-57A551EB4461}" type="datetimeFigureOut">
              <a:rPr lang="en-GB" smtClean="0"/>
              <a:t>22/03/2022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0BCA1-0B51-4A4B-93B3-BE518FC0C94F}" type="slidenum">
              <a:rPr lang="en-GB" smtClean="0"/>
              <a:t>‹#›</a:t>
            </a:fld>
            <a:endParaRPr lang="en-GB"/>
          </a:p>
        </p:txBody>
      </p:sp>
    </p:spTree>
    <p:extLst>
      <p:ext uri="{BB962C8B-B14F-4D97-AF65-F5344CB8AC3E}">
        <p14:creationId xmlns:p14="http://schemas.microsoft.com/office/powerpoint/2010/main" val="277825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why should you choose to study a language. Well, of course, you should take it if you enjoy it! But there is also so much research and evidence around the benefits of language learning, one of the most important things in our world today is understanding and being aware of other cultures, French is an official language of 29 countries and Spanish in 21 countries, they are the working languages of the European Union, the United Nations, the World Health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even FIFA! There is also strong evidence that shows learning another language helps improve your logic which develops your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maths</a:t>
            </a:r>
            <a:r>
              <a:rPr lang="en-US" sz="1800" dirty="0">
                <a:effectLst/>
                <a:latin typeface="Calibri" panose="020F0502020204030204" pitchFamily="34" charset="0"/>
                <a:ea typeface="Calibri" panose="020F0502020204030204" pitchFamily="34" charset="0"/>
                <a:cs typeface="Times New Roman" panose="02020603050405020304" pitchFamily="18" charset="0"/>
              </a:rPr>
              <a:t> skills, it improves your memory and your knowledge and understanding of English. In terms of future prospects, you can travel the world whether that’s for pleasure or work, communicate with people in different countries, and you can combine languages with many degrees, from business to engineering, and if that’s not enough, people with another language can earn up to 20% more than those who don't have another language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how would you be assessed in languages? We take our exams with AQA and the four skills are evenly assessed, 25% for reading, listening, speaking and writing. Your speaking exam is usually completed before all your other exams, so it's nice having 25% done early, and these are all skills you've been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practising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since year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best things about languages is that there is a great variety of different topics studied, so there is always going to be something to interest you. Lots of the topics also link well to your other subjects, such as the environment and social issues, linking well to Geography, and our current year 11s even wrote a letter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Mr</a:t>
            </a:r>
            <a:r>
              <a:rPr lang="en-US" sz="1800" dirty="0">
                <a:effectLst/>
                <a:latin typeface="Calibri" panose="020F0502020204030204" pitchFamily="34" charset="0"/>
                <a:ea typeface="Calibri" panose="020F0502020204030204" pitchFamily="34" charset="0"/>
                <a:cs typeface="Times New Roman" panose="02020603050405020304" pitchFamily="18" charset="0"/>
              </a:rPr>
              <a:t> Vernon in French with suggestions on how to improve the school!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some of the comments our current year 11s wanted to share with  you about why they enjoy their language lessons. Here’s what Amirah had to say…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 won't get to see you face to face for this open evening, we've collated some of the most frequently asked questions about languages GCSE. The biggest one is that students often worry about the speaking, the key here is to remember that it's done with your normal teacher, and that we will help you to feel confident with it. There is a step-up from year 9, but you've already studied many of the topics, such as free-time, family and holidays, so at GCSE we just study these in a bit more detail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extLst>
      <p:ext uri="{BB962C8B-B14F-4D97-AF65-F5344CB8AC3E}">
        <p14:creationId xmlns:p14="http://schemas.microsoft.com/office/powerpoint/2010/main" val="2816027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 won't get to see you face to face for this open evening, we've collated some of the most frequently asked questions about languages GCSE. The biggest one is that students often worry about the speaking, the key here is to remember that it's done with your normal teacher, and that we will help you to feel confident with it. There is a step-up from year 9, but you've already studied many of the topics, such as free-time, family and holidays, so at GCSE we just study these in a bit more detail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Learning languages can be split into learning the vocabulary and the grammar. We put lots of effort into showing you the most effective ways to learn, and lots of the techniques we share can be applied to your other subjects too.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final question on our FAQs is about other languages, if you can speak, read, write and listen fluently in another language, there is often the opportunity to take an extra GCSE in that language, you'll get more information about this in year 11.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0A99-80FD-4D85-A319-027A0A95BF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820B795-75ED-4BB2-B817-8DA9D51DFC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BCAF56-A668-4C7B-B8E9-F7D386F2B46A}"/>
              </a:ext>
            </a:extLst>
          </p:cNvPr>
          <p:cNvSpPr>
            <a:spLocks noGrp="1"/>
          </p:cNvSpPr>
          <p:nvPr>
            <p:ph type="dt" sz="half" idx="10"/>
          </p:nvPr>
        </p:nvSpPr>
        <p:spPr/>
        <p:txBody>
          <a:bodyPr/>
          <a:lstStyle/>
          <a:p>
            <a:fld id="{7925CBC1-8C40-4E99-8065-D7BF3A66B044}" type="datetimeFigureOut">
              <a:rPr lang="en-GB" smtClean="0"/>
              <a:t>22/03/2022</a:t>
            </a:fld>
            <a:endParaRPr lang="en-GB"/>
          </a:p>
        </p:txBody>
      </p:sp>
      <p:sp>
        <p:nvSpPr>
          <p:cNvPr id="5" name="Footer Placeholder 4">
            <a:extLst>
              <a:ext uri="{FF2B5EF4-FFF2-40B4-BE49-F238E27FC236}">
                <a16:creationId xmlns:a16="http://schemas.microsoft.com/office/drawing/2014/main" id="{86E1DFDD-B4E5-4056-BEC3-97EE56AED8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C69A5-67AD-4EBA-9C93-1400CBBF46D6}"/>
              </a:ext>
            </a:extLst>
          </p:cNvPr>
          <p:cNvSpPr>
            <a:spLocks noGrp="1"/>
          </p:cNvSpPr>
          <p:nvPr>
            <p:ph type="sldNum" sz="quarter" idx="12"/>
          </p:nvPr>
        </p:nvSpPr>
        <p:spPr/>
        <p:txBody>
          <a:bodyPr/>
          <a:lstStyle/>
          <a:p>
            <a:fld id="{E7414C2C-78D4-4F4C-A975-5DBAD5F1EDB4}" type="slidenum">
              <a:rPr lang="en-GB" smtClean="0"/>
              <a:t>‹#›</a:t>
            </a:fld>
            <a:endParaRPr lang="en-GB"/>
          </a:p>
        </p:txBody>
      </p:sp>
    </p:spTree>
    <p:extLst>
      <p:ext uri="{BB962C8B-B14F-4D97-AF65-F5344CB8AC3E}">
        <p14:creationId xmlns:p14="http://schemas.microsoft.com/office/powerpoint/2010/main" val="3303449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41A1-9834-4443-B0DE-2FEC6DA4E0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9E5C49-E45A-4912-9B3A-7F3AF012C5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68F208-93F1-4D87-9046-06D5370C18D0}"/>
              </a:ext>
            </a:extLst>
          </p:cNvPr>
          <p:cNvSpPr>
            <a:spLocks noGrp="1"/>
          </p:cNvSpPr>
          <p:nvPr>
            <p:ph type="dt" sz="half" idx="10"/>
          </p:nvPr>
        </p:nvSpPr>
        <p:spPr/>
        <p:txBody>
          <a:bodyPr/>
          <a:lstStyle/>
          <a:p>
            <a:fld id="{7925CBC1-8C40-4E99-8065-D7BF3A66B044}" type="datetimeFigureOut">
              <a:rPr lang="en-GB" smtClean="0"/>
              <a:t>22/03/2022</a:t>
            </a:fld>
            <a:endParaRPr lang="en-GB"/>
          </a:p>
        </p:txBody>
      </p:sp>
      <p:sp>
        <p:nvSpPr>
          <p:cNvPr id="5" name="Footer Placeholder 4">
            <a:extLst>
              <a:ext uri="{FF2B5EF4-FFF2-40B4-BE49-F238E27FC236}">
                <a16:creationId xmlns:a16="http://schemas.microsoft.com/office/drawing/2014/main" id="{23768ECB-9DB8-4173-BA28-5D4293DD69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21B9C3-9238-470B-B767-C02141083E6E}"/>
              </a:ext>
            </a:extLst>
          </p:cNvPr>
          <p:cNvSpPr>
            <a:spLocks noGrp="1"/>
          </p:cNvSpPr>
          <p:nvPr>
            <p:ph type="sldNum" sz="quarter" idx="12"/>
          </p:nvPr>
        </p:nvSpPr>
        <p:spPr/>
        <p:txBody>
          <a:bodyPr/>
          <a:lstStyle/>
          <a:p>
            <a:fld id="{E7414C2C-78D4-4F4C-A975-5DBAD5F1EDB4}" type="slidenum">
              <a:rPr lang="en-GB" smtClean="0"/>
              <a:t>‹#›</a:t>
            </a:fld>
            <a:endParaRPr lang="en-GB"/>
          </a:p>
        </p:txBody>
      </p:sp>
    </p:spTree>
    <p:extLst>
      <p:ext uri="{BB962C8B-B14F-4D97-AF65-F5344CB8AC3E}">
        <p14:creationId xmlns:p14="http://schemas.microsoft.com/office/powerpoint/2010/main" val="104484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ED33C8-C70A-4A10-9061-3B9E57A27D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599A93-3841-49B5-A671-D0E71FB07C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B8F227-FE25-4A99-8EC2-78E867AB1E42}"/>
              </a:ext>
            </a:extLst>
          </p:cNvPr>
          <p:cNvSpPr>
            <a:spLocks noGrp="1"/>
          </p:cNvSpPr>
          <p:nvPr>
            <p:ph type="dt" sz="half" idx="10"/>
          </p:nvPr>
        </p:nvSpPr>
        <p:spPr/>
        <p:txBody>
          <a:bodyPr/>
          <a:lstStyle/>
          <a:p>
            <a:fld id="{7925CBC1-8C40-4E99-8065-D7BF3A66B044}" type="datetimeFigureOut">
              <a:rPr lang="en-GB" smtClean="0"/>
              <a:t>22/03/2022</a:t>
            </a:fld>
            <a:endParaRPr lang="en-GB"/>
          </a:p>
        </p:txBody>
      </p:sp>
      <p:sp>
        <p:nvSpPr>
          <p:cNvPr id="5" name="Footer Placeholder 4">
            <a:extLst>
              <a:ext uri="{FF2B5EF4-FFF2-40B4-BE49-F238E27FC236}">
                <a16:creationId xmlns:a16="http://schemas.microsoft.com/office/drawing/2014/main" id="{39BBEC05-261B-47F1-B096-24CAA8F5AD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529208-5B00-432D-B726-1D49B3DB5316}"/>
              </a:ext>
            </a:extLst>
          </p:cNvPr>
          <p:cNvSpPr>
            <a:spLocks noGrp="1"/>
          </p:cNvSpPr>
          <p:nvPr>
            <p:ph type="sldNum" sz="quarter" idx="12"/>
          </p:nvPr>
        </p:nvSpPr>
        <p:spPr/>
        <p:txBody>
          <a:bodyPr/>
          <a:lstStyle/>
          <a:p>
            <a:fld id="{E7414C2C-78D4-4F4C-A975-5DBAD5F1EDB4}" type="slidenum">
              <a:rPr lang="en-GB" smtClean="0"/>
              <a:t>‹#›</a:t>
            </a:fld>
            <a:endParaRPr lang="en-GB"/>
          </a:p>
        </p:txBody>
      </p:sp>
    </p:spTree>
    <p:extLst>
      <p:ext uri="{BB962C8B-B14F-4D97-AF65-F5344CB8AC3E}">
        <p14:creationId xmlns:p14="http://schemas.microsoft.com/office/powerpoint/2010/main" val="242024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04D6-C68B-4824-AAF8-A8798CF1BA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A03910-990B-4CA5-8F40-9380187FDE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AAED6F-AF90-4B61-8865-9B4C7C1BE02F}"/>
              </a:ext>
            </a:extLst>
          </p:cNvPr>
          <p:cNvSpPr>
            <a:spLocks noGrp="1"/>
          </p:cNvSpPr>
          <p:nvPr>
            <p:ph type="dt" sz="half" idx="10"/>
          </p:nvPr>
        </p:nvSpPr>
        <p:spPr/>
        <p:txBody>
          <a:bodyPr/>
          <a:lstStyle/>
          <a:p>
            <a:fld id="{7925CBC1-8C40-4E99-8065-D7BF3A66B044}" type="datetimeFigureOut">
              <a:rPr lang="en-GB" smtClean="0"/>
              <a:t>22/03/2022</a:t>
            </a:fld>
            <a:endParaRPr lang="en-GB"/>
          </a:p>
        </p:txBody>
      </p:sp>
      <p:sp>
        <p:nvSpPr>
          <p:cNvPr id="5" name="Footer Placeholder 4">
            <a:extLst>
              <a:ext uri="{FF2B5EF4-FFF2-40B4-BE49-F238E27FC236}">
                <a16:creationId xmlns:a16="http://schemas.microsoft.com/office/drawing/2014/main" id="{1411A7AA-8492-4F21-BC9E-ACE748A6A0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1A9795-6F1B-4EC6-B517-106A33EF027A}"/>
              </a:ext>
            </a:extLst>
          </p:cNvPr>
          <p:cNvSpPr>
            <a:spLocks noGrp="1"/>
          </p:cNvSpPr>
          <p:nvPr>
            <p:ph type="sldNum" sz="quarter" idx="12"/>
          </p:nvPr>
        </p:nvSpPr>
        <p:spPr/>
        <p:txBody>
          <a:bodyPr/>
          <a:lstStyle/>
          <a:p>
            <a:fld id="{E7414C2C-78D4-4F4C-A975-5DBAD5F1EDB4}" type="slidenum">
              <a:rPr lang="en-GB" smtClean="0"/>
              <a:t>‹#›</a:t>
            </a:fld>
            <a:endParaRPr lang="en-GB"/>
          </a:p>
        </p:txBody>
      </p:sp>
    </p:spTree>
    <p:extLst>
      <p:ext uri="{BB962C8B-B14F-4D97-AF65-F5344CB8AC3E}">
        <p14:creationId xmlns:p14="http://schemas.microsoft.com/office/powerpoint/2010/main" val="200938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A5E9-C915-4CAA-AEB2-FB4FFDD178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49945C-443F-4092-8237-91F1D58C3A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FFB39D-CCF0-4345-976F-45ADD1BC7D9F}"/>
              </a:ext>
            </a:extLst>
          </p:cNvPr>
          <p:cNvSpPr>
            <a:spLocks noGrp="1"/>
          </p:cNvSpPr>
          <p:nvPr>
            <p:ph type="dt" sz="half" idx="10"/>
          </p:nvPr>
        </p:nvSpPr>
        <p:spPr/>
        <p:txBody>
          <a:bodyPr/>
          <a:lstStyle/>
          <a:p>
            <a:fld id="{7925CBC1-8C40-4E99-8065-D7BF3A66B044}" type="datetimeFigureOut">
              <a:rPr lang="en-GB" smtClean="0"/>
              <a:t>22/03/2022</a:t>
            </a:fld>
            <a:endParaRPr lang="en-GB"/>
          </a:p>
        </p:txBody>
      </p:sp>
      <p:sp>
        <p:nvSpPr>
          <p:cNvPr id="5" name="Footer Placeholder 4">
            <a:extLst>
              <a:ext uri="{FF2B5EF4-FFF2-40B4-BE49-F238E27FC236}">
                <a16:creationId xmlns:a16="http://schemas.microsoft.com/office/drawing/2014/main" id="{B6C76069-22C6-4734-8D80-9F3508D1E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241D03-E82E-4DC7-B4DA-0A7340CB4D7C}"/>
              </a:ext>
            </a:extLst>
          </p:cNvPr>
          <p:cNvSpPr>
            <a:spLocks noGrp="1"/>
          </p:cNvSpPr>
          <p:nvPr>
            <p:ph type="sldNum" sz="quarter" idx="12"/>
          </p:nvPr>
        </p:nvSpPr>
        <p:spPr/>
        <p:txBody>
          <a:bodyPr/>
          <a:lstStyle/>
          <a:p>
            <a:fld id="{E7414C2C-78D4-4F4C-A975-5DBAD5F1EDB4}" type="slidenum">
              <a:rPr lang="en-GB" smtClean="0"/>
              <a:t>‹#›</a:t>
            </a:fld>
            <a:endParaRPr lang="en-GB"/>
          </a:p>
        </p:txBody>
      </p:sp>
    </p:spTree>
    <p:extLst>
      <p:ext uri="{BB962C8B-B14F-4D97-AF65-F5344CB8AC3E}">
        <p14:creationId xmlns:p14="http://schemas.microsoft.com/office/powerpoint/2010/main" val="403954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60D6-8A09-43E4-8F97-E744804540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4491FC-4014-44B6-9CF1-BE4094F3EF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828E74-8561-439F-82A7-9C836505A4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A11EF4-6829-4D0D-9DF7-BE14337D5C41}"/>
              </a:ext>
            </a:extLst>
          </p:cNvPr>
          <p:cNvSpPr>
            <a:spLocks noGrp="1"/>
          </p:cNvSpPr>
          <p:nvPr>
            <p:ph type="dt" sz="half" idx="10"/>
          </p:nvPr>
        </p:nvSpPr>
        <p:spPr/>
        <p:txBody>
          <a:bodyPr/>
          <a:lstStyle/>
          <a:p>
            <a:fld id="{7925CBC1-8C40-4E99-8065-D7BF3A66B044}" type="datetimeFigureOut">
              <a:rPr lang="en-GB" smtClean="0"/>
              <a:t>22/03/2022</a:t>
            </a:fld>
            <a:endParaRPr lang="en-GB"/>
          </a:p>
        </p:txBody>
      </p:sp>
      <p:sp>
        <p:nvSpPr>
          <p:cNvPr id="6" name="Footer Placeholder 5">
            <a:extLst>
              <a:ext uri="{FF2B5EF4-FFF2-40B4-BE49-F238E27FC236}">
                <a16:creationId xmlns:a16="http://schemas.microsoft.com/office/drawing/2014/main" id="{D9B0FB65-045F-42C5-B680-D746DE8350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56670-E458-4D6A-9D4E-EE13A91051E7}"/>
              </a:ext>
            </a:extLst>
          </p:cNvPr>
          <p:cNvSpPr>
            <a:spLocks noGrp="1"/>
          </p:cNvSpPr>
          <p:nvPr>
            <p:ph type="sldNum" sz="quarter" idx="12"/>
          </p:nvPr>
        </p:nvSpPr>
        <p:spPr/>
        <p:txBody>
          <a:bodyPr/>
          <a:lstStyle/>
          <a:p>
            <a:fld id="{E7414C2C-78D4-4F4C-A975-5DBAD5F1EDB4}" type="slidenum">
              <a:rPr lang="en-GB" smtClean="0"/>
              <a:t>‹#›</a:t>
            </a:fld>
            <a:endParaRPr lang="en-GB"/>
          </a:p>
        </p:txBody>
      </p:sp>
    </p:spTree>
    <p:extLst>
      <p:ext uri="{BB962C8B-B14F-4D97-AF65-F5344CB8AC3E}">
        <p14:creationId xmlns:p14="http://schemas.microsoft.com/office/powerpoint/2010/main" val="63108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537E4-CCAC-4666-8027-46AC7A6516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6781E6-248A-4D2B-8588-3D5CCEE8F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B2D6BD-6772-41D4-9E93-18EB26DBB4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FA15A5-6E21-4A84-A6D2-CF222B7C17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1731D1-43CB-4B4D-82E4-5242359575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839F38-E021-459F-8B21-2F7B3442F85C}"/>
              </a:ext>
            </a:extLst>
          </p:cNvPr>
          <p:cNvSpPr>
            <a:spLocks noGrp="1"/>
          </p:cNvSpPr>
          <p:nvPr>
            <p:ph type="dt" sz="half" idx="10"/>
          </p:nvPr>
        </p:nvSpPr>
        <p:spPr/>
        <p:txBody>
          <a:bodyPr/>
          <a:lstStyle/>
          <a:p>
            <a:fld id="{7925CBC1-8C40-4E99-8065-D7BF3A66B044}" type="datetimeFigureOut">
              <a:rPr lang="en-GB" smtClean="0"/>
              <a:t>22/03/2022</a:t>
            </a:fld>
            <a:endParaRPr lang="en-GB"/>
          </a:p>
        </p:txBody>
      </p:sp>
      <p:sp>
        <p:nvSpPr>
          <p:cNvPr id="8" name="Footer Placeholder 7">
            <a:extLst>
              <a:ext uri="{FF2B5EF4-FFF2-40B4-BE49-F238E27FC236}">
                <a16:creationId xmlns:a16="http://schemas.microsoft.com/office/drawing/2014/main" id="{DBD1E5C4-AD1A-4793-B25A-D6FA441C6F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7A2A5D-A51F-47BB-9246-7D7243DF6B10}"/>
              </a:ext>
            </a:extLst>
          </p:cNvPr>
          <p:cNvSpPr>
            <a:spLocks noGrp="1"/>
          </p:cNvSpPr>
          <p:nvPr>
            <p:ph type="sldNum" sz="quarter" idx="12"/>
          </p:nvPr>
        </p:nvSpPr>
        <p:spPr/>
        <p:txBody>
          <a:bodyPr/>
          <a:lstStyle/>
          <a:p>
            <a:fld id="{E7414C2C-78D4-4F4C-A975-5DBAD5F1EDB4}" type="slidenum">
              <a:rPr lang="en-GB" smtClean="0"/>
              <a:t>‹#›</a:t>
            </a:fld>
            <a:endParaRPr lang="en-GB"/>
          </a:p>
        </p:txBody>
      </p:sp>
    </p:spTree>
    <p:extLst>
      <p:ext uri="{BB962C8B-B14F-4D97-AF65-F5344CB8AC3E}">
        <p14:creationId xmlns:p14="http://schemas.microsoft.com/office/powerpoint/2010/main" val="386481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4491-5B38-49D8-B45E-B38B84DD10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420BC1-1F5F-433B-B440-10252AA9A454}"/>
              </a:ext>
            </a:extLst>
          </p:cNvPr>
          <p:cNvSpPr>
            <a:spLocks noGrp="1"/>
          </p:cNvSpPr>
          <p:nvPr>
            <p:ph type="dt" sz="half" idx="10"/>
          </p:nvPr>
        </p:nvSpPr>
        <p:spPr/>
        <p:txBody>
          <a:bodyPr/>
          <a:lstStyle/>
          <a:p>
            <a:fld id="{7925CBC1-8C40-4E99-8065-D7BF3A66B044}" type="datetimeFigureOut">
              <a:rPr lang="en-GB" smtClean="0"/>
              <a:t>22/03/2022</a:t>
            </a:fld>
            <a:endParaRPr lang="en-GB"/>
          </a:p>
        </p:txBody>
      </p:sp>
      <p:sp>
        <p:nvSpPr>
          <p:cNvPr id="4" name="Footer Placeholder 3">
            <a:extLst>
              <a:ext uri="{FF2B5EF4-FFF2-40B4-BE49-F238E27FC236}">
                <a16:creationId xmlns:a16="http://schemas.microsoft.com/office/drawing/2014/main" id="{9AD66BB1-3DCE-48CD-92F3-8EEE2FF285B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4743CE-2646-445C-AF08-6B5E530107D7}"/>
              </a:ext>
            </a:extLst>
          </p:cNvPr>
          <p:cNvSpPr>
            <a:spLocks noGrp="1"/>
          </p:cNvSpPr>
          <p:nvPr>
            <p:ph type="sldNum" sz="quarter" idx="12"/>
          </p:nvPr>
        </p:nvSpPr>
        <p:spPr/>
        <p:txBody>
          <a:bodyPr/>
          <a:lstStyle/>
          <a:p>
            <a:fld id="{E7414C2C-78D4-4F4C-A975-5DBAD5F1EDB4}" type="slidenum">
              <a:rPr lang="en-GB" smtClean="0"/>
              <a:t>‹#›</a:t>
            </a:fld>
            <a:endParaRPr lang="en-GB"/>
          </a:p>
        </p:txBody>
      </p:sp>
    </p:spTree>
    <p:extLst>
      <p:ext uri="{BB962C8B-B14F-4D97-AF65-F5344CB8AC3E}">
        <p14:creationId xmlns:p14="http://schemas.microsoft.com/office/powerpoint/2010/main" val="299269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3DF9B7-3FA1-47AD-B228-E36CE4E73069}"/>
              </a:ext>
            </a:extLst>
          </p:cNvPr>
          <p:cNvSpPr>
            <a:spLocks noGrp="1"/>
          </p:cNvSpPr>
          <p:nvPr>
            <p:ph type="dt" sz="half" idx="10"/>
          </p:nvPr>
        </p:nvSpPr>
        <p:spPr/>
        <p:txBody>
          <a:bodyPr/>
          <a:lstStyle/>
          <a:p>
            <a:fld id="{7925CBC1-8C40-4E99-8065-D7BF3A66B044}" type="datetimeFigureOut">
              <a:rPr lang="en-GB" smtClean="0"/>
              <a:t>22/03/2022</a:t>
            </a:fld>
            <a:endParaRPr lang="en-GB"/>
          </a:p>
        </p:txBody>
      </p:sp>
      <p:sp>
        <p:nvSpPr>
          <p:cNvPr id="3" name="Footer Placeholder 2">
            <a:extLst>
              <a:ext uri="{FF2B5EF4-FFF2-40B4-BE49-F238E27FC236}">
                <a16:creationId xmlns:a16="http://schemas.microsoft.com/office/drawing/2014/main" id="{619D2595-0D6A-41CC-A329-D9BC0BFDAF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10E248-1696-4357-84A7-F5730ECF48FD}"/>
              </a:ext>
            </a:extLst>
          </p:cNvPr>
          <p:cNvSpPr>
            <a:spLocks noGrp="1"/>
          </p:cNvSpPr>
          <p:nvPr>
            <p:ph type="sldNum" sz="quarter" idx="12"/>
          </p:nvPr>
        </p:nvSpPr>
        <p:spPr/>
        <p:txBody>
          <a:bodyPr/>
          <a:lstStyle/>
          <a:p>
            <a:fld id="{E7414C2C-78D4-4F4C-A975-5DBAD5F1EDB4}" type="slidenum">
              <a:rPr lang="en-GB" smtClean="0"/>
              <a:t>‹#›</a:t>
            </a:fld>
            <a:endParaRPr lang="en-GB"/>
          </a:p>
        </p:txBody>
      </p:sp>
    </p:spTree>
    <p:extLst>
      <p:ext uri="{BB962C8B-B14F-4D97-AF65-F5344CB8AC3E}">
        <p14:creationId xmlns:p14="http://schemas.microsoft.com/office/powerpoint/2010/main" val="282980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6AC52-00B2-430B-A4B5-65CEA426A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03DFBB3-89F1-4104-9D5C-7E4BCEADC1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3A36E5-4101-4CA3-BB2A-6970179C8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FE7CDD-8D7F-4A2F-B43A-1410910A3603}"/>
              </a:ext>
            </a:extLst>
          </p:cNvPr>
          <p:cNvSpPr>
            <a:spLocks noGrp="1"/>
          </p:cNvSpPr>
          <p:nvPr>
            <p:ph type="dt" sz="half" idx="10"/>
          </p:nvPr>
        </p:nvSpPr>
        <p:spPr/>
        <p:txBody>
          <a:bodyPr/>
          <a:lstStyle/>
          <a:p>
            <a:fld id="{7925CBC1-8C40-4E99-8065-D7BF3A66B044}" type="datetimeFigureOut">
              <a:rPr lang="en-GB" smtClean="0"/>
              <a:t>22/03/2022</a:t>
            </a:fld>
            <a:endParaRPr lang="en-GB"/>
          </a:p>
        </p:txBody>
      </p:sp>
      <p:sp>
        <p:nvSpPr>
          <p:cNvPr id="6" name="Footer Placeholder 5">
            <a:extLst>
              <a:ext uri="{FF2B5EF4-FFF2-40B4-BE49-F238E27FC236}">
                <a16:creationId xmlns:a16="http://schemas.microsoft.com/office/drawing/2014/main" id="{D6008334-906B-4056-8F96-F7B8D9180B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3B9556-3740-4D41-81AF-4322C4FBDE55}"/>
              </a:ext>
            </a:extLst>
          </p:cNvPr>
          <p:cNvSpPr>
            <a:spLocks noGrp="1"/>
          </p:cNvSpPr>
          <p:nvPr>
            <p:ph type="sldNum" sz="quarter" idx="12"/>
          </p:nvPr>
        </p:nvSpPr>
        <p:spPr/>
        <p:txBody>
          <a:bodyPr/>
          <a:lstStyle/>
          <a:p>
            <a:fld id="{E7414C2C-78D4-4F4C-A975-5DBAD5F1EDB4}" type="slidenum">
              <a:rPr lang="en-GB" smtClean="0"/>
              <a:t>‹#›</a:t>
            </a:fld>
            <a:endParaRPr lang="en-GB"/>
          </a:p>
        </p:txBody>
      </p:sp>
    </p:spTree>
    <p:extLst>
      <p:ext uri="{BB962C8B-B14F-4D97-AF65-F5344CB8AC3E}">
        <p14:creationId xmlns:p14="http://schemas.microsoft.com/office/powerpoint/2010/main" val="400216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5EDF1-9F30-49F4-B189-3ABE14D63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144208-D246-4729-81D9-D9E84B57B0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766897E-3E75-4304-A12D-5AC513919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DF1CA7-9C63-47D6-970C-E8994FB9CD14}"/>
              </a:ext>
            </a:extLst>
          </p:cNvPr>
          <p:cNvSpPr>
            <a:spLocks noGrp="1"/>
          </p:cNvSpPr>
          <p:nvPr>
            <p:ph type="dt" sz="half" idx="10"/>
          </p:nvPr>
        </p:nvSpPr>
        <p:spPr/>
        <p:txBody>
          <a:bodyPr/>
          <a:lstStyle/>
          <a:p>
            <a:fld id="{7925CBC1-8C40-4E99-8065-D7BF3A66B044}" type="datetimeFigureOut">
              <a:rPr lang="en-GB" smtClean="0"/>
              <a:t>22/03/2022</a:t>
            </a:fld>
            <a:endParaRPr lang="en-GB"/>
          </a:p>
        </p:txBody>
      </p:sp>
      <p:sp>
        <p:nvSpPr>
          <p:cNvPr id="6" name="Footer Placeholder 5">
            <a:extLst>
              <a:ext uri="{FF2B5EF4-FFF2-40B4-BE49-F238E27FC236}">
                <a16:creationId xmlns:a16="http://schemas.microsoft.com/office/drawing/2014/main" id="{3929A259-DE00-486F-BD6D-7EC9E68B47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6FB21F-C861-4990-9E76-467583E9C8C2}"/>
              </a:ext>
            </a:extLst>
          </p:cNvPr>
          <p:cNvSpPr>
            <a:spLocks noGrp="1"/>
          </p:cNvSpPr>
          <p:nvPr>
            <p:ph type="sldNum" sz="quarter" idx="12"/>
          </p:nvPr>
        </p:nvSpPr>
        <p:spPr/>
        <p:txBody>
          <a:bodyPr/>
          <a:lstStyle/>
          <a:p>
            <a:fld id="{E7414C2C-78D4-4F4C-A975-5DBAD5F1EDB4}" type="slidenum">
              <a:rPr lang="en-GB" smtClean="0"/>
              <a:t>‹#›</a:t>
            </a:fld>
            <a:endParaRPr lang="en-GB"/>
          </a:p>
        </p:txBody>
      </p:sp>
    </p:spTree>
    <p:extLst>
      <p:ext uri="{BB962C8B-B14F-4D97-AF65-F5344CB8AC3E}">
        <p14:creationId xmlns:p14="http://schemas.microsoft.com/office/powerpoint/2010/main" val="317244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4246D5-E689-408B-B821-A54356FC46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8467B8-B689-436F-8E2D-E96E1D083F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C2E8FB-15A1-43CA-BA38-922710C844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5CBC1-8C40-4E99-8065-D7BF3A66B044}" type="datetimeFigureOut">
              <a:rPr lang="en-GB" smtClean="0"/>
              <a:t>22/03/2022</a:t>
            </a:fld>
            <a:endParaRPr lang="en-GB"/>
          </a:p>
        </p:txBody>
      </p:sp>
      <p:sp>
        <p:nvSpPr>
          <p:cNvPr id="5" name="Footer Placeholder 4">
            <a:extLst>
              <a:ext uri="{FF2B5EF4-FFF2-40B4-BE49-F238E27FC236}">
                <a16:creationId xmlns:a16="http://schemas.microsoft.com/office/drawing/2014/main" id="{8A70D470-5364-4F57-AD3D-3FA40EC2A5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15E2DBD-1F6E-404C-A10B-6DC8773D3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14C2C-78D4-4F4C-A975-5DBAD5F1EDB4}" type="slidenum">
              <a:rPr lang="en-GB" smtClean="0"/>
              <a:t>‹#›</a:t>
            </a:fld>
            <a:endParaRPr lang="en-GB"/>
          </a:p>
        </p:txBody>
      </p:sp>
    </p:spTree>
    <p:extLst>
      <p:ext uri="{BB962C8B-B14F-4D97-AF65-F5344CB8AC3E}">
        <p14:creationId xmlns:p14="http://schemas.microsoft.com/office/powerpoint/2010/main" val="138924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beckfordr@hebburn.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bing.com/videos/search?q=footballers+who+speak+languages&amp;&amp;view=detail&amp;mid=F49C28EDD49E37AE4F29F49C28EDD49E37AE4F29&amp;&amp;FORM=VRDGAR&amp;ru=%2Fvideos%2Fsearch%3Fq%3Dfootballers%2Bwho%2Bspeak%2Blanguages%26FORM%3DHDRSC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sv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sv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2BC1CF5-415C-4DAE-B2C2-A8BF9A1D5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6C651D0D-A2E7-46B3-BEEA-71161FCA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9CBEA7DB-1BAC-4A39-817B-82928B7F8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EADF9EA0-3A2A-4F0A-9C86-FBAB53E9C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8">
            <a:extLst>
              <a:ext uri="{FF2B5EF4-FFF2-40B4-BE49-F238E27FC236}">
                <a16:creationId xmlns:a16="http://schemas.microsoft.com/office/drawing/2014/main" id="{A30A2C81-7CE8-4A85-9E15-548E7F466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58859" y="1118007"/>
            <a:ext cx="563429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734DC21-EA8F-4F6A-83A3-5CEB22152905}"/>
              </a:ext>
            </a:extLst>
          </p:cNvPr>
          <p:cNvSpPr>
            <a:spLocks noGrp="1"/>
          </p:cNvSpPr>
          <p:nvPr>
            <p:ph type="ctrTitle"/>
          </p:nvPr>
        </p:nvSpPr>
        <p:spPr>
          <a:xfrm>
            <a:off x="1570455" y="1426969"/>
            <a:ext cx="5158973" cy="3005883"/>
          </a:xfrm>
        </p:spPr>
        <p:txBody>
          <a:bodyPr>
            <a:normAutofit/>
          </a:bodyPr>
          <a:lstStyle/>
          <a:p>
            <a:pPr algn="l"/>
            <a:r>
              <a:rPr lang="en-GB" sz="5400" dirty="0">
                <a:solidFill>
                  <a:srgbClr val="FFFFFF"/>
                </a:solidFill>
              </a:rPr>
              <a:t>GCSE Spanish</a:t>
            </a:r>
          </a:p>
        </p:txBody>
      </p:sp>
      <p:sp>
        <p:nvSpPr>
          <p:cNvPr id="3" name="Subtitle 2">
            <a:extLst>
              <a:ext uri="{FF2B5EF4-FFF2-40B4-BE49-F238E27FC236}">
                <a16:creationId xmlns:a16="http://schemas.microsoft.com/office/drawing/2014/main" id="{1CC34203-3B8F-4808-AF2C-65064DB79281}"/>
              </a:ext>
            </a:extLst>
          </p:cNvPr>
          <p:cNvSpPr>
            <a:spLocks noGrp="1"/>
          </p:cNvSpPr>
          <p:nvPr>
            <p:ph type="subTitle" idx="1"/>
          </p:nvPr>
        </p:nvSpPr>
        <p:spPr>
          <a:xfrm>
            <a:off x="1524000" y="4810308"/>
            <a:ext cx="4572000" cy="1076551"/>
          </a:xfrm>
        </p:spPr>
        <p:txBody>
          <a:bodyPr>
            <a:normAutofit/>
          </a:bodyPr>
          <a:lstStyle/>
          <a:p>
            <a:pPr algn="r"/>
            <a:r>
              <a:rPr lang="en-GB" sz="2000" dirty="0"/>
              <a:t>AQA Specification</a:t>
            </a:r>
          </a:p>
        </p:txBody>
      </p:sp>
      <p:pic>
        <p:nvPicPr>
          <p:cNvPr id="7" name="Picture 6">
            <a:extLst>
              <a:ext uri="{FF2B5EF4-FFF2-40B4-BE49-F238E27FC236}">
                <a16:creationId xmlns:a16="http://schemas.microsoft.com/office/drawing/2014/main" id="{ED6BAA7A-056F-4E80-977C-071CF3CB136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26518" y="1518980"/>
            <a:ext cx="3966906" cy="3966906"/>
          </a:xfrm>
          <a:prstGeom prst="rect">
            <a:avLst/>
          </a:prstGeom>
        </p:spPr>
      </p:pic>
    </p:spTree>
    <p:extLst>
      <p:ext uri="{BB962C8B-B14F-4D97-AF65-F5344CB8AC3E}">
        <p14:creationId xmlns:p14="http://schemas.microsoft.com/office/powerpoint/2010/main" val="2335519797"/>
      </p:ext>
    </p:extLst>
  </p:cSld>
  <p:clrMapOvr>
    <a:masterClrMapping/>
  </p:clrMapOvr>
  <mc:AlternateContent xmlns:mc="http://schemas.openxmlformats.org/markup-compatibility/2006" xmlns:p14="http://schemas.microsoft.com/office/powerpoint/2010/main">
    <mc:Choice Requires="p14">
      <p:transition spd="slow" p14:dur="2000" advTm="6922"/>
    </mc:Choice>
    <mc:Fallback xmlns="">
      <p:transition spd="slow" advTm="692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103108" y="685800"/>
            <a:ext cx="140014" cy="5486400"/>
          </a:xfrm>
          <a:prstGeom prst="rect">
            <a:avLst/>
          </a:prstGeom>
          <a:solidFill>
            <a:srgbClr val="FFFFFF"/>
          </a:solidFill>
        </p:spPr>
      </p:sp>
      <p:grpSp>
        <p:nvGrpSpPr>
          <p:cNvPr id="3" name="Group 3"/>
          <p:cNvGrpSpPr/>
          <p:nvPr/>
        </p:nvGrpSpPr>
        <p:grpSpPr>
          <a:xfrm>
            <a:off x="4518215" y="1407061"/>
            <a:ext cx="7242855" cy="7124672"/>
            <a:chOff x="0" y="-19050"/>
            <a:chExt cx="14485710" cy="14249346"/>
          </a:xfrm>
        </p:grpSpPr>
        <p:sp>
          <p:nvSpPr>
            <p:cNvPr id="4" name="TextBox 4"/>
            <p:cNvSpPr txBox="1"/>
            <p:nvPr/>
          </p:nvSpPr>
          <p:spPr>
            <a:xfrm>
              <a:off x="0" y="-19050"/>
              <a:ext cx="14485710" cy="664158"/>
            </a:xfrm>
            <a:prstGeom prst="rect">
              <a:avLst/>
            </a:prstGeom>
          </p:spPr>
          <p:txBody>
            <a:bodyPr lIns="0" tIns="0" rIns="0" bIns="0" rtlCol="0" anchor="t">
              <a:spAutoFit/>
            </a:bodyPr>
            <a:lstStyle/>
            <a:p>
              <a:pPr>
                <a:lnSpc>
                  <a:spcPts val="2714"/>
                </a:lnSpc>
              </a:pPr>
              <a:r>
                <a:rPr lang="en-US" sz="2137" b="1" spc="132" dirty="0">
                  <a:latin typeface="+mj-lt"/>
                </a:rPr>
                <a:t>HOW DO I LEARN ALL THE VOCABULARY?</a:t>
              </a:r>
            </a:p>
          </p:txBody>
        </p:sp>
        <p:sp>
          <p:nvSpPr>
            <p:cNvPr id="5" name="TextBox 5"/>
            <p:cNvSpPr txBox="1"/>
            <p:nvPr/>
          </p:nvSpPr>
          <p:spPr>
            <a:xfrm>
              <a:off x="10942" y="662932"/>
              <a:ext cx="13364906" cy="2335384"/>
            </a:xfrm>
            <a:prstGeom prst="rect">
              <a:avLst/>
            </a:prstGeom>
          </p:spPr>
          <p:txBody>
            <a:bodyPr lIns="0" tIns="0" rIns="0" bIns="0" rtlCol="0" anchor="t">
              <a:spAutoFit/>
            </a:bodyPr>
            <a:lstStyle/>
            <a:p>
              <a:pPr>
                <a:lnSpc>
                  <a:spcPts val="3079"/>
                </a:lnSpc>
              </a:pPr>
              <a:r>
                <a:rPr lang="en-US" sz="2199" spc="65" dirty="0">
                  <a:solidFill>
                    <a:srgbClr val="3D3132"/>
                  </a:solidFill>
                </a:rPr>
                <a:t>We give you lots of support, strategies and resources to help you learn vocabulary and grammar. There are lots of apps online to help too. </a:t>
              </a:r>
            </a:p>
          </p:txBody>
        </p:sp>
        <p:sp>
          <p:nvSpPr>
            <p:cNvPr id="6" name="TextBox 6"/>
            <p:cNvSpPr txBox="1"/>
            <p:nvPr/>
          </p:nvSpPr>
          <p:spPr>
            <a:xfrm>
              <a:off x="0" y="4444217"/>
              <a:ext cx="14485710" cy="664158"/>
            </a:xfrm>
            <a:prstGeom prst="rect">
              <a:avLst/>
            </a:prstGeom>
          </p:spPr>
          <p:txBody>
            <a:bodyPr lIns="0" tIns="0" rIns="0" bIns="0" rtlCol="0" anchor="t">
              <a:spAutoFit/>
            </a:bodyPr>
            <a:lstStyle/>
            <a:p>
              <a:pPr>
                <a:lnSpc>
                  <a:spcPts val="2715"/>
                </a:lnSpc>
              </a:pPr>
              <a:r>
                <a:rPr lang="en-US" sz="2138" b="1" spc="132" dirty="0">
                  <a:solidFill>
                    <a:srgbClr val="3D3132"/>
                  </a:solidFill>
                </a:rPr>
                <a:t>WHAT IF I ALREADY SPEAK AN ADDITIONAL LANGUAGE?</a:t>
              </a:r>
            </a:p>
          </p:txBody>
        </p:sp>
        <p:sp>
          <p:nvSpPr>
            <p:cNvPr id="7" name="TextBox 7"/>
            <p:cNvSpPr txBox="1"/>
            <p:nvPr/>
          </p:nvSpPr>
          <p:spPr>
            <a:xfrm>
              <a:off x="16978" y="5288437"/>
              <a:ext cx="13364906" cy="3799375"/>
            </a:xfrm>
            <a:prstGeom prst="rect">
              <a:avLst/>
            </a:prstGeom>
          </p:spPr>
          <p:txBody>
            <a:bodyPr lIns="0" tIns="0" rIns="0" bIns="0" rtlCol="0" anchor="t">
              <a:spAutoFit/>
            </a:bodyPr>
            <a:lstStyle/>
            <a:p>
              <a:pPr>
                <a:lnSpc>
                  <a:spcPts val="2991"/>
                </a:lnSpc>
              </a:pPr>
              <a:r>
                <a:rPr lang="en-US" sz="2136" spc="64" dirty="0">
                  <a:solidFill>
                    <a:srgbClr val="3D3132"/>
                  </a:solidFill>
                </a:rPr>
                <a:t>This is great, and means you will most likely pick up Spanish easily.</a:t>
              </a:r>
            </a:p>
            <a:p>
              <a:pPr>
                <a:lnSpc>
                  <a:spcPts val="2991"/>
                </a:lnSpc>
              </a:pPr>
              <a:r>
                <a:rPr lang="en-US" sz="2136" spc="64" dirty="0">
                  <a:solidFill>
                    <a:srgbClr val="3D3132"/>
                  </a:solidFill>
                </a:rPr>
                <a:t>If you can read, speak, understand and write another language fluently, talk to us about possibly taking an </a:t>
              </a:r>
            </a:p>
            <a:p>
              <a:pPr>
                <a:lnSpc>
                  <a:spcPts val="2991"/>
                </a:lnSpc>
              </a:pPr>
              <a:r>
                <a:rPr lang="en-US" sz="2136" spc="64" dirty="0">
                  <a:solidFill>
                    <a:srgbClr val="3D3132"/>
                  </a:solidFill>
                </a:rPr>
                <a:t>extra GCSE in your spoken language.</a:t>
              </a:r>
            </a:p>
          </p:txBody>
        </p:sp>
        <p:sp>
          <p:nvSpPr>
            <p:cNvPr id="8" name="TextBox 8"/>
            <p:cNvSpPr txBox="1"/>
            <p:nvPr/>
          </p:nvSpPr>
          <p:spPr>
            <a:xfrm>
              <a:off x="0" y="13552674"/>
              <a:ext cx="13364906" cy="677622"/>
            </a:xfrm>
            <a:prstGeom prst="rect">
              <a:avLst/>
            </a:prstGeom>
          </p:spPr>
          <p:txBody>
            <a:bodyPr lIns="0" tIns="0" rIns="0" bIns="0" rtlCol="0" anchor="t">
              <a:spAutoFit/>
            </a:bodyPr>
            <a:lstStyle/>
            <a:p>
              <a:pPr>
                <a:lnSpc>
                  <a:spcPts val="3079"/>
                </a:lnSpc>
              </a:pPr>
              <a:endParaRPr sz="1200"/>
            </a:p>
          </p:txBody>
        </p:sp>
      </p:grpSp>
      <p:pic>
        <p:nvPicPr>
          <p:cNvPr id="10" name="Picture 10"/>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49078" y="3343185"/>
            <a:ext cx="3793625" cy="2513276"/>
          </a:xfrm>
          <a:prstGeom prst="rect">
            <a:avLst/>
          </a:prstGeom>
        </p:spPr>
      </p:pic>
      <p:pic>
        <p:nvPicPr>
          <p:cNvPr id="11" name="Picture 11"/>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27440" y="1074794"/>
            <a:ext cx="2636901" cy="2743200"/>
          </a:xfrm>
          <a:prstGeom prst="rect">
            <a:avLst/>
          </a:prstGeom>
        </p:spPr>
      </p:pic>
      <p:sp>
        <p:nvSpPr>
          <p:cNvPr id="12" name="TextBox 12"/>
          <p:cNvSpPr txBox="1"/>
          <p:nvPr/>
        </p:nvSpPr>
        <p:spPr>
          <a:xfrm>
            <a:off x="4918787" y="384599"/>
            <a:ext cx="6365253" cy="602729"/>
          </a:xfrm>
          <a:prstGeom prst="rect">
            <a:avLst/>
          </a:prstGeom>
        </p:spPr>
        <p:txBody>
          <a:bodyPr lIns="0" tIns="0" rIns="0" bIns="0" rtlCol="0" anchor="t">
            <a:spAutoFit/>
          </a:bodyPr>
          <a:lstStyle/>
          <a:p>
            <a:pPr>
              <a:lnSpc>
                <a:spcPts val="4694"/>
              </a:lnSpc>
            </a:pPr>
            <a:r>
              <a:rPr lang="en-US" sz="4267" spc="149" dirty="0">
                <a:solidFill>
                  <a:srgbClr val="FFFFFF"/>
                </a:solidFill>
                <a:latin typeface="Fredoka One"/>
              </a:rPr>
              <a:t>FAQS</a:t>
            </a:r>
          </a:p>
        </p:txBody>
      </p:sp>
      <p:sp>
        <p:nvSpPr>
          <p:cNvPr id="13" name="TextBox 12">
            <a:extLst>
              <a:ext uri="{FF2B5EF4-FFF2-40B4-BE49-F238E27FC236}">
                <a16:creationId xmlns:a16="http://schemas.microsoft.com/office/drawing/2014/main" id="{06D88A54-64B8-488F-9B92-56FA254532B6}"/>
              </a:ext>
            </a:extLst>
          </p:cNvPr>
          <p:cNvSpPr txBox="1"/>
          <p:nvPr/>
        </p:nvSpPr>
        <p:spPr>
          <a:xfrm>
            <a:off x="2115671" y="282612"/>
            <a:ext cx="2497340" cy="903605"/>
          </a:xfrm>
          <a:prstGeom prst="rect">
            <a:avLst/>
          </a:prstGeom>
        </p:spPr>
        <p:txBody>
          <a:bodyPr wrap="square" lIns="0" tIns="0" rIns="0" bIns="0" rtlCol="0" anchor="t">
            <a:spAutoFit/>
          </a:bodyPr>
          <a:lstStyle/>
          <a:p>
            <a:pPr algn="l">
              <a:lnSpc>
                <a:spcPts val="7040"/>
              </a:lnSpc>
            </a:pPr>
            <a:r>
              <a:rPr lang="en-US" sz="6400" spc="224" dirty="0">
                <a:latin typeface="Fredoka One"/>
              </a:rPr>
              <a:t>FAQs</a:t>
            </a:r>
          </a:p>
        </p:txBody>
      </p:sp>
      <p:pic>
        <p:nvPicPr>
          <p:cNvPr id="14" name="Picture 13">
            <a:extLst>
              <a:ext uri="{FF2B5EF4-FFF2-40B4-BE49-F238E27FC236}">
                <a16:creationId xmlns:a16="http://schemas.microsoft.com/office/drawing/2014/main" id="{A8643363-025C-4165-9F37-9642C2E4AA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4660" y="177837"/>
            <a:ext cx="1382649" cy="1382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665"/>
    </mc:Choice>
    <mc:Fallback xmlns="">
      <p:transition spd="slow" advTm="4466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C1EC2-F8AE-4E72-871E-08C0184BC55B}"/>
              </a:ext>
            </a:extLst>
          </p:cNvPr>
          <p:cNvSpPr>
            <a:spLocks noGrp="1"/>
          </p:cNvSpPr>
          <p:nvPr>
            <p:ph type="title"/>
          </p:nvPr>
        </p:nvSpPr>
        <p:spPr/>
        <p:txBody>
          <a:bodyPr/>
          <a:lstStyle/>
          <a:p>
            <a:r>
              <a:rPr lang="en-GB" dirty="0"/>
              <a:t>           Careers and further opportunities</a:t>
            </a:r>
          </a:p>
        </p:txBody>
      </p:sp>
      <p:sp>
        <p:nvSpPr>
          <p:cNvPr id="3" name="Content Placeholder 2">
            <a:extLst>
              <a:ext uri="{FF2B5EF4-FFF2-40B4-BE49-F238E27FC236}">
                <a16:creationId xmlns:a16="http://schemas.microsoft.com/office/drawing/2014/main" id="{83B4063B-31F0-4FDF-BA0A-19591257EA8C}"/>
              </a:ext>
            </a:extLst>
          </p:cNvPr>
          <p:cNvSpPr>
            <a:spLocks noGrp="1"/>
          </p:cNvSpPr>
          <p:nvPr>
            <p:ph idx="1"/>
          </p:nvPr>
        </p:nvSpPr>
        <p:spPr/>
        <p:txBody>
          <a:bodyPr>
            <a:normAutofit/>
          </a:bodyPr>
          <a:lstStyle/>
          <a:p>
            <a:r>
              <a:rPr lang="en-GB" dirty="0"/>
              <a:t>Many employers are looking for people who can speak another language. This can be any career where there is the possibility of international trade.</a:t>
            </a:r>
          </a:p>
          <a:p>
            <a:r>
              <a:rPr lang="en-GB" dirty="0"/>
              <a:t>Even starting your own business might mean that you need to communicate with people in other countries for example, selling over the internet.</a:t>
            </a:r>
          </a:p>
          <a:p>
            <a:r>
              <a:rPr lang="en-GB" dirty="0"/>
              <a:t>There are various universities where a GCSE in a foreign language is seen as an advantage and, for some, a pre-requisite to being offered a place. Therefore those considering university are advised to opt for the </a:t>
            </a:r>
            <a:r>
              <a:rPr lang="en-GB" dirty="0" err="1"/>
              <a:t>Ebacc</a:t>
            </a:r>
            <a:r>
              <a:rPr lang="en-GB" dirty="0"/>
              <a:t> pathway.</a:t>
            </a:r>
          </a:p>
        </p:txBody>
      </p:sp>
      <p:pic>
        <p:nvPicPr>
          <p:cNvPr id="4" name="Picture 3">
            <a:extLst>
              <a:ext uri="{FF2B5EF4-FFF2-40B4-BE49-F238E27FC236}">
                <a16:creationId xmlns:a16="http://schemas.microsoft.com/office/drawing/2014/main" id="{4AF40C27-9548-4A8D-ADB6-316EF11A75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699" y="375507"/>
            <a:ext cx="1382649" cy="1382649"/>
          </a:xfrm>
          <a:prstGeom prst="rect">
            <a:avLst/>
          </a:prstGeom>
        </p:spPr>
      </p:pic>
    </p:spTree>
    <p:extLst>
      <p:ext uri="{BB962C8B-B14F-4D97-AF65-F5344CB8AC3E}">
        <p14:creationId xmlns:p14="http://schemas.microsoft.com/office/powerpoint/2010/main" val="13988073"/>
      </p:ext>
    </p:extLst>
  </p:cSld>
  <p:clrMapOvr>
    <a:masterClrMapping/>
  </p:clrMapOvr>
  <mc:AlternateContent xmlns:mc="http://schemas.openxmlformats.org/markup-compatibility/2006" xmlns:p14="http://schemas.microsoft.com/office/powerpoint/2010/main">
    <mc:Choice Requires="p14">
      <p:transition spd="slow" p14:dur="2000" advTm="74796"/>
    </mc:Choice>
    <mc:Fallback xmlns="">
      <p:transition spd="slow" advTm="7479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C1EC2-F8AE-4E72-871E-08C0184BC55B}"/>
              </a:ext>
            </a:extLst>
          </p:cNvPr>
          <p:cNvSpPr>
            <a:spLocks noGrp="1"/>
          </p:cNvSpPr>
          <p:nvPr>
            <p:ph type="title"/>
          </p:nvPr>
        </p:nvSpPr>
        <p:spPr/>
        <p:txBody>
          <a:bodyPr/>
          <a:lstStyle/>
          <a:p>
            <a:r>
              <a:rPr lang="en-GB" dirty="0"/>
              <a:t>           Further information</a:t>
            </a:r>
          </a:p>
        </p:txBody>
      </p:sp>
      <p:sp>
        <p:nvSpPr>
          <p:cNvPr id="3" name="Content Placeholder 2">
            <a:extLst>
              <a:ext uri="{FF2B5EF4-FFF2-40B4-BE49-F238E27FC236}">
                <a16:creationId xmlns:a16="http://schemas.microsoft.com/office/drawing/2014/main" id="{83B4063B-31F0-4FDF-BA0A-19591257EA8C}"/>
              </a:ext>
            </a:extLst>
          </p:cNvPr>
          <p:cNvSpPr>
            <a:spLocks noGrp="1"/>
          </p:cNvSpPr>
          <p:nvPr>
            <p:ph idx="1"/>
          </p:nvPr>
        </p:nvSpPr>
        <p:spPr/>
        <p:txBody>
          <a:bodyPr>
            <a:normAutofit/>
          </a:bodyPr>
          <a:lstStyle/>
          <a:p>
            <a:pPr algn="ctr"/>
            <a:r>
              <a:rPr lang="en-GB" dirty="0"/>
              <a:t>If you require any further information please refer to the curriculum section of the school website,  email Mrs Beckford (Head of MFL) on</a:t>
            </a:r>
          </a:p>
          <a:p>
            <a:pPr marL="0" indent="0">
              <a:buNone/>
            </a:pPr>
            <a:endParaRPr lang="en-GB" dirty="0"/>
          </a:p>
          <a:p>
            <a:pPr marL="0" indent="0" algn="ctr">
              <a:buNone/>
            </a:pPr>
            <a:r>
              <a:rPr lang="en-GB" dirty="0">
                <a:hlinkClick r:id="rId2"/>
              </a:rPr>
              <a:t>beckfordr@hebburn.net</a:t>
            </a:r>
            <a:r>
              <a:rPr lang="en-GB" dirty="0"/>
              <a:t>  </a:t>
            </a:r>
          </a:p>
        </p:txBody>
      </p:sp>
      <p:pic>
        <p:nvPicPr>
          <p:cNvPr id="4" name="Picture 3">
            <a:extLst>
              <a:ext uri="{FF2B5EF4-FFF2-40B4-BE49-F238E27FC236}">
                <a16:creationId xmlns:a16="http://schemas.microsoft.com/office/drawing/2014/main" id="{4AF40C27-9548-4A8D-ADB6-316EF11A75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699" y="375507"/>
            <a:ext cx="1382649" cy="1382649"/>
          </a:xfrm>
          <a:prstGeom prst="rect">
            <a:avLst/>
          </a:prstGeom>
        </p:spPr>
      </p:pic>
    </p:spTree>
    <p:extLst>
      <p:ext uri="{BB962C8B-B14F-4D97-AF65-F5344CB8AC3E}">
        <p14:creationId xmlns:p14="http://schemas.microsoft.com/office/powerpoint/2010/main" val="4043420412"/>
      </p:ext>
    </p:extLst>
  </p:cSld>
  <p:clrMapOvr>
    <a:masterClrMapping/>
  </p:clrMapOvr>
  <mc:AlternateContent xmlns:mc="http://schemas.openxmlformats.org/markup-compatibility/2006" xmlns:p14="http://schemas.microsoft.com/office/powerpoint/2010/main">
    <mc:Choice Requires="p14">
      <p:transition spd="slow" p14:dur="2000" advTm="28427"/>
    </mc:Choice>
    <mc:Fallback xmlns="">
      <p:transition spd="slow" advTm="2842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02629" y="722892"/>
            <a:ext cx="12277234" cy="1166284"/>
            <a:chOff x="0" y="74183"/>
            <a:chExt cx="24554468" cy="2332568"/>
          </a:xfrm>
        </p:grpSpPr>
        <p:sp>
          <p:nvSpPr>
            <p:cNvPr id="3" name="TextBox 3"/>
            <p:cNvSpPr txBox="1"/>
            <p:nvPr/>
          </p:nvSpPr>
          <p:spPr>
            <a:xfrm>
              <a:off x="3462100" y="74183"/>
              <a:ext cx="21092368" cy="1205458"/>
            </a:xfrm>
            <a:prstGeom prst="rect">
              <a:avLst/>
            </a:prstGeom>
          </p:spPr>
          <p:txBody>
            <a:bodyPr lIns="0" tIns="0" rIns="0" bIns="0" rtlCol="0" anchor="t">
              <a:spAutoFit/>
            </a:bodyPr>
            <a:lstStyle/>
            <a:p>
              <a:pPr>
                <a:lnSpc>
                  <a:spcPts val="4694"/>
                </a:lnSpc>
              </a:pPr>
              <a:r>
                <a:rPr lang="en-US" sz="4267" spc="-107" dirty="0">
                  <a:solidFill>
                    <a:srgbClr val="365B6D"/>
                  </a:solidFill>
                </a:rPr>
                <a:t>WHY STUDY ANOTHER LANGUAGE?</a:t>
              </a:r>
            </a:p>
          </p:txBody>
        </p:sp>
        <p:sp>
          <p:nvSpPr>
            <p:cNvPr id="4" name="TextBox 4"/>
            <p:cNvSpPr txBox="1"/>
            <p:nvPr/>
          </p:nvSpPr>
          <p:spPr>
            <a:xfrm>
              <a:off x="0" y="1632949"/>
              <a:ext cx="19678462" cy="773802"/>
            </a:xfrm>
            <a:prstGeom prst="rect">
              <a:avLst/>
            </a:prstGeom>
          </p:spPr>
          <p:txBody>
            <a:bodyPr lIns="0" tIns="0" rIns="0" bIns="0" rtlCol="0" anchor="t">
              <a:spAutoFit/>
            </a:bodyPr>
            <a:lstStyle/>
            <a:p>
              <a:pPr>
                <a:lnSpc>
                  <a:spcPts val="3640"/>
                </a:lnSpc>
              </a:pPr>
              <a:endParaRPr sz="1200"/>
            </a:p>
          </p:txBody>
        </p:sp>
      </p:grpSp>
      <p:pic>
        <p:nvPicPr>
          <p:cNvPr id="7" name="Picture 7"/>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382063" y="4348975"/>
            <a:ext cx="875680" cy="766220"/>
          </a:xfrm>
          <a:prstGeom prst="rect">
            <a:avLst/>
          </a:prstGeom>
        </p:spPr>
      </p:pic>
      <p:pic>
        <p:nvPicPr>
          <p:cNvPr id="8" name="Picture 8"/>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969244" y="2575799"/>
            <a:ext cx="1145541" cy="756057"/>
          </a:xfrm>
          <a:prstGeom prst="rect">
            <a:avLst/>
          </a:prstGeom>
        </p:spPr>
      </p:pic>
      <p:pic>
        <p:nvPicPr>
          <p:cNvPr id="9" name="Picture 9"/>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3395037" y="2414466"/>
            <a:ext cx="860905" cy="860905"/>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5435355" y="2414466"/>
            <a:ext cx="880140" cy="97387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7580167" y="2470951"/>
            <a:ext cx="1188891" cy="783182"/>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p:blipFill>
        <p:spPr>
          <a:xfrm>
            <a:off x="9910690" y="2387545"/>
            <a:ext cx="1030626" cy="944311"/>
          </a:xfrm>
          <a:prstGeom prst="rect">
            <a:avLst/>
          </a:prstGeom>
        </p:spPr>
      </p:pic>
      <p:pic>
        <p:nvPicPr>
          <p:cNvPr id="13" name="Picture 13"/>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p:blipFill>
        <p:spPr>
          <a:xfrm>
            <a:off x="9721827" y="4348975"/>
            <a:ext cx="1639675" cy="848531"/>
          </a:xfrm>
          <a:prstGeom prst="rect">
            <a:avLst/>
          </a:prstGeom>
        </p:spPr>
      </p:pic>
      <p:pic>
        <p:nvPicPr>
          <p:cNvPr id="14" name="Picture 14"/>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p:blipFill>
        <p:spPr>
          <a:xfrm>
            <a:off x="3233040" y="4305607"/>
            <a:ext cx="1134933" cy="1052650"/>
          </a:xfrm>
          <a:prstGeom prst="rect">
            <a:avLst/>
          </a:prstGeom>
        </p:spPr>
      </p:pic>
      <p:pic>
        <p:nvPicPr>
          <p:cNvPr id="15" name="Picture 15"/>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p:blipFill>
        <p:spPr>
          <a:xfrm>
            <a:off x="7446983" y="4348976"/>
            <a:ext cx="1322075" cy="848531"/>
          </a:xfrm>
          <a:prstGeom prst="rect">
            <a:avLst/>
          </a:prstGeom>
        </p:spPr>
      </p:pic>
      <p:pic>
        <p:nvPicPr>
          <p:cNvPr id="16" name="Picture 16"/>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rcRect/>
          <a:stretch>
            <a:fillRect/>
          </a:stretch>
        </p:blipFill>
        <p:spPr>
          <a:xfrm>
            <a:off x="904184" y="4348975"/>
            <a:ext cx="1384506" cy="957040"/>
          </a:xfrm>
          <a:prstGeom prst="rect">
            <a:avLst/>
          </a:prstGeom>
        </p:spPr>
      </p:pic>
      <p:sp>
        <p:nvSpPr>
          <p:cNvPr id="17" name="TextBox 17"/>
          <p:cNvSpPr txBox="1"/>
          <p:nvPr/>
        </p:nvSpPr>
        <p:spPr>
          <a:xfrm>
            <a:off x="601565" y="3361864"/>
            <a:ext cx="1969210" cy="696281"/>
          </a:xfrm>
          <a:prstGeom prst="rect">
            <a:avLst/>
          </a:prstGeom>
        </p:spPr>
        <p:txBody>
          <a:bodyPr lIns="0" tIns="0" rIns="0" bIns="0" rtlCol="0" anchor="t">
            <a:spAutoFit/>
          </a:bodyPr>
          <a:lstStyle/>
          <a:p>
            <a:pPr algn="ctr">
              <a:lnSpc>
                <a:spcPts val="2806"/>
              </a:lnSpc>
            </a:pPr>
            <a:r>
              <a:rPr lang="en-US" sz="2005" spc="50" dirty="0">
                <a:solidFill>
                  <a:srgbClr val="009A94"/>
                </a:solidFill>
              </a:rPr>
              <a:t>Better communication</a:t>
            </a:r>
          </a:p>
        </p:txBody>
      </p:sp>
      <p:sp>
        <p:nvSpPr>
          <p:cNvPr id="18" name="TextBox 18"/>
          <p:cNvSpPr txBox="1"/>
          <p:nvPr/>
        </p:nvSpPr>
        <p:spPr>
          <a:xfrm>
            <a:off x="2907887" y="3338822"/>
            <a:ext cx="1733654" cy="745460"/>
          </a:xfrm>
          <a:prstGeom prst="rect">
            <a:avLst/>
          </a:prstGeom>
        </p:spPr>
        <p:txBody>
          <a:bodyPr lIns="0" tIns="0" rIns="0" bIns="0" rtlCol="0" anchor="t">
            <a:spAutoFit/>
          </a:bodyPr>
          <a:lstStyle/>
          <a:p>
            <a:pPr algn="ctr">
              <a:lnSpc>
                <a:spcPts val="2987"/>
              </a:lnSpc>
            </a:pPr>
            <a:r>
              <a:rPr lang="en-US" sz="2133" spc="53" dirty="0">
                <a:solidFill>
                  <a:srgbClr val="009A94"/>
                </a:solidFill>
              </a:rPr>
              <a:t>Cultural awareness</a:t>
            </a:r>
          </a:p>
        </p:txBody>
      </p:sp>
      <p:sp>
        <p:nvSpPr>
          <p:cNvPr id="19" name="TextBox 19"/>
          <p:cNvSpPr txBox="1"/>
          <p:nvPr/>
        </p:nvSpPr>
        <p:spPr>
          <a:xfrm>
            <a:off x="5008599" y="3395308"/>
            <a:ext cx="1733654" cy="745460"/>
          </a:xfrm>
          <a:prstGeom prst="rect">
            <a:avLst/>
          </a:prstGeom>
        </p:spPr>
        <p:txBody>
          <a:bodyPr lIns="0" tIns="0" rIns="0" bIns="0" rtlCol="0" anchor="t">
            <a:spAutoFit/>
          </a:bodyPr>
          <a:lstStyle/>
          <a:p>
            <a:pPr algn="ctr">
              <a:lnSpc>
                <a:spcPts val="2986"/>
              </a:lnSpc>
            </a:pPr>
            <a:r>
              <a:rPr lang="en-US" sz="2133" spc="53">
                <a:solidFill>
                  <a:srgbClr val="009A94"/>
                </a:solidFill>
              </a:rPr>
              <a:t>Better maths skills</a:t>
            </a:r>
          </a:p>
        </p:txBody>
      </p:sp>
      <p:sp>
        <p:nvSpPr>
          <p:cNvPr id="20" name="TextBox 20"/>
          <p:cNvSpPr txBox="1"/>
          <p:nvPr/>
        </p:nvSpPr>
        <p:spPr>
          <a:xfrm>
            <a:off x="7420380" y="3395308"/>
            <a:ext cx="1733654" cy="360740"/>
          </a:xfrm>
          <a:prstGeom prst="rect">
            <a:avLst/>
          </a:prstGeom>
        </p:spPr>
        <p:txBody>
          <a:bodyPr lIns="0" tIns="0" rIns="0" bIns="0" rtlCol="0" anchor="t">
            <a:spAutoFit/>
          </a:bodyPr>
          <a:lstStyle/>
          <a:p>
            <a:pPr algn="ctr">
              <a:lnSpc>
                <a:spcPts val="2987"/>
              </a:lnSpc>
            </a:pPr>
            <a:r>
              <a:rPr lang="en-US" sz="2133" spc="53">
                <a:solidFill>
                  <a:srgbClr val="009A94"/>
                </a:solidFill>
              </a:rPr>
              <a:t>Easier travel</a:t>
            </a:r>
          </a:p>
        </p:txBody>
      </p:sp>
      <p:sp>
        <p:nvSpPr>
          <p:cNvPr id="21" name="TextBox 21"/>
          <p:cNvSpPr txBox="1"/>
          <p:nvPr/>
        </p:nvSpPr>
        <p:spPr>
          <a:xfrm>
            <a:off x="9627848" y="3395307"/>
            <a:ext cx="1733654" cy="311752"/>
          </a:xfrm>
          <a:prstGeom prst="rect">
            <a:avLst/>
          </a:prstGeom>
        </p:spPr>
        <p:txBody>
          <a:bodyPr lIns="0" tIns="0" rIns="0" bIns="0" rtlCol="0" anchor="t">
            <a:spAutoFit/>
          </a:bodyPr>
          <a:lstStyle/>
          <a:p>
            <a:pPr algn="ctr">
              <a:lnSpc>
                <a:spcPts val="2551"/>
              </a:lnSpc>
            </a:pPr>
            <a:r>
              <a:rPr lang="en-US" sz="1822" spc="45">
                <a:solidFill>
                  <a:srgbClr val="009A94"/>
                </a:solidFill>
              </a:rPr>
              <a:t>Better memory</a:t>
            </a:r>
          </a:p>
        </p:txBody>
      </p:sp>
      <p:sp>
        <p:nvSpPr>
          <p:cNvPr id="22" name="TextBox 22"/>
          <p:cNvSpPr txBox="1"/>
          <p:nvPr/>
        </p:nvSpPr>
        <p:spPr>
          <a:xfrm>
            <a:off x="9668054" y="5268024"/>
            <a:ext cx="1733654" cy="745460"/>
          </a:xfrm>
          <a:prstGeom prst="rect">
            <a:avLst/>
          </a:prstGeom>
        </p:spPr>
        <p:txBody>
          <a:bodyPr lIns="0" tIns="0" rIns="0" bIns="0" rtlCol="0" anchor="t">
            <a:spAutoFit/>
          </a:bodyPr>
          <a:lstStyle/>
          <a:p>
            <a:pPr algn="ctr">
              <a:lnSpc>
                <a:spcPts val="2987"/>
              </a:lnSpc>
            </a:pPr>
            <a:r>
              <a:rPr lang="en-US" sz="2133" spc="53" dirty="0">
                <a:solidFill>
                  <a:srgbClr val="009A94"/>
                </a:solidFill>
              </a:rPr>
              <a:t>International friends</a:t>
            </a:r>
          </a:p>
        </p:txBody>
      </p:sp>
      <p:sp>
        <p:nvSpPr>
          <p:cNvPr id="23" name="TextBox 23"/>
          <p:cNvSpPr txBox="1"/>
          <p:nvPr/>
        </p:nvSpPr>
        <p:spPr>
          <a:xfrm>
            <a:off x="2933679" y="5320157"/>
            <a:ext cx="1733654" cy="360740"/>
          </a:xfrm>
          <a:prstGeom prst="rect">
            <a:avLst/>
          </a:prstGeom>
        </p:spPr>
        <p:txBody>
          <a:bodyPr lIns="0" tIns="0" rIns="0" bIns="0" rtlCol="0" anchor="t">
            <a:spAutoFit/>
          </a:bodyPr>
          <a:lstStyle/>
          <a:p>
            <a:pPr algn="ctr">
              <a:lnSpc>
                <a:spcPts val="2987"/>
              </a:lnSpc>
            </a:pPr>
            <a:r>
              <a:rPr lang="en-US" sz="2133" spc="53">
                <a:solidFill>
                  <a:srgbClr val="009A94"/>
                </a:solidFill>
              </a:rPr>
              <a:t>Improved logic</a:t>
            </a:r>
          </a:p>
        </p:txBody>
      </p:sp>
      <p:sp>
        <p:nvSpPr>
          <p:cNvPr id="24" name="TextBox 24"/>
          <p:cNvSpPr txBox="1"/>
          <p:nvPr/>
        </p:nvSpPr>
        <p:spPr>
          <a:xfrm>
            <a:off x="5008599" y="5253236"/>
            <a:ext cx="1733654" cy="721223"/>
          </a:xfrm>
          <a:prstGeom prst="rect">
            <a:avLst/>
          </a:prstGeom>
        </p:spPr>
        <p:txBody>
          <a:bodyPr lIns="0" tIns="0" rIns="0" bIns="0" rtlCol="0" anchor="t">
            <a:spAutoFit/>
          </a:bodyPr>
          <a:lstStyle/>
          <a:p>
            <a:pPr algn="ctr">
              <a:lnSpc>
                <a:spcPts val="2911"/>
              </a:lnSpc>
            </a:pPr>
            <a:r>
              <a:rPr lang="en-US" sz="2079" spc="51">
                <a:solidFill>
                  <a:srgbClr val="009A94"/>
                </a:solidFill>
              </a:rPr>
              <a:t>Better career prospects</a:t>
            </a:r>
          </a:p>
        </p:txBody>
      </p:sp>
      <p:sp>
        <p:nvSpPr>
          <p:cNvPr id="25" name="TextBox 25"/>
          <p:cNvSpPr txBox="1"/>
          <p:nvPr/>
        </p:nvSpPr>
        <p:spPr>
          <a:xfrm>
            <a:off x="7026000" y="5299575"/>
            <a:ext cx="2312449" cy="694934"/>
          </a:xfrm>
          <a:prstGeom prst="rect">
            <a:avLst/>
          </a:prstGeom>
        </p:spPr>
        <p:txBody>
          <a:bodyPr lIns="0" tIns="0" rIns="0" bIns="0" rtlCol="0" anchor="t">
            <a:spAutoFit/>
          </a:bodyPr>
          <a:lstStyle/>
          <a:p>
            <a:pPr algn="ctr">
              <a:lnSpc>
                <a:spcPts val="2753"/>
              </a:lnSpc>
            </a:pPr>
            <a:r>
              <a:rPr lang="en-US" sz="1967" spc="49">
                <a:solidFill>
                  <a:srgbClr val="009A94"/>
                </a:solidFill>
              </a:rPr>
              <a:t>Opportunities for combined degrees</a:t>
            </a:r>
          </a:p>
        </p:txBody>
      </p:sp>
      <p:sp>
        <p:nvSpPr>
          <p:cNvPr id="26" name="TextBox 26"/>
          <p:cNvSpPr txBox="1"/>
          <p:nvPr/>
        </p:nvSpPr>
        <p:spPr>
          <a:xfrm>
            <a:off x="460172" y="5247334"/>
            <a:ext cx="2312449" cy="745460"/>
          </a:xfrm>
          <a:prstGeom prst="rect">
            <a:avLst/>
          </a:prstGeom>
        </p:spPr>
        <p:txBody>
          <a:bodyPr lIns="0" tIns="0" rIns="0" bIns="0" rtlCol="0" anchor="t">
            <a:spAutoFit/>
          </a:bodyPr>
          <a:lstStyle/>
          <a:p>
            <a:pPr algn="ctr">
              <a:lnSpc>
                <a:spcPts val="2987"/>
              </a:lnSpc>
            </a:pPr>
            <a:r>
              <a:rPr lang="en-US" sz="2133" spc="53" dirty="0">
                <a:solidFill>
                  <a:srgbClr val="009A94"/>
                </a:solidFill>
              </a:rPr>
              <a:t>Improves your English</a:t>
            </a:r>
          </a:p>
        </p:txBody>
      </p:sp>
      <p:pic>
        <p:nvPicPr>
          <p:cNvPr id="27" name="Picture 26">
            <a:extLst>
              <a:ext uri="{FF2B5EF4-FFF2-40B4-BE49-F238E27FC236}">
                <a16:creationId xmlns:a16="http://schemas.microsoft.com/office/drawing/2014/main" id="{101C427E-2EAD-41FA-BC7D-31823ED898C4}"/>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47964" y="456806"/>
            <a:ext cx="1382649" cy="1382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4947"/>
    </mc:Choice>
    <mc:Fallback xmlns="">
      <p:transition spd="slow" advTm="3494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C1EC2-F8AE-4E72-871E-08C0184BC55B}"/>
              </a:ext>
            </a:extLst>
          </p:cNvPr>
          <p:cNvSpPr>
            <a:spLocks noGrp="1"/>
          </p:cNvSpPr>
          <p:nvPr>
            <p:ph type="title"/>
          </p:nvPr>
        </p:nvSpPr>
        <p:spPr/>
        <p:txBody>
          <a:bodyPr/>
          <a:lstStyle/>
          <a:p>
            <a:r>
              <a:rPr lang="en-GB" dirty="0"/>
              <a:t>           Why study another language?</a:t>
            </a:r>
          </a:p>
        </p:txBody>
      </p:sp>
      <p:sp>
        <p:nvSpPr>
          <p:cNvPr id="3" name="Content Placeholder 2">
            <a:extLst>
              <a:ext uri="{FF2B5EF4-FFF2-40B4-BE49-F238E27FC236}">
                <a16:creationId xmlns:a16="http://schemas.microsoft.com/office/drawing/2014/main" id="{83B4063B-31F0-4FDF-BA0A-19591257EA8C}"/>
              </a:ext>
            </a:extLst>
          </p:cNvPr>
          <p:cNvSpPr>
            <a:spLocks noGrp="1"/>
          </p:cNvSpPr>
          <p:nvPr>
            <p:ph idx="1"/>
          </p:nvPr>
        </p:nvSpPr>
        <p:spPr/>
        <p:txBody>
          <a:bodyPr>
            <a:normAutofit fontScale="85000" lnSpcReduction="20000"/>
          </a:bodyPr>
          <a:lstStyle/>
          <a:p>
            <a:r>
              <a:rPr lang="en-GB" dirty="0"/>
              <a:t>Look at these famous people who all speak more than one language:</a:t>
            </a:r>
          </a:p>
          <a:p>
            <a:r>
              <a:rPr lang="en-GB" b="1" dirty="0"/>
              <a:t>Shakira</a:t>
            </a:r>
          </a:p>
          <a:p>
            <a:r>
              <a:rPr lang="en-GB" b="1" dirty="0"/>
              <a:t>Tom Hiddleston</a:t>
            </a:r>
          </a:p>
          <a:p>
            <a:r>
              <a:rPr lang="en-GB" b="1" dirty="0"/>
              <a:t>Bradley Cooper</a:t>
            </a:r>
          </a:p>
          <a:p>
            <a:r>
              <a:rPr lang="en-GB" b="1" dirty="0"/>
              <a:t>Johnny Depp</a:t>
            </a:r>
          </a:p>
          <a:p>
            <a:r>
              <a:rPr lang="en-GB" b="1" dirty="0"/>
              <a:t>Emma Watson</a:t>
            </a:r>
          </a:p>
          <a:p>
            <a:r>
              <a:rPr lang="en-GB" b="1" dirty="0"/>
              <a:t>Novak Djokovic</a:t>
            </a:r>
          </a:p>
          <a:p>
            <a:r>
              <a:rPr lang="en-GB" b="1" dirty="0"/>
              <a:t>Angelina Jolie</a:t>
            </a:r>
          </a:p>
          <a:p>
            <a:endParaRPr lang="en-GB" dirty="0"/>
          </a:p>
          <a:p>
            <a:r>
              <a:rPr lang="en-GB" dirty="0"/>
              <a:t>And then of course there are the footballers:</a:t>
            </a:r>
          </a:p>
          <a:p>
            <a:r>
              <a:rPr lang="en-GB" dirty="0">
                <a:hlinkClick r:id="rId2"/>
              </a:rPr>
              <a:t>14 Footballers Polyglots Who Can Speak More Than 4 Languages - Bing video</a:t>
            </a:r>
            <a:endParaRPr lang="en-GB" dirty="0"/>
          </a:p>
          <a:p>
            <a:endParaRPr lang="en-GB" dirty="0"/>
          </a:p>
        </p:txBody>
      </p:sp>
      <p:pic>
        <p:nvPicPr>
          <p:cNvPr id="4" name="Picture 3">
            <a:extLst>
              <a:ext uri="{FF2B5EF4-FFF2-40B4-BE49-F238E27FC236}">
                <a16:creationId xmlns:a16="http://schemas.microsoft.com/office/drawing/2014/main" id="{4AF40C27-9548-4A8D-ADB6-316EF11A75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699" y="375507"/>
            <a:ext cx="1382649" cy="1382649"/>
          </a:xfrm>
          <a:prstGeom prst="rect">
            <a:avLst/>
          </a:prstGeom>
        </p:spPr>
      </p:pic>
    </p:spTree>
    <p:extLst>
      <p:ext uri="{BB962C8B-B14F-4D97-AF65-F5344CB8AC3E}">
        <p14:creationId xmlns:p14="http://schemas.microsoft.com/office/powerpoint/2010/main" val="4172802449"/>
      </p:ext>
    </p:extLst>
  </p:cSld>
  <p:clrMapOvr>
    <a:masterClrMapping/>
  </p:clrMapOvr>
  <mc:AlternateContent xmlns:mc="http://schemas.openxmlformats.org/markup-compatibility/2006" xmlns:p14="http://schemas.microsoft.com/office/powerpoint/2010/main">
    <mc:Choice Requires="p14">
      <p:transition spd="slow" p14:dur="2000" advTm="31908"/>
    </mc:Choice>
    <mc:Fallback xmlns="">
      <p:transition spd="slow" advTm="3190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1341-C0FD-4999-8816-7F26D962EA34}"/>
              </a:ext>
            </a:extLst>
          </p:cNvPr>
          <p:cNvSpPr>
            <a:spLocks noGrp="1"/>
          </p:cNvSpPr>
          <p:nvPr>
            <p:ph type="title"/>
          </p:nvPr>
        </p:nvSpPr>
        <p:spPr/>
        <p:txBody>
          <a:bodyPr/>
          <a:lstStyle/>
          <a:p>
            <a:r>
              <a:rPr lang="en-GB" dirty="0"/>
              <a:t>             The Spanish language</a:t>
            </a:r>
          </a:p>
        </p:txBody>
      </p:sp>
      <p:pic>
        <p:nvPicPr>
          <p:cNvPr id="4" name="Picture 3">
            <a:extLst>
              <a:ext uri="{FF2B5EF4-FFF2-40B4-BE49-F238E27FC236}">
                <a16:creationId xmlns:a16="http://schemas.microsoft.com/office/drawing/2014/main" id="{474B7FEB-4146-46D4-AC1E-66A5820DAF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699" y="375507"/>
            <a:ext cx="1382649" cy="1382649"/>
          </a:xfrm>
          <a:prstGeom prst="rect">
            <a:avLst/>
          </a:prstGeom>
        </p:spPr>
      </p:pic>
      <p:sp>
        <p:nvSpPr>
          <p:cNvPr id="7" name="Content Placeholder 6">
            <a:extLst>
              <a:ext uri="{FF2B5EF4-FFF2-40B4-BE49-F238E27FC236}">
                <a16:creationId xmlns:a16="http://schemas.microsoft.com/office/drawing/2014/main" id="{532018A3-D790-4776-AA63-2EF7CC0184E3}"/>
              </a:ext>
            </a:extLst>
          </p:cNvPr>
          <p:cNvSpPr>
            <a:spLocks noGrp="1"/>
          </p:cNvSpPr>
          <p:nvPr>
            <p:ph idx="1"/>
          </p:nvPr>
        </p:nvSpPr>
        <p:spPr/>
        <p:txBody>
          <a:bodyPr>
            <a:normAutofit fontScale="62500" lnSpcReduction="20000"/>
          </a:bodyPr>
          <a:lstStyle/>
          <a:p>
            <a:r>
              <a:rPr lang="en-GB" dirty="0"/>
              <a:t>With 329 million native speakers, Spanish ranks as the world’s number 2 language in terms of the number of people who speak it as their first language, slightly ahead of English with 328 million speakers. </a:t>
            </a:r>
          </a:p>
          <a:p>
            <a:r>
              <a:rPr lang="en-GB" dirty="0"/>
              <a:t>Spanish has at least 3 million native speakers in each of 44 countries, making it the fourth-most widely spoken language behind English (112 countries), French (60), and Arabic (57). Antarctica and Australia are the only continents without a large Spanish-speaking population..</a:t>
            </a:r>
          </a:p>
          <a:p>
            <a:r>
              <a:rPr lang="en-GB" dirty="0"/>
              <a:t>Spanish is one of the world's most phonetic languages. If you know how a word is spelled, you can almost always know how it is pronounced (although the reverse isn't true). </a:t>
            </a:r>
          </a:p>
          <a:p>
            <a:r>
              <a:rPr lang="en-GB" dirty="0"/>
              <a:t>Spanish and English share much of their vocabulary through cognates, as both languages derive many of their words from Latin and Arabic. </a:t>
            </a:r>
          </a:p>
          <a:p>
            <a:endParaRPr lang="en-GB" dirty="0"/>
          </a:p>
          <a:p>
            <a:r>
              <a:rPr lang="en-GB" dirty="0"/>
              <a:t>Spanish is the third most studied language in the world. There’s no denial that Spain comes in mind for travelling destination, but people have also shown interest in learning Spanish. Luckily, Spanish is fairly easy to learn especially for an English speaker. There’s been huge growth of people wanting to learn Spanish and the language is even becoming popular in Asia. With easy access of learning online, classes and University may explain why people are showing their interest.</a:t>
            </a:r>
          </a:p>
        </p:txBody>
      </p:sp>
    </p:spTree>
    <p:extLst>
      <p:ext uri="{BB962C8B-B14F-4D97-AF65-F5344CB8AC3E}">
        <p14:creationId xmlns:p14="http://schemas.microsoft.com/office/powerpoint/2010/main" val="776375469"/>
      </p:ext>
    </p:extLst>
  </p:cSld>
  <p:clrMapOvr>
    <a:masterClrMapping/>
  </p:clrMapOvr>
  <mc:AlternateContent xmlns:mc="http://schemas.openxmlformats.org/markup-compatibility/2006" xmlns:p14="http://schemas.microsoft.com/office/powerpoint/2010/main">
    <mc:Choice Requires="p14">
      <p:transition spd="slow" p14:dur="2000" advTm="37187"/>
    </mc:Choice>
    <mc:Fallback xmlns="">
      <p:transition spd="slow" advTm="3718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250962" y="1856760"/>
            <a:ext cx="2443210" cy="1701363"/>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6482912" y="1763365"/>
            <a:ext cx="2149103" cy="1836507"/>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9517690" y="1765582"/>
            <a:ext cx="1894557" cy="1799829"/>
          </a:xfrm>
          <a:prstGeom prst="rect">
            <a:avLst/>
          </a:prstGeom>
        </p:spPr>
      </p:pic>
      <p:pic>
        <p:nvPicPr>
          <p:cNvPr id="6" name="Picture 6"/>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9021230" y="103651"/>
            <a:ext cx="3013596" cy="1501792"/>
          </a:xfrm>
          <a:prstGeom prst="rect">
            <a:avLst/>
          </a:prstGeom>
        </p:spPr>
      </p:pic>
      <p:grpSp>
        <p:nvGrpSpPr>
          <p:cNvPr id="7" name="Group 7"/>
          <p:cNvGrpSpPr/>
          <p:nvPr/>
        </p:nvGrpSpPr>
        <p:grpSpPr>
          <a:xfrm>
            <a:off x="53201" y="3765363"/>
            <a:ext cx="2743536" cy="2269416"/>
            <a:chOff x="0" y="-19050"/>
            <a:chExt cx="5487072" cy="4538833"/>
          </a:xfrm>
        </p:grpSpPr>
        <p:sp>
          <p:nvSpPr>
            <p:cNvPr id="8" name="TextBox 8"/>
            <p:cNvSpPr txBox="1"/>
            <p:nvPr/>
          </p:nvSpPr>
          <p:spPr>
            <a:xfrm>
              <a:off x="0" y="-19050"/>
              <a:ext cx="5487072" cy="541304"/>
            </a:xfrm>
            <a:prstGeom prst="rect">
              <a:avLst/>
            </a:prstGeom>
          </p:spPr>
          <p:txBody>
            <a:bodyPr lIns="0" tIns="0" rIns="0" bIns="0" rtlCol="0" anchor="t">
              <a:spAutoFit/>
            </a:bodyPr>
            <a:lstStyle/>
            <a:p>
              <a:pPr algn="ctr">
                <a:lnSpc>
                  <a:spcPts val="2217"/>
                </a:lnSpc>
              </a:pPr>
              <a:r>
                <a:rPr lang="en-US" sz="1745" spc="108">
                  <a:solidFill>
                    <a:srgbClr val="3D3132"/>
                  </a:solidFill>
                </a:rPr>
                <a:t>READING</a:t>
              </a:r>
            </a:p>
          </p:txBody>
        </p:sp>
        <p:sp>
          <p:nvSpPr>
            <p:cNvPr id="9" name="TextBox 9"/>
            <p:cNvSpPr txBox="1"/>
            <p:nvPr/>
          </p:nvSpPr>
          <p:spPr>
            <a:xfrm>
              <a:off x="385276" y="613198"/>
              <a:ext cx="4708764" cy="3906585"/>
            </a:xfrm>
            <a:prstGeom prst="rect">
              <a:avLst/>
            </a:prstGeom>
          </p:spPr>
          <p:txBody>
            <a:bodyPr lIns="0" tIns="0" rIns="0" bIns="0" rtlCol="0" anchor="t">
              <a:spAutoFit/>
            </a:bodyPr>
            <a:lstStyle/>
            <a:p>
              <a:pPr algn="ctr">
                <a:lnSpc>
                  <a:spcPts val="2167"/>
                </a:lnSpc>
              </a:pPr>
              <a:r>
                <a:rPr lang="en-US" sz="1444" spc="76">
                  <a:solidFill>
                    <a:srgbClr val="3D3132"/>
                  </a:solidFill>
                </a:rPr>
                <a:t>25% of GCSE</a:t>
              </a:r>
            </a:p>
            <a:p>
              <a:pPr algn="ctr">
                <a:lnSpc>
                  <a:spcPts val="2167"/>
                </a:lnSpc>
              </a:pPr>
              <a:endParaRPr lang="en-US" sz="1444" spc="76">
                <a:solidFill>
                  <a:srgbClr val="3D3132"/>
                </a:solidFill>
              </a:endParaRPr>
            </a:p>
            <a:p>
              <a:pPr algn="ctr">
                <a:lnSpc>
                  <a:spcPts val="2167"/>
                </a:lnSpc>
              </a:pPr>
              <a:r>
                <a:rPr lang="en-US" sz="1444" spc="76">
                  <a:solidFill>
                    <a:srgbClr val="3D3132"/>
                  </a:solidFill>
                </a:rPr>
                <a:t>Questions in English and the target language</a:t>
              </a:r>
            </a:p>
            <a:p>
              <a:pPr algn="ctr">
                <a:lnSpc>
                  <a:spcPts val="2167"/>
                </a:lnSpc>
              </a:pPr>
              <a:endParaRPr lang="en-US" sz="1444" spc="76">
                <a:solidFill>
                  <a:srgbClr val="3D3132"/>
                </a:solidFill>
              </a:endParaRPr>
            </a:p>
            <a:p>
              <a:pPr algn="ctr">
                <a:lnSpc>
                  <a:spcPts val="2167"/>
                </a:lnSpc>
              </a:pPr>
              <a:r>
                <a:rPr lang="en-US" sz="1444" spc="76">
                  <a:solidFill>
                    <a:srgbClr val="3D3132"/>
                  </a:solidFill>
                </a:rPr>
                <a:t>Translation from target language into English</a:t>
              </a:r>
            </a:p>
          </p:txBody>
        </p:sp>
      </p:grpSp>
      <p:grpSp>
        <p:nvGrpSpPr>
          <p:cNvPr id="10" name="Group 10"/>
          <p:cNvGrpSpPr/>
          <p:nvPr/>
        </p:nvGrpSpPr>
        <p:grpSpPr>
          <a:xfrm>
            <a:off x="9093200" y="3755838"/>
            <a:ext cx="2743536" cy="1323387"/>
            <a:chOff x="0" y="-19050"/>
            <a:chExt cx="5487072" cy="2646775"/>
          </a:xfrm>
        </p:grpSpPr>
        <p:sp>
          <p:nvSpPr>
            <p:cNvPr id="11" name="TextBox 11"/>
            <p:cNvSpPr txBox="1"/>
            <p:nvPr/>
          </p:nvSpPr>
          <p:spPr>
            <a:xfrm>
              <a:off x="0" y="-19050"/>
              <a:ext cx="5487072" cy="541304"/>
            </a:xfrm>
            <a:prstGeom prst="rect">
              <a:avLst/>
            </a:prstGeom>
          </p:spPr>
          <p:txBody>
            <a:bodyPr lIns="0" tIns="0" rIns="0" bIns="0" rtlCol="0" anchor="t">
              <a:spAutoFit/>
            </a:bodyPr>
            <a:lstStyle/>
            <a:p>
              <a:pPr algn="ctr">
                <a:lnSpc>
                  <a:spcPts val="2217"/>
                </a:lnSpc>
              </a:pPr>
              <a:r>
                <a:rPr lang="en-US" sz="1745" spc="108">
                  <a:solidFill>
                    <a:srgbClr val="3D3132"/>
                  </a:solidFill>
                </a:rPr>
                <a:t>LISTENING</a:t>
              </a:r>
            </a:p>
          </p:txBody>
        </p:sp>
        <p:sp>
          <p:nvSpPr>
            <p:cNvPr id="12" name="TextBox 12"/>
            <p:cNvSpPr txBox="1"/>
            <p:nvPr/>
          </p:nvSpPr>
          <p:spPr>
            <a:xfrm>
              <a:off x="385276" y="613198"/>
              <a:ext cx="4708764" cy="2014527"/>
            </a:xfrm>
            <a:prstGeom prst="rect">
              <a:avLst/>
            </a:prstGeom>
          </p:spPr>
          <p:txBody>
            <a:bodyPr lIns="0" tIns="0" rIns="0" bIns="0" rtlCol="0" anchor="t">
              <a:spAutoFit/>
            </a:bodyPr>
            <a:lstStyle/>
            <a:p>
              <a:pPr algn="ctr">
                <a:lnSpc>
                  <a:spcPts val="2014"/>
                </a:lnSpc>
              </a:pPr>
              <a:r>
                <a:rPr lang="en-US" sz="1343" spc="71">
                  <a:solidFill>
                    <a:srgbClr val="3D3132"/>
                  </a:solidFill>
                </a:rPr>
                <a:t>25% of GCSE</a:t>
              </a:r>
            </a:p>
            <a:p>
              <a:pPr algn="ctr">
                <a:lnSpc>
                  <a:spcPts val="2014"/>
                </a:lnSpc>
              </a:pPr>
              <a:endParaRPr lang="en-US" sz="1343" spc="71">
                <a:solidFill>
                  <a:srgbClr val="3D3132"/>
                </a:solidFill>
              </a:endParaRPr>
            </a:p>
            <a:p>
              <a:pPr algn="ctr">
                <a:lnSpc>
                  <a:spcPts val="2014"/>
                </a:lnSpc>
              </a:pPr>
              <a:r>
                <a:rPr lang="en-US" sz="1343" spc="71">
                  <a:solidFill>
                    <a:srgbClr val="3D3132"/>
                  </a:solidFill>
                </a:rPr>
                <a:t>Questions in English and the target language</a:t>
              </a:r>
            </a:p>
          </p:txBody>
        </p:sp>
      </p:grpSp>
      <p:sp>
        <p:nvSpPr>
          <p:cNvPr id="13" name="TextBox 13"/>
          <p:cNvSpPr txBox="1"/>
          <p:nvPr/>
        </p:nvSpPr>
        <p:spPr>
          <a:xfrm>
            <a:off x="2189526" y="973667"/>
            <a:ext cx="7812949" cy="525785"/>
          </a:xfrm>
          <a:prstGeom prst="rect">
            <a:avLst/>
          </a:prstGeom>
        </p:spPr>
        <p:txBody>
          <a:bodyPr lIns="0" tIns="0" rIns="0" bIns="0" rtlCol="0" anchor="t">
            <a:spAutoFit/>
          </a:bodyPr>
          <a:lstStyle/>
          <a:p>
            <a:pPr algn="ctr">
              <a:lnSpc>
                <a:spcPts val="4107"/>
              </a:lnSpc>
            </a:pPr>
            <a:r>
              <a:rPr lang="en-US" sz="3734" spc="75">
                <a:solidFill>
                  <a:srgbClr val="FFFFFF"/>
                </a:solidFill>
              </a:rPr>
              <a:t>How will I be assessed?</a:t>
            </a:r>
          </a:p>
        </p:txBody>
      </p:sp>
      <p:grpSp>
        <p:nvGrpSpPr>
          <p:cNvPr id="14" name="Group 14"/>
          <p:cNvGrpSpPr/>
          <p:nvPr/>
        </p:nvGrpSpPr>
        <p:grpSpPr>
          <a:xfrm>
            <a:off x="5982994" y="3829175"/>
            <a:ext cx="2743536" cy="2719155"/>
            <a:chOff x="0" y="-19050"/>
            <a:chExt cx="5487072" cy="5438310"/>
          </a:xfrm>
        </p:grpSpPr>
        <p:sp>
          <p:nvSpPr>
            <p:cNvPr id="15" name="TextBox 15"/>
            <p:cNvSpPr txBox="1"/>
            <p:nvPr/>
          </p:nvSpPr>
          <p:spPr>
            <a:xfrm>
              <a:off x="0" y="-19050"/>
              <a:ext cx="5487072" cy="541304"/>
            </a:xfrm>
            <a:prstGeom prst="rect">
              <a:avLst/>
            </a:prstGeom>
          </p:spPr>
          <p:txBody>
            <a:bodyPr lIns="0" tIns="0" rIns="0" bIns="0" rtlCol="0" anchor="t">
              <a:spAutoFit/>
            </a:bodyPr>
            <a:lstStyle/>
            <a:p>
              <a:pPr algn="ctr">
                <a:lnSpc>
                  <a:spcPts val="2217"/>
                </a:lnSpc>
              </a:pPr>
              <a:r>
                <a:rPr lang="en-US" sz="1745" spc="108">
                  <a:solidFill>
                    <a:srgbClr val="3D3132"/>
                  </a:solidFill>
                </a:rPr>
                <a:t>SPEAKING</a:t>
              </a:r>
            </a:p>
          </p:txBody>
        </p:sp>
        <p:sp>
          <p:nvSpPr>
            <p:cNvPr id="16" name="TextBox 16"/>
            <p:cNvSpPr txBox="1"/>
            <p:nvPr/>
          </p:nvSpPr>
          <p:spPr>
            <a:xfrm>
              <a:off x="385276" y="613200"/>
              <a:ext cx="4708764" cy="4806060"/>
            </a:xfrm>
            <a:prstGeom prst="rect">
              <a:avLst/>
            </a:prstGeom>
          </p:spPr>
          <p:txBody>
            <a:bodyPr lIns="0" tIns="0" rIns="0" bIns="0" rtlCol="0" anchor="t">
              <a:spAutoFit/>
            </a:bodyPr>
            <a:lstStyle/>
            <a:p>
              <a:pPr algn="ctr">
                <a:lnSpc>
                  <a:spcPts val="2065"/>
                </a:lnSpc>
              </a:pPr>
              <a:r>
                <a:rPr lang="en-US" sz="1377" spc="73">
                  <a:solidFill>
                    <a:srgbClr val="3D3132"/>
                  </a:solidFill>
                </a:rPr>
                <a:t>25% of GCSE</a:t>
              </a:r>
            </a:p>
            <a:p>
              <a:pPr algn="ctr">
                <a:lnSpc>
                  <a:spcPts val="2065"/>
                </a:lnSpc>
              </a:pPr>
              <a:endParaRPr lang="en-US" sz="1377" spc="73">
                <a:solidFill>
                  <a:srgbClr val="3D3132"/>
                </a:solidFill>
              </a:endParaRPr>
            </a:p>
            <a:p>
              <a:pPr algn="ctr">
                <a:lnSpc>
                  <a:spcPts val="2065"/>
                </a:lnSpc>
              </a:pPr>
              <a:r>
                <a:rPr lang="en-US" sz="1377" spc="73">
                  <a:solidFill>
                    <a:srgbClr val="3D3132"/>
                  </a:solidFill>
                </a:rPr>
                <a:t>2 minute role-play</a:t>
              </a:r>
            </a:p>
            <a:p>
              <a:pPr algn="ctr">
                <a:lnSpc>
                  <a:spcPts val="2065"/>
                </a:lnSpc>
              </a:pPr>
              <a:endParaRPr lang="en-US" sz="1377" spc="73">
                <a:solidFill>
                  <a:srgbClr val="3D3132"/>
                </a:solidFill>
              </a:endParaRPr>
            </a:p>
            <a:p>
              <a:pPr algn="ctr">
                <a:lnSpc>
                  <a:spcPts val="2065"/>
                </a:lnSpc>
              </a:pPr>
              <a:r>
                <a:rPr lang="en-US" sz="1377" spc="73">
                  <a:solidFill>
                    <a:srgbClr val="3D3132"/>
                  </a:solidFill>
                </a:rPr>
                <a:t>3 minute discussion of a photo card</a:t>
              </a:r>
            </a:p>
            <a:p>
              <a:pPr algn="ctr">
                <a:lnSpc>
                  <a:spcPts val="2065"/>
                </a:lnSpc>
              </a:pPr>
              <a:endParaRPr lang="en-US" sz="1377" spc="73">
                <a:solidFill>
                  <a:srgbClr val="3D3132"/>
                </a:solidFill>
              </a:endParaRPr>
            </a:p>
            <a:p>
              <a:pPr algn="ctr">
                <a:lnSpc>
                  <a:spcPts val="2065"/>
                </a:lnSpc>
              </a:pPr>
              <a:r>
                <a:rPr lang="en-US" sz="1377" spc="73">
                  <a:solidFill>
                    <a:srgbClr val="3D3132"/>
                  </a:solidFill>
                </a:rPr>
                <a:t>5-7 minute general conversation</a:t>
              </a:r>
            </a:p>
          </p:txBody>
        </p:sp>
      </p:grpSp>
      <p:pic>
        <p:nvPicPr>
          <p:cNvPr id="20" name="Picture 5">
            <a:extLst>
              <a:ext uri="{FF2B5EF4-FFF2-40B4-BE49-F238E27FC236}">
                <a16:creationId xmlns:a16="http://schemas.microsoft.com/office/drawing/2014/main" id="{6643FD8A-E063-4B3A-8641-830EFAD5DAF9}"/>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a:off x="3485896" y="1763366"/>
            <a:ext cx="2322493" cy="1547361"/>
          </a:xfrm>
          <a:prstGeom prst="rect">
            <a:avLst/>
          </a:prstGeom>
        </p:spPr>
      </p:pic>
      <p:grpSp>
        <p:nvGrpSpPr>
          <p:cNvPr id="21" name="Group 17">
            <a:extLst>
              <a:ext uri="{FF2B5EF4-FFF2-40B4-BE49-F238E27FC236}">
                <a16:creationId xmlns:a16="http://schemas.microsoft.com/office/drawing/2014/main" id="{2E9E777C-D775-4BFC-9BBC-1E763EDA06D8}"/>
              </a:ext>
            </a:extLst>
          </p:cNvPr>
          <p:cNvGrpSpPr/>
          <p:nvPr/>
        </p:nvGrpSpPr>
        <p:grpSpPr>
          <a:xfrm>
            <a:off x="2990264" y="3829175"/>
            <a:ext cx="2743536" cy="1911242"/>
            <a:chOff x="0" y="-19050"/>
            <a:chExt cx="5487072" cy="3822482"/>
          </a:xfrm>
        </p:grpSpPr>
        <p:sp>
          <p:nvSpPr>
            <p:cNvPr id="22" name="TextBox 18">
              <a:extLst>
                <a:ext uri="{FF2B5EF4-FFF2-40B4-BE49-F238E27FC236}">
                  <a16:creationId xmlns:a16="http://schemas.microsoft.com/office/drawing/2014/main" id="{3AEA7B93-5C30-4E7A-A089-8E241914A1D6}"/>
                </a:ext>
              </a:extLst>
            </p:cNvPr>
            <p:cNvSpPr txBox="1"/>
            <p:nvPr/>
          </p:nvSpPr>
          <p:spPr>
            <a:xfrm>
              <a:off x="0" y="-19050"/>
              <a:ext cx="5487072" cy="541304"/>
            </a:xfrm>
            <a:prstGeom prst="rect">
              <a:avLst/>
            </a:prstGeom>
          </p:spPr>
          <p:txBody>
            <a:bodyPr lIns="0" tIns="0" rIns="0" bIns="0" rtlCol="0" anchor="t">
              <a:spAutoFit/>
            </a:bodyPr>
            <a:lstStyle/>
            <a:p>
              <a:pPr algn="ctr">
                <a:lnSpc>
                  <a:spcPts val="2217"/>
                </a:lnSpc>
              </a:pPr>
              <a:r>
                <a:rPr lang="en-US" sz="1745" spc="108">
                  <a:solidFill>
                    <a:srgbClr val="3D3132"/>
                  </a:solidFill>
                </a:rPr>
                <a:t>WRITING</a:t>
              </a:r>
            </a:p>
          </p:txBody>
        </p:sp>
        <p:sp>
          <p:nvSpPr>
            <p:cNvPr id="23" name="TextBox 19">
              <a:extLst>
                <a:ext uri="{FF2B5EF4-FFF2-40B4-BE49-F238E27FC236}">
                  <a16:creationId xmlns:a16="http://schemas.microsoft.com/office/drawing/2014/main" id="{4CFF39E4-0DE6-48B8-8C56-DDD24B8E8713}"/>
                </a:ext>
              </a:extLst>
            </p:cNvPr>
            <p:cNvSpPr txBox="1"/>
            <p:nvPr/>
          </p:nvSpPr>
          <p:spPr>
            <a:xfrm>
              <a:off x="385276" y="613200"/>
              <a:ext cx="4708764" cy="3190232"/>
            </a:xfrm>
            <a:prstGeom prst="rect">
              <a:avLst/>
            </a:prstGeom>
          </p:spPr>
          <p:txBody>
            <a:bodyPr lIns="0" tIns="0" rIns="0" bIns="0" rtlCol="0" anchor="t">
              <a:spAutoFit/>
            </a:bodyPr>
            <a:lstStyle/>
            <a:p>
              <a:pPr algn="ctr">
                <a:lnSpc>
                  <a:spcPts val="2065"/>
                </a:lnSpc>
              </a:pPr>
              <a:r>
                <a:rPr lang="en-US" sz="1377" spc="73">
                  <a:solidFill>
                    <a:srgbClr val="3D3132"/>
                  </a:solidFill>
                </a:rPr>
                <a:t>25% of GCSE</a:t>
              </a:r>
            </a:p>
            <a:p>
              <a:pPr algn="ctr">
                <a:lnSpc>
                  <a:spcPts val="2065"/>
                </a:lnSpc>
              </a:pPr>
              <a:endParaRPr lang="en-US" sz="1377" spc="73">
                <a:solidFill>
                  <a:srgbClr val="3D3132"/>
                </a:solidFill>
              </a:endParaRPr>
            </a:p>
            <a:p>
              <a:pPr algn="ctr">
                <a:lnSpc>
                  <a:spcPts val="2065"/>
                </a:lnSpc>
              </a:pPr>
              <a:r>
                <a:rPr lang="en-US" sz="1377" spc="73">
                  <a:solidFill>
                    <a:srgbClr val="3D3132"/>
                  </a:solidFill>
                </a:rPr>
                <a:t>Two writing tasks</a:t>
              </a:r>
            </a:p>
            <a:p>
              <a:pPr algn="ctr">
                <a:lnSpc>
                  <a:spcPts val="2065"/>
                </a:lnSpc>
              </a:pPr>
              <a:endParaRPr lang="en-US" sz="1377" spc="73">
                <a:solidFill>
                  <a:srgbClr val="3D3132"/>
                </a:solidFill>
              </a:endParaRPr>
            </a:p>
            <a:p>
              <a:pPr algn="ctr">
                <a:lnSpc>
                  <a:spcPts val="2065"/>
                </a:lnSpc>
              </a:pPr>
              <a:r>
                <a:rPr lang="en-US" sz="1377" spc="73">
                  <a:solidFill>
                    <a:srgbClr val="3D3132"/>
                  </a:solidFill>
                </a:rPr>
                <a:t>Translation from English into target language</a:t>
              </a:r>
            </a:p>
          </p:txBody>
        </p:sp>
      </p:grpSp>
      <p:pic>
        <p:nvPicPr>
          <p:cNvPr id="24" name="Picture 23">
            <a:extLst>
              <a:ext uri="{FF2B5EF4-FFF2-40B4-BE49-F238E27FC236}">
                <a16:creationId xmlns:a16="http://schemas.microsoft.com/office/drawing/2014/main" id="{852C71BB-58CF-40EE-BF33-8EBD51E8F54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88446" y="222794"/>
            <a:ext cx="1382649" cy="1382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888"/>
    </mc:Choice>
    <mc:Fallback xmlns="">
      <p:transition spd="slow" advTm="1388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865204" y="4111637"/>
            <a:ext cx="1701491" cy="2552237"/>
            <a:chOff x="0" y="0"/>
            <a:chExt cx="6350000" cy="9525000"/>
          </a:xfrm>
        </p:grpSpPr>
        <p:sp>
          <p:nvSpPr>
            <p:cNvPr id="3" name="Freeform 3"/>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cstate="email">
                <a:extLst>
                  <a:ext uri="{28A0092B-C50C-407E-A947-70E740481C1C}">
                    <a14:useLocalDpi xmlns:a14="http://schemas.microsoft.com/office/drawing/2010/main"/>
                  </a:ext>
                </a:extLst>
              </a:blip>
              <a:stretch>
                <a:fillRect/>
              </a:stretch>
            </a:blipFill>
          </p:spPr>
        </p:sp>
      </p:grpSp>
      <p:grpSp>
        <p:nvGrpSpPr>
          <p:cNvPr id="4" name="Group 4"/>
          <p:cNvGrpSpPr>
            <a:grpSpLocks noChangeAspect="1"/>
          </p:cNvGrpSpPr>
          <p:nvPr/>
        </p:nvGrpSpPr>
        <p:grpSpPr>
          <a:xfrm>
            <a:off x="7202868" y="177988"/>
            <a:ext cx="1692957" cy="1692957"/>
            <a:chOff x="0" y="0"/>
            <a:chExt cx="6350000" cy="6350000"/>
          </a:xfrm>
        </p:grpSpPr>
        <p:sp>
          <p:nvSpPr>
            <p:cNvPr id="5" name="Freeform 5"/>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4" cstate="email">
                <a:extLst>
                  <a:ext uri="{28A0092B-C50C-407E-A947-70E740481C1C}">
                    <a14:useLocalDpi xmlns:a14="http://schemas.microsoft.com/office/drawing/2010/main"/>
                  </a:ext>
                </a:extLst>
              </a:blip>
              <a:stretch>
                <a:fillRect/>
              </a:stretch>
            </a:blipFill>
          </p:spPr>
        </p:sp>
      </p:grpSp>
      <p:grpSp>
        <p:nvGrpSpPr>
          <p:cNvPr id="6" name="Group 6"/>
          <p:cNvGrpSpPr>
            <a:grpSpLocks noChangeAspect="1"/>
          </p:cNvGrpSpPr>
          <p:nvPr/>
        </p:nvGrpSpPr>
        <p:grpSpPr>
          <a:xfrm>
            <a:off x="3401563" y="2065668"/>
            <a:ext cx="1756391" cy="1756391"/>
            <a:chOff x="0" y="0"/>
            <a:chExt cx="6350000" cy="6350000"/>
          </a:xfrm>
        </p:grpSpPr>
        <p:sp>
          <p:nvSpPr>
            <p:cNvPr id="7" name="Freeform 7"/>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5" cstate="email">
                <a:extLst>
                  <a:ext uri="{28A0092B-C50C-407E-A947-70E740481C1C}">
                    <a14:useLocalDpi xmlns:a14="http://schemas.microsoft.com/office/drawing/2010/main"/>
                  </a:ext>
                </a:extLst>
              </a:blip>
              <a:stretch>
                <a:fillRect/>
              </a:stretch>
            </a:blipFill>
          </p:spPr>
        </p:sp>
      </p:grpSp>
      <p:grpSp>
        <p:nvGrpSpPr>
          <p:cNvPr id="8" name="Group 8"/>
          <p:cNvGrpSpPr/>
          <p:nvPr/>
        </p:nvGrpSpPr>
        <p:grpSpPr>
          <a:xfrm>
            <a:off x="313498" y="325484"/>
            <a:ext cx="4717635" cy="1557037"/>
            <a:chOff x="0" y="0"/>
            <a:chExt cx="2667260" cy="880319"/>
          </a:xfrm>
        </p:grpSpPr>
        <p:sp>
          <p:nvSpPr>
            <p:cNvPr id="9" name="Freeform 9"/>
            <p:cNvSpPr/>
            <p:nvPr/>
          </p:nvSpPr>
          <p:spPr>
            <a:xfrm>
              <a:off x="0" y="0"/>
              <a:ext cx="2667261" cy="880319"/>
            </a:xfrm>
            <a:custGeom>
              <a:avLst/>
              <a:gdLst/>
              <a:ahLst/>
              <a:cxnLst/>
              <a:rect l="l" t="t" r="r" b="b"/>
              <a:pathLst>
                <a:path w="2667261" h="880319">
                  <a:moveTo>
                    <a:pt x="2542800" y="880319"/>
                  </a:moveTo>
                  <a:lnTo>
                    <a:pt x="124460" y="880319"/>
                  </a:lnTo>
                  <a:cubicBezTo>
                    <a:pt x="55880" y="880319"/>
                    <a:pt x="0" y="824439"/>
                    <a:pt x="0" y="755859"/>
                  </a:cubicBezTo>
                  <a:lnTo>
                    <a:pt x="0" y="124460"/>
                  </a:lnTo>
                  <a:cubicBezTo>
                    <a:pt x="0" y="55880"/>
                    <a:pt x="55880" y="0"/>
                    <a:pt x="124460" y="0"/>
                  </a:cubicBezTo>
                  <a:lnTo>
                    <a:pt x="2542801" y="0"/>
                  </a:lnTo>
                  <a:cubicBezTo>
                    <a:pt x="2611381" y="0"/>
                    <a:pt x="2667261" y="55880"/>
                    <a:pt x="2667261" y="124460"/>
                  </a:cubicBezTo>
                  <a:lnTo>
                    <a:pt x="2667261" y="755859"/>
                  </a:lnTo>
                  <a:cubicBezTo>
                    <a:pt x="2667261" y="824439"/>
                    <a:pt x="2611381" y="880319"/>
                    <a:pt x="2542801" y="880319"/>
                  </a:cubicBezTo>
                  <a:close/>
                </a:path>
              </a:pathLst>
            </a:custGeom>
            <a:solidFill>
              <a:srgbClr val="F8A8C5"/>
            </a:solidFill>
          </p:spPr>
        </p:sp>
      </p:grpSp>
      <p:grpSp>
        <p:nvGrpSpPr>
          <p:cNvPr id="10" name="Group 10"/>
          <p:cNvGrpSpPr>
            <a:grpSpLocks noChangeAspect="1"/>
          </p:cNvGrpSpPr>
          <p:nvPr/>
        </p:nvGrpSpPr>
        <p:grpSpPr>
          <a:xfrm>
            <a:off x="503658" y="5152135"/>
            <a:ext cx="1491397" cy="1491397"/>
            <a:chOff x="0" y="0"/>
            <a:chExt cx="6350000" cy="6350000"/>
          </a:xfrm>
        </p:grpSpPr>
        <p:sp>
          <p:nvSpPr>
            <p:cNvPr id="11" name="Freeform 11"/>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6" cstate="email">
                <a:extLst>
                  <a:ext uri="{28A0092B-C50C-407E-A947-70E740481C1C}">
                    <a14:useLocalDpi xmlns:a14="http://schemas.microsoft.com/office/drawing/2010/main"/>
                  </a:ext>
                </a:extLst>
              </a:blip>
              <a:stretch>
                <a:fillRect/>
              </a:stretch>
            </a:blipFill>
          </p:spPr>
        </p:sp>
      </p:grpSp>
      <p:grpSp>
        <p:nvGrpSpPr>
          <p:cNvPr id="12" name="Group 12"/>
          <p:cNvGrpSpPr>
            <a:grpSpLocks noChangeAspect="1"/>
          </p:cNvGrpSpPr>
          <p:nvPr/>
        </p:nvGrpSpPr>
        <p:grpSpPr>
          <a:xfrm>
            <a:off x="5380381" y="177988"/>
            <a:ext cx="1692957" cy="1692957"/>
            <a:chOff x="0" y="0"/>
            <a:chExt cx="6350000" cy="6350000"/>
          </a:xfrm>
        </p:grpSpPr>
        <p:sp>
          <p:nvSpPr>
            <p:cNvPr id="13" name="Freeform 13"/>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7" cstate="email">
                <a:extLst>
                  <a:ext uri="{28A0092B-C50C-407E-A947-70E740481C1C}">
                    <a14:useLocalDpi xmlns:a14="http://schemas.microsoft.com/office/drawing/2010/main"/>
                  </a:ext>
                </a:extLst>
              </a:blip>
              <a:stretch>
                <a:fillRect/>
              </a:stretch>
            </a:blipFill>
          </p:spPr>
        </p:sp>
      </p:grpSp>
      <p:grpSp>
        <p:nvGrpSpPr>
          <p:cNvPr id="14" name="Group 14"/>
          <p:cNvGrpSpPr>
            <a:grpSpLocks noChangeAspect="1"/>
          </p:cNvGrpSpPr>
          <p:nvPr/>
        </p:nvGrpSpPr>
        <p:grpSpPr>
          <a:xfrm>
            <a:off x="5380381" y="1997946"/>
            <a:ext cx="1692957" cy="1692957"/>
            <a:chOff x="0" y="0"/>
            <a:chExt cx="6350000" cy="6350000"/>
          </a:xfrm>
        </p:grpSpPr>
        <p:sp>
          <p:nvSpPr>
            <p:cNvPr id="15" name="Freeform 15"/>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8" cstate="email">
                <a:extLst>
                  <a:ext uri="{28A0092B-C50C-407E-A947-70E740481C1C}">
                    <a14:useLocalDpi xmlns:a14="http://schemas.microsoft.com/office/drawing/2010/main"/>
                  </a:ext>
                </a:extLst>
              </a:blip>
              <a:stretch>
                <a:fillRect/>
              </a:stretch>
            </a:blipFill>
          </p:spPr>
        </p:sp>
      </p:grpSp>
      <p:grpSp>
        <p:nvGrpSpPr>
          <p:cNvPr id="16" name="Group 16"/>
          <p:cNvGrpSpPr>
            <a:grpSpLocks noChangeAspect="1"/>
          </p:cNvGrpSpPr>
          <p:nvPr/>
        </p:nvGrpSpPr>
        <p:grpSpPr>
          <a:xfrm>
            <a:off x="7202868" y="1997946"/>
            <a:ext cx="1692957" cy="1692957"/>
            <a:chOff x="0" y="0"/>
            <a:chExt cx="6350000" cy="6350000"/>
          </a:xfrm>
        </p:grpSpPr>
        <p:sp>
          <p:nvSpPr>
            <p:cNvPr id="17" name="Freeform 17"/>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9" cstate="email">
                <a:extLst>
                  <a:ext uri="{28A0092B-C50C-407E-A947-70E740481C1C}">
                    <a14:useLocalDpi xmlns:a14="http://schemas.microsoft.com/office/drawing/2010/main"/>
                  </a:ext>
                </a:extLst>
              </a:blip>
              <a:stretch>
                <a:fillRect/>
              </a:stretch>
            </a:blipFill>
          </p:spPr>
        </p:sp>
      </p:grpSp>
      <p:grpSp>
        <p:nvGrpSpPr>
          <p:cNvPr id="18" name="Group 18"/>
          <p:cNvGrpSpPr/>
          <p:nvPr/>
        </p:nvGrpSpPr>
        <p:grpSpPr>
          <a:xfrm>
            <a:off x="630789" y="690563"/>
            <a:ext cx="4071096" cy="814734"/>
            <a:chOff x="0" y="9525"/>
            <a:chExt cx="8142191" cy="1629471"/>
          </a:xfrm>
        </p:grpSpPr>
        <p:sp>
          <p:nvSpPr>
            <p:cNvPr id="19" name="TextBox 19"/>
            <p:cNvSpPr txBox="1"/>
            <p:nvPr/>
          </p:nvSpPr>
          <p:spPr>
            <a:xfrm>
              <a:off x="0" y="9525"/>
              <a:ext cx="8142191" cy="692499"/>
            </a:xfrm>
            <a:prstGeom prst="rect">
              <a:avLst/>
            </a:prstGeom>
          </p:spPr>
          <p:txBody>
            <a:bodyPr lIns="0" tIns="0" rIns="0" bIns="0" rtlCol="0" anchor="t">
              <a:spAutoFit/>
            </a:bodyPr>
            <a:lstStyle/>
            <a:p>
              <a:pPr>
                <a:lnSpc>
                  <a:spcPts val="2719"/>
                </a:lnSpc>
              </a:pPr>
              <a:r>
                <a:rPr lang="en-US" sz="2267">
                  <a:solidFill>
                    <a:srgbClr val="FFFFFF"/>
                  </a:solidFill>
                </a:rPr>
                <a:t>What will we study?</a:t>
              </a:r>
            </a:p>
          </p:txBody>
        </p:sp>
        <p:sp>
          <p:nvSpPr>
            <p:cNvPr id="20" name="TextBox 20"/>
            <p:cNvSpPr txBox="1"/>
            <p:nvPr/>
          </p:nvSpPr>
          <p:spPr>
            <a:xfrm>
              <a:off x="0" y="1159503"/>
              <a:ext cx="8142191" cy="479493"/>
            </a:xfrm>
            <a:prstGeom prst="rect">
              <a:avLst/>
            </a:prstGeom>
          </p:spPr>
          <p:txBody>
            <a:bodyPr lIns="0" tIns="0" rIns="0" bIns="0" rtlCol="0" anchor="t">
              <a:spAutoFit/>
            </a:bodyPr>
            <a:lstStyle/>
            <a:p>
              <a:pPr>
                <a:lnSpc>
                  <a:spcPts val="1960"/>
                </a:lnSpc>
              </a:pPr>
              <a:r>
                <a:rPr lang="en-US" sz="1400" spc="28">
                  <a:solidFill>
                    <a:srgbClr val="3D3132"/>
                  </a:solidFill>
                </a:rPr>
                <a:t>3 Themes</a:t>
              </a:r>
            </a:p>
          </p:txBody>
        </p:sp>
      </p:grpSp>
      <p:sp>
        <p:nvSpPr>
          <p:cNvPr id="21" name="TextBox 21"/>
          <p:cNvSpPr txBox="1"/>
          <p:nvPr/>
        </p:nvSpPr>
        <p:spPr>
          <a:xfrm>
            <a:off x="188336" y="2014868"/>
            <a:ext cx="3021409" cy="3054939"/>
          </a:xfrm>
          <a:prstGeom prst="rect">
            <a:avLst/>
          </a:prstGeom>
        </p:spPr>
        <p:txBody>
          <a:bodyPr wrap="square" lIns="0" tIns="0" rIns="0" bIns="0" rtlCol="0" anchor="t">
            <a:spAutoFit/>
          </a:bodyPr>
          <a:lstStyle/>
          <a:p>
            <a:pPr algn="ctr">
              <a:lnSpc>
                <a:spcPts val="2400"/>
              </a:lnSpc>
            </a:pPr>
            <a:r>
              <a:rPr lang="en-US" sz="1600" spc="85" dirty="0">
                <a:solidFill>
                  <a:srgbClr val="3D3132"/>
                </a:solidFill>
              </a:rPr>
              <a:t>Identity and culture</a:t>
            </a:r>
          </a:p>
          <a:p>
            <a:pPr algn="ctr">
              <a:lnSpc>
                <a:spcPts val="2400"/>
              </a:lnSpc>
            </a:pPr>
            <a:endParaRPr lang="en-US" sz="1600" spc="85" dirty="0">
              <a:solidFill>
                <a:srgbClr val="3D3132"/>
              </a:solidFill>
            </a:endParaRPr>
          </a:p>
          <a:p>
            <a:pPr marL="345457" lvl="1" indent="-172729">
              <a:lnSpc>
                <a:spcPts val="2400"/>
              </a:lnSpc>
              <a:buFont typeface="Arial"/>
              <a:buChar char="•"/>
            </a:pPr>
            <a:r>
              <a:rPr lang="en-US" sz="1600" spc="85" dirty="0">
                <a:solidFill>
                  <a:srgbClr val="3D3132"/>
                </a:solidFill>
              </a:rPr>
              <a:t>Types of family</a:t>
            </a:r>
          </a:p>
          <a:p>
            <a:pPr marL="345457" lvl="1" indent="-172729">
              <a:lnSpc>
                <a:spcPts val="2400"/>
              </a:lnSpc>
              <a:buFont typeface="Arial"/>
              <a:buChar char="•"/>
            </a:pPr>
            <a:r>
              <a:rPr lang="en-US" sz="1600" spc="85" dirty="0">
                <a:solidFill>
                  <a:srgbClr val="3D3132"/>
                </a:solidFill>
              </a:rPr>
              <a:t>Relationships</a:t>
            </a:r>
          </a:p>
          <a:p>
            <a:pPr marL="345457" lvl="1" indent="-172729">
              <a:lnSpc>
                <a:spcPts val="2400"/>
              </a:lnSpc>
              <a:buFont typeface="Arial"/>
              <a:buChar char="•"/>
            </a:pPr>
            <a:r>
              <a:rPr lang="en-US" sz="1600" spc="85" dirty="0">
                <a:solidFill>
                  <a:srgbClr val="3D3132"/>
                </a:solidFill>
              </a:rPr>
              <a:t>Marriage/partnerships</a:t>
            </a:r>
          </a:p>
          <a:p>
            <a:pPr marL="345457" lvl="1" indent="-172729">
              <a:lnSpc>
                <a:spcPts val="2400"/>
              </a:lnSpc>
              <a:buFont typeface="Arial"/>
              <a:buChar char="•"/>
            </a:pPr>
            <a:r>
              <a:rPr lang="en-US" sz="1600" spc="85" dirty="0">
                <a:solidFill>
                  <a:srgbClr val="3D3132"/>
                </a:solidFill>
              </a:rPr>
              <a:t>Social media</a:t>
            </a:r>
          </a:p>
          <a:p>
            <a:pPr marL="345457" lvl="1" indent="-172729">
              <a:lnSpc>
                <a:spcPts val="2400"/>
              </a:lnSpc>
              <a:buFont typeface="Arial"/>
              <a:buChar char="•"/>
            </a:pPr>
            <a:r>
              <a:rPr lang="en-US" sz="1600" spc="85" dirty="0">
                <a:solidFill>
                  <a:srgbClr val="3D3132"/>
                </a:solidFill>
              </a:rPr>
              <a:t>Music</a:t>
            </a:r>
          </a:p>
          <a:p>
            <a:pPr marL="345457" lvl="1" indent="-172729">
              <a:lnSpc>
                <a:spcPts val="2400"/>
              </a:lnSpc>
              <a:buFont typeface="Arial"/>
              <a:buChar char="•"/>
            </a:pPr>
            <a:r>
              <a:rPr lang="en-US" sz="1600" spc="85" dirty="0">
                <a:solidFill>
                  <a:srgbClr val="3D3132"/>
                </a:solidFill>
              </a:rPr>
              <a:t>Cinema &amp; TV</a:t>
            </a:r>
          </a:p>
          <a:p>
            <a:pPr marL="345457" lvl="1" indent="-172729">
              <a:lnSpc>
                <a:spcPts val="2400"/>
              </a:lnSpc>
              <a:buFont typeface="Arial"/>
              <a:buChar char="•"/>
            </a:pPr>
            <a:r>
              <a:rPr lang="en-US" sz="1600" spc="85" dirty="0">
                <a:solidFill>
                  <a:srgbClr val="3D3132"/>
                </a:solidFill>
              </a:rPr>
              <a:t>Food</a:t>
            </a:r>
          </a:p>
          <a:p>
            <a:pPr marL="345457" lvl="1" indent="-172729">
              <a:lnSpc>
                <a:spcPts val="2400"/>
              </a:lnSpc>
              <a:buFont typeface="Arial"/>
              <a:buChar char="•"/>
            </a:pPr>
            <a:r>
              <a:rPr lang="en-US" sz="1600" spc="85" dirty="0">
                <a:solidFill>
                  <a:srgbClr val="3D3132"/>
                </a:solidFill>
              </a:rPr>
              <a:t>Sport</a:t>
            </a:r>
          </a:p>
        </p:txBody>
      </p:sp>
      <p:sp>
        <p:nvSpPr>
          <p:cNvPr id="22" name="TextBox 22"/>
          <p:cNvSpPr txBox="1"/>
          <p:nvPr/>
        </p:nvSpPr>
        <p:spPr>
          <a:xfrm>
            <a:off x="9025355" y="199964"/>
            <a:ext cx="2978311" cy="2439386"/>
          </a:xfrm>
          <a:prstGeom prst="rect">
            <a:avLst/>
          </a:prstGeom>
        </p:spPr>
        <p:txBody>
          <a:bodyPr lIns="0" tIns="0" rIns="0" bIns="0" rtlCol="0" anchor="t">
            <a:spAutoFit/>
          </a:bodyPr>
          <a:lstStyle/>
          <a:p>
            <a:pPr algn="ctr">
              <a:lnSpc>
                <a:spcPts val="2400"/>
              </a:lnSpc>
            </a:pPr>
            <a:r>
              <a:rPr lang="en-US" sz="1600" spc="85" dirty="0">
                <a:solidFill>
                  <a:srgbClr val="3D3132"/>
                </a:solidFill>
              </a:rPr>
              <a:t>Local, national, International and global areas of interest</a:t>
            </a:r>
          </a:p>
          <a:p>
            <a:pPr algn="ctr">
              <a:lnSpc>
                <a:spcPts val="2400"/>
              </a:lnSpc>
            </a:pPr>
            <a:endParaRPr lang="en-US" sz="1600" spc="85" dirty="0">
              <a:solidFill>
                <a:srgbClr val="3D3132"/>
              </a:solidFill>
            </a:endParaRPr>
          </a:p>
          <a:p>
            <a:pPr marL="345457" lvl="1" indent="-172729">
              <a:lnSpc>
                <a:spcPts val="2400"/>
              </a:lnSpc>
              <a:buFont typeface="Arial"/>
              <a:buChar char="•"/>
            </a:pPr>
            <a:r>
              <a:rPr lang="en-US" sz="1600" spc="85" dirty="0">
                <a:solidFill>
                  <a:srgbClr val="3D3132"/>
                </a:solidFill>
              </a:rPr>
              <a:t>Where you live</a:t>
            </a:r>
          </a:p>
          <a:p>
            <a:pPr marL="345457" lvl="1" indent="-172729">
              <a:lnSpc>
                <a:spcPts val="2400"/>
              </a:lnSpc>
              <a:buFont typeface="Arial"/>
              <a:buChar char="•"/>
            </a:pPr>
            <a:r>
              <a:rPr lang="en-US" sz="1600" spc="85" dirty="0">
                <a:solidFill>
                  <a:srgbClr val="3D3132"/>
                </a:solidFill>
              </a:rPr>
              <a:t>Charity work</a:t>
            </a:r>
          </a:p>
          <a:p>
            <a:pPr marL="345457" lvl="1" indent="-172729">
              <a:lnSpc>
                <a:spcPts val="2400"/>
              </a:lnSpc>
              <a:buFont typeface="Arial"/>
              <a:buChar char="•"/>
            </a:pPr>
            <a:r>
              <a:rPr lang="en-US" sz="1600" spc="85" dirty="0">
                <a:solidFill>
                  <a:srgbClr val="3D3132"/>
                </a:solidFill>
              </a:rPr>
              <a:t>Healthy &amp; unhealthy living</a:t>
            </a:r>
          </a:p>
          <a:p>
            <a:pPr marL="345457" lvl="1" indent="-172729">
              <a:lnSpc>
                <a:spcPts val="2400"/>
              </a:lnSpc>
              <a:buFont typeface="Arial"/>
              <a:buChar char="•"/>
            </a:pPr>
            <a:r>
              <a:rPr lang="en-US" sz="1600" spc="85" dirty="0">
                <a:solidFill>
                  <a:srgbClr val="3D3132"/>
                </a:solidFill>
              </a:rPr>
              <a:t>The environment</a:t>
            </a:r>
          </a:p>
          <a:p>
            <a:pPr marL="345457" lvl="1" indent="-172729">
              <a:lnSpc>
                <a:spcPts val="2400"/>
              </a:lnSpc>
              <a:buFont typeface="Arial"/>
              <a:buChar char="•"/>
            </a:pPr>
            <a:r>
              <a:rPr lang="en-US" sz="1600" spc="85" dirty="0">
                <a:solidFill>
                  <a:srgbClr val="3D3132"/>
                </a:solidFill>
              </a:rPr>
              <a:t>Poverty &amp; homelessness</a:t>
            </a:r>
          </a:p>
        </p:txBody>
      </p:sp>
      <p:sp>
        <p:nvSpPr>
          <p:cNvPr id="23" name="TextBox 23"/>
          <p:cNvSpPr txBox="1"/>
          <p:nvPr/>
        </p:nvSpPr>
        <p:spPr>
          <a:xfrm>
            <a:off x="5331759" y="4191000"/>
            <a:ext cx="3681346" cy="2131609"/>
          </a:xfrm>
          <a:prstGeom prst="rect">
            <a:avLst/>
          </a:prstGeom>
        </p:spPr>
        <p:txBody>
          <a:bodyPr lIns="0" tIns="0" rIns="0" bIns="0" rtlCol="0" anchor="t">
            <a:spAutoFit/>
          </a:bodyPr>
          <a:lstStyle/>
          <a:p>
            <a:pPr algn="ctr">
              <a:lnSpc>
                <a:spcPts val="2400"/>
              </a:lnSpc>
            </a:pPr>
            <a:r>
              <a:rPr lang="en-US" sz="1600" spc="85" dirty="0">
                <a:solidFill>
                  <a:srgbClr val="3D3132"/>
                </a:solidFill>
              </a:rPr>
              <a:t>Current and future study </a:t>
            </a:r>
          </a:p>
          <a:p>
            <a:pPr algn="ctr">
              <a:lnSpc>
                <a:spcPts val="2400"/>
              </a:lnSpc>
            </a:pPr>
            <a:r>
              <a:rPr lang="en-US" sz="1600" spc="85" dirty="0">
                <a:solidFill>
                  <a:srgbClr val="3D3132"/>
                </a:solidFill>
              </a:rPr>
              <a:t>and employment</a:t>
            </a:r>
          </a:p>
          <a:p>
            <a:pPr algn="ctr">
              <a:lnSpc>
                <a:spcPts val="2400"/>
              </a:lnSpc>
            </a:pPr>
            <a:endParaRPr lang="en-US" sz="1600" spc="85" dirty="0">
              <a:solidFill>
                <a:srgbClr val="3D3132"/>
              </a:solidFill>
            </a:endParaRPr>
          </a:p>
          <a:p>
            <a:pPr marL="345457" lvl="1" indent="-172729">
              <a:lnSpc>
                <a:spcPts val="2400"/>
              </a:lnSpc>
              <a:buFont typeface="Arial"/>
              <a:buChar char="•"/>
            </a:pPr>
            <a:r>
              <a:rPr lang="en-US" sz="1600" spc="85" dirty="0">
                <a:solidFill>
                  <a:srgbClr val="3D3132"/>
                </a:solidFill>
              </a:rPr>
              <a:t>Your studies</a:t>
            </a:r>
          </a:p>
          <a:p>
            <a:pPr marL="345457" lvl="1" indent="-172729">
              <a:lnSpc>
                <a:spcPts val="2400"/>
              </a:lnSpc>
              <a:buFont typeface="Arial"/>
              <a:buChar char="•"/>
            </a:pPr>
            <a:r>
              <a:rPr lang="en-US" sz="1600" spc="85" dirty="0">
                <a:solidFill>
                  <a:srgbClr val="3D3132"/>
                </a:solidFill>
              </a:rPr>
              <a:t>Life at school</a:t>
            </a:r>
          </a:p>
          <a:p>
            <a:pPr marL="345457" lvl="1" indent="-172729">
              <a:lnSpc>
                <a:spcPts val="2400"/>
              </a:lnSpc>
              <a:buFont typeface="Arial"/>
              <a:buChar char="•"/>
            </a:pPr>
            <a:r>
              <a:rPr lang="en-US" sz="1600" spc="85" dirty="0">
                <a:solidFill>
                  <a:srgbClr val="3D3132"/>
                </a:solidFill>
              </a:rPr>
              <a:t>Education after GCSEs</a:t>
            </a:r>
          </a:p>
          <a:p>
            <a:pPr marL="345457" lvl="1" indent="-172729">
              <a:lnSpc>
                <a:spcPts val="2400"/>
              </a:lnSpc>
              <a:buFont typeface="Arial"/>
              <a:buChar char="•"/>
            </a:pPr>
            <a:r>
              <a:rPr lang="en-US" sz="1600" spc="85" dirty="0">
                <a:solidFill>
                  <a:srgbClr val="3D3132"/>
                </a:solidFill>
              </a:rPr>
              <a:t>Jobs, careers &amp; ambitions</a:t>
            </a:r>
          </a:p>
        </p:txBody>
      </p:sp>
      <p:grpSp>
        <p:nvGrpSpPr>
          <p:cNvPr id="24" name="Group 24"/>
          <p:cNvGrpSpPr>
            <a:grpSpLocks noChangeAspect="1"/>
          </p:cNvGrpSpPr>
          <p:nvPr/>
        </p:nvGrpSpPr>
        <p:grpSpPr>
          <a:xfrm>
            <a:off x="9032389" y="3708045"/>
            <a:ext cx="1290403" cy="1290403"/>
            <a:chOff x="0" y="0"/>
            <a:chExt cx="6350000" cy="6350000"/>
          </a:xfrm>
        </p:grpSpPr>
        <p:sp>
          <p:nvSpPr>
            <p:cNvPr id="25" name="Freeform 25"/>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10" cstate="email">
                <a:extLst>
                  <a:ext uri="{28A0092B-C50C-407E-A947-70E740481C1C}">
                    <a14:useLocalDpi xmlns:a14="http://schemas.microsoft.com/office/drawing/2010/main"/>
                  </a:ext>
                </a:extLst>
              </a:blip>
              <a:stretch>
                <a:fillRect/>
              </a:stretch>
            </a:blipFill>
          </p:spPr>
        </p:sp>
      </p:grpSp>
      <p:pic>
        <p:nvPicPr>
          <p:cNvPr id="31" name="Picture 30">
            <a:extLst>
              <a:ext uri="{FF2B5EF4-FFF2-40B4-BE49-F238E27FC236}">
                <a16:creationId xmlns:a16="http://schemas.microsoft.com/office/drawing/2014/main" id="{C6ECC5F5-2790-42A3-9CE6-CD70B0B9391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537956" y="3708045"/>
            <a:ext cx="1382137" cy="1290661"/>
          </a:xfrm>
          <a:prstGeom prst="roundRect">
            <a:avLst>
              <a:gd name="adj" fmla="val 8594"/>
            </a:avLst>
          </a:prstGeom>
          <a:solidFill>
            <a:srgbClr val="FFFFFF">
              <a:shade val="85000"/>
            </a:srgbClr>
          </a:solidFill>
          <a:ln>
            <a:noFill/>
          </a:ln>
          <a:effectLst/>
        </p:spPr>
      </p:pic>
      <p:pic>
        <p:nvPicPr>
          <p:cNvPr id="27" name="Picture 26">
            <a:extLst>
              <a:ext uri="{FF2B5EF4-FFF2-40B4-BE49-F238E27FC236}">
                <a16:creationId xmlns:a16="http://schemas.microsoft.com/office/drawing/2014/main" id="{2AF0A762-0188-4470-B813-C0B7F3F33C4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448766" y="393792"/>
            <a:ext cx="1382649" cy="1382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139"/>
    </mc:Choice>
    <mc:Fallback xmlns="">
      <p:transition spd="slow" advTm="2613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20583" y="356040"/>
            <a:ext cx="7812949" cy="1051570"/>
          </a:xfrm>
          <a:prstGeom prst="rect">
            <a:avLst/>
          </a:prstGeom>
        </p:spPr>
        <p:txBody>
          <a:bodyPr lIns="0" tIns="0" rIns="0" bIns="0" rtlCol="0" anchor="t">
            <a:spAutoFit/>
          </a:bodyPr>
          <a:lstStyle/>
          <a:p>
            <a:pPr algn="ctr">
              <a:lnSpc>
                <a:spcPts val="4107"/>
              </a:lnSpc>
            </a:pPr>
            <a:r>
              <a:rPr lang="en-US" sz="3734" spc="75" dirty="0"/>
              <a:t>What students enjoy about their Spanish lessons</a:t>
            </a:r>
          </a:p>
        </p:txBody>
      </p:sp>
      <p:sp>
        <p:nvSpPr>
          <p:cNvPr id="5" name="TextBox 5"/>
          <p:cNvSpPr txBox="1"/>
          <p:nvPr/>
        </p:nvSpPr>
        <p:spPr>
          <a:xfrm>
            <a:off x="305815" y="4525670"/>
            <a:ext cx="3458599" cy="1107098"/>
          </a:xfrm>
          <a:prstGeom prst="rect">
            <a:avLst/>
          </a:prstGeom>
        </p:spPr>
        <p:txBody>
          <a:bodyPr lIns="0" tIns="0" rIns="0" bIns="0" rtlCol="0" anchor="t">
            <a:spAutoFit/>
          </a:bodyPr>
          <a:lstStyle/>
          <a:p>
            <a:pPr algn="ctr">
              <a:lnSpc>
                <a:spcPts val="2175"/>
              </a:lnSpc>
            </a:pPr>
            <a:r>
              <a:rPr lang="en-US" sz="1450" spc="77" dirty="0">
                <a:solidFill>
                  <a:srgbClr val="3D3132"/>
                </a:solidFill>
              </a:rPr>
              <a:t>We get the opportunity to surround ourselves with recordings of native speakers which opens us up to greater understanding and more vocabulary. </a:t>
            </a:r>
          </a:p>
        </p:txBody>
      </p:sp>
      <p:sp>
        <p:nvSpPr>
          <p:cNvPr id="8" name="TextBox 8"/>
          <p:cNvSpPr txBox="1"/>
          <p:nvPr/>
        </p:nvSpPr>
        <p:spPr>
          <a:xfrm>
            <a:off x="7604959" y="4806260"/>
            <a:ext cx="3458599" cy="826508"/>
          </a:xfrm>
          <a:prstGeom prst="rect">
            <a:avLst/>
          </a:prstGeom>
        </p:spPr>
        <p:txBody>
          <a:bodyPr lIns="0" tIns="0" rIns="0" bIns="0" rtlCol="0" anchor="t">
            <a:spAutoFit/>
          </a:bodyPr>
          <a:lstStyle/>
          <a:p>
            <a:pPr algn="ctr">
              <a:lnSpc>
                <a:spcPts val="2245"/>
              </a:lnSpc>
            </a:pPr>
            <a:r>
              <a:rPr lang="en-US" sz="1497" spc="79" dirty="0">
                <a:solidFill>
                  <a:srgbClr val="3D3132"/>
                </a:solidFill>
              </a:rPr>
              <a:t>It’s really funny when you find a word which is really similar to your language but means the opposite </a:t>
            </a:r>
          </a:p>
        </p:txBody>
      </p:sp>
      <p:sp>
        <p:nvSpPr>
          <p:cNvPr id="14" name="TextBox 14"/>
          <p:cNvSpPr txBox="1"/>
          <p:nvPr/>
        </p:nvSpPr>
        <p:spPr>
          <a:xfrm>
            <a:off x="52290" y="2109025"/>
            <a:ext cx="3458599" cy="1516056"/>
          </a:xfrm>
          <a:prstGeom prst="rect">
            <a:avLst/>
          </a:prstGeom>
        </p:spPr>
        <p:txBody>
          <a:bodyPr lIns="0" tIns="0" rIns="0" bIns="0" rtlCol="0" anchor="t">
            <a:spAutoFit/>
          </a:bodyPr>
          <a:lstStyle/>
          <a:p>
            <a:pPr algn="ctr">
              <a:lnSpc>
                <a:spcPts val="2400"/>
              </a:lnSpc>
            </a:pPr>
            <a:r>
              <a:rPr lang="en-US" sz="1600" spc="85" dirty="0">
                <a:solidFill>
                  <a:srgbClr val="3D3132"/>
                </a:solidFill>
              </a:rPr>
              <a:t>We explore different ways to learn the language and it is not always written work. We use Kahoot and a range of other websites that are quite fun. </a:t>
            </a:r>
          </a:p>
        </p:txBody>
      </p:sp>
      <p:sp>
        <p:nvSpPr>
          <p:cNvPr id="17" name="TextBox 17"/>
          <p:cNvSpPr txBox="1"/>
          <p:nvPr/>
        </p:nvSpPr>
        <p:spPr>
          <a:xfrm>
            <a:off x="4037950" y="2386469"/>
            <a:ext cx="4378217" cy="1823833"/>
          </a:xfrm>
          <a:prstGeom prst="rect">
            <a:avLst/>
          </a:prstGeom>
        </p:spPr>
        <p:txBody>
          <a:bodyPr wrap="square" lIns="0" tIns="0" rIns="0" bIns="0" rtlCol="0" anchor="t">
            <a:spAutoFit/>
          </a:bodyPr>
          <a:lstStyle/>
          <a:p>
            <a:pPr algn="ctr">
              <a:lnSpc>
                <a:spcPts val="2400"/>
              </a:lnSpc>
            </a:pPr>
            <a:r>
              <a:rPr lang="en-US" sz="1600" spc="85" dirty="0">
                <a:solidFill>
                  <a:srgbClr val="3D3132"/>
                </a:solidFill>
              </a:rPr>
              <a:t>I enjoy the fact that smaller classes allow opportunity for class more discussions and everyone is involved , you get more feedback best suited to you from your teachers and I enjoy being able to learn new vocabulary through games </a:t>
            </a:r>
          </a:p>
        </p:txBody>
      </p:sp>
      <p:sp>
        <p:nvSpPr>
          <p:cNvPr id="20" name="TextBox 20"/>
          <p:cNvSpPr txBox="1"/>
          <p:nvPr/>
        </p:nvSpPr>
        <p:spPr>
          <a:xfrm>
            <a:off x="8659369" y="1817590"/>
            <a:ext cx="3532631" cy="1515415"/>
          </a:xfrm>
          <a:prstGeom prst="rect">
            <a:avLst/>
          </a:prstGeom>
        </p:spPr>
        <p:txBody>
          <a:bodyPr lIns="0" tIns="0" rIns="0" bIns="0" rtlCol="0" anchor="t">
            <a:spAutoFit/>
          </a:bodyPr>
          <a:lstStyle/>
          <a:p>
            <a:pPr algn="ctr">
              <a:lnSpc>
                <a:spcPts val="2371"/>
              </a:lnSpc>
            </a:pPr>
            <a:r>
              <a:rPr lang="en-US" sz="1581" spc="83" dirty="0">
                <a:solidFill>
                  <a:srgbClr val="3D3132"/>
                </a:solidFill>
              </a:rPr>
              <a:t>I really enjoy learning about festivals as it is one of my </a:t>
            </a:r>
            <a:r>
              <a:rPr lang="en-US" sz="1581" spc="83" dirty="0" err="1">
                <a:solidFill>
                  <a:srgbClr val="3D3132"/>
                </a:solidFill>
              </a:rPr>
              <a:t>favourite</a:t>
            </a:r>
            <a:r>
              <a:rPr lang="en-US" sz="1581" spc="83" dirty="0">
                <a:solidFill>
                  <a:srgbClr val="3D3132"/>
                </a:solidFill>
              </a:rPr>
              <a:t> topics in Spanish and gives me such a good insight into the different cultures of </a:t>
            </a:r>
            <a:r>
              <a:rPr lang="en-US" sz="1581" spc="83" dirty="0" err="1">
                <a:solidFill>
                  <a:srgbClr val="3D3132"/>
                </a:solidFill>
              </a:rPr>
              <a:t>france</a:t>
            </a:r>
            <a:r>
              <a:rPr lang="en-US" sz="1581" spc="83" dirty="0">
                <a:solidFill>
                  <a:srgbClr val="3D3132"/>
                </a:solidFill>
              </a:rPr>
              <a:t>.</a:t>
            </a:r>
          </a:p>
        </p:txBody>
      </p:sp>
      <p:pic>
        <p:nvPicPr>
          <p:cNvPr id="21" name="Picture 20">
            <a:extLst>
              <a:ext uri="{FF2B5EF4-FFF2-40B4-BE49-F238E27FC236}">
                <a16:creationId xmlns:a16="http://schemas.microsoft.com/office/drawing/2014/main" id="{13EAA412-EA6C-4C26-8A2B-7BFED746AC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8446" y="222794"/>
            <a:ext cx="1382649" cy="1382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2163"/>
    </mc:Choice>
    <mc:Fallback xmlns="">
      <p:transition spd="slow" advTm="421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4103108" y="685800"/>
            <a:ext cx="140014" cy="5486400"/>
          </a:xfrm>
          <a:prstGeom prst="rect">
            <a:avLst/>
          </a:prstGeom>
          <a:solidFill>
            <a:srgbClr val="FFFFFF"/>
          </a:solidFill>
        </p:spPr>
      </p:sp>
      <p:grpSp>
        <p:nvGrpSpPr>
          <p:cNvPr id="4" name="Group 4"/>
          <p:cNvGrpSpPr/>
          <p:nvPr/>
        </p:nvGrpSpPr>
        <p:grpSpPr>
          <a:xfrm>
            <a:off x="4480288" y="280039"/>
            <a:ext cx="7562634" cy="6541287"/>
            <a:chOff x="0" y="-28575"/>
            <a:chExt cx="15125268" cy="13082574"/>
          </a:xfrm>
        </p:grpSpPr>
        <p:sp>
          <p:nvSpPr>
            <p:cNvPr id="5" name="TextBox 5"/>
            <p:cNvSpPr txBox="1"/>
            <p:nvPr/>
          </p:nvSpPr>
          <p:spPr>
            <a:xfrm>
              <a:off x="0" y="-28575"/>
              <a:ext cx="14484498" cy="1353576"/>
            </a:xfrm>
            <a:prstGeom prst="rect">
              <a:avLst/>
            </a:prstGeom>
          </p:spPr>
          <p:txBody>
            <a:bodyPr lIns="0" tIns="0" rIns="0" bIns="0" rtlCol="0" anchor="t">
              <a:spAutoFit/>
            </a:bodyPr>
            <a:lstStyle/>
            <a:p>
              <a:pPr>
                <a:lnSpc>
                  <a:spcPts val="2657"/>
                </a:lnSpc>
              </a:pPr>
              <a:r>
                <a:rPr lang="en-US" sz="2092" b="1" spc="129" dirty="0">
                  <a:solidFill>
                    <a:srgbClr val="3D3132"/>
                  </a:solidFill>
                </a:rPr>
                <a:t>I HAVEN’T DONE SPANISH IN KS3. HOW CAN I BE SUCCESSFUL AT GCSE?</a:t>
              </a:r>
            </a:p>
          </p:txBody>
        </p:sp>
        <p:sp>
          <p:nvSpPr>
            <p:cNvPr id="6" name="TextBox 6"/>
            <p:cNvSpPr txBox="1"/>
            <p:nvPr/>
          </p:nvSpPr>
          <p:spPr>
            <a:xfrm>
              <a:off x="0" y="1559057"/>
              <a:ext cx="15125268" cy="11494942"/>
            </a:xfrm>
            <a:prstGeom prst="rect">
              <a:avLst/>
            </a:prstGeom>
          </p:spPr>
          <p:txBody>
            <a:bodyPr wrap="square" lIns="0" tIns="0" rIns="0" bIns="0" rtlCol="0" anchor="t">
              <a:spAutoFit/>
            </a:bodyPr>
            <a:lstStyle/>
            <a:p>
              <a:pPr>
                <a:lnSpc>
                  <a:spcPts val="3014"/>
                </a:lnSpc>
              </a:pPr>
              <a:r>
                <a:rPr lang="en-US" sz="2153" spc="64" dirty="0">
                  <a:solidFill>
                    <a:srgbClr val="3D3132"/>
                  </a:solidFill>
                </a:rPr>
                <a:t>You may have limited experience of studying Spanish –don’t worry! You have studied French before so you will be familiar with language learning techniques and your experience of French will give you a head start. Schemes of Learning have been carefully designed to allow you to make rapid progress and feel confident with the skills and the content you are learning.</a:t>
              </a:r>
            </a:p>
            <a:p>
              <a:pPr>
                <a:lnSpc>
                  <a:spcPts val="3014"/>
                </a:lnSpc>
              </a:pPr>
              <a:r>
                <a:rPr lang="en-US" sz="2153" spc="64" dirty="0">
                  <a:solidFill>
                    <a:srgbClr val="3D3132"/>
                  </a:solidFill>
                </a:rPr>
                <a:t>There are lots of things you can be doing at home independently to improve your Spanish, such as online learning, </a:t>
              </a:r>
              <a:r>
                <a:rPr lang="en-US" sz="2153" spc="64" dirty="0" err="1">
                  <a:solidFill>
                    <a:srgbClr val="3D3132"/>
                  </a:solidFill>
                </a:rPr>
                <a:t>Youtube</a:t>
              </a:r>
              <a:r>
                <a:rPr lang="en-US" sz="2153" spc="64" dirty="0">
                  <a:solidFill>
                    <a:srgbClr val="3D3132"/>
                  </a:solidFill>
                </a:rPr>
                <a:t> tutorials, attending Spanish club and revision sessions. Have a look at the 10 minutes more sheet for ideas</a:t>
              </a:r>
            </a:p>
            <a:p>
              <a:pPr>
                <a:lnSpc>
                  <a:spcPts val="3014"/>
                </a:lnSpc>
              </a:pPr>
              <a:endParaRPr lang="en-US" sz="2153" spc="64" dirty="0">
                <a:solidFill>
                  <a:srgbClr val="3D3132"/>
                </a:solidFill>
              </a:endParaRPr>
            </a:p>
            <a:p>
              <a:pPr>
                <a:lnSpc>
                  <a:spcPts val="3014"/>
                </a:lnSpc>
              </a:pPr>
              <a:r>
                <a:rPr lang="en-US" sz="2153" b="1" spc="64" dirty="0">
                  <a:solidFill>
                    <a:srgbClr val="3D3132"/>
                  </a:solidFill>
                </a:rPr>
                <a:t>If you choose GCSE Spanish, you will be required to complete a Foundation Spanish course, consisting of a lesson once a week after school in the summer term of Y9</a:t>
              </a:r>
              <a:r>
                <a:rPr lang="en-US" sz="2153" b="1" spc="64">
                  <a:solidFill>
                    <a:srgbClr val="3D3132"/>
                  </a:solidFill>
                </a:rPr>
                <a:t>. </a:t>
              </a:r>
              <a:endParaRPr lang="en-US" sz="2153" b="1" spc="64" dirty="0">
                <a:solidFill>
                  <a:srgbClr val="3D3132"/>
                </a:solidFill>
              </a:endParaRPr>
            </a:p>
          </p:txBody>
        </p:sp>
        <p:sp>
          <p:nvSpPr>
            <p:cNvPr id="9" name="TextBox 9"/>
            <p:cNvSpPr txBox="1"/>
            <p:nvPr/>
          </p:nvSpPr>
          <p:spPr>
            <a:xfrm>
              <a:off x="0" y="11797005"/>
              <a:ext cx="13363790" cy="658386"/>
            </a:xfrm>
            <a:prstGeom prst="rect">
              <a:avLst/>
            </a:prstGeom>
          </p:spPr>
          <p:txBody>
            <a:bodyPr lIns="0" tIns="0" rIns="0" bIns="0" rtlCol="0" anchor="t">
              <a:spAutoFit/>
            </a:bodyPr>
            <a:lstStyle/>
            <a:p>
              <a:pPr>
                <a:lnSpc>
                  <a:spcPts val="3014"/>
                </a:lnSpc>
              </a:pPr>
              <a:endParaRPr sz="1200"/>
            </a:p>
          </p:txBody>
        </p:sp>
      </p:grpSp>
      <p:pic>
        <p:nvPicPr>
          <p:cNvPr id="11" name="Picture 11"/>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49078" y="3343185"/>
            <a:ext cx="3793625" cy="2513276"/>
          </a:xfrm>
          <a:prstGeom prst="rect">
            <a:avLst/>
          </a:prstGeom>
        </p:spPr>
      </p:pic>
      <p:pic>
        <p:nvPicPr>
          <p:cNvPr id="12" name="Picture 12"/>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27440" y="1074794"/>
            <a:ext cx="2636901" cy="2743200"/>
          </a:xfrm>
          <a:prstGeom prst="rect">
            <a:avLst/>
          </a:prstGeom>
        </p:spPr>
      </p:pic>
      <p:sp>
        <p:nvSpPr>
          <p:cNvPr id="13" name="TextBox 12">
            <a:extLst>
              <a:ext uri="{FF2B5EF4-FFF2-40B4-BE49-F238E27FC236}">
                <a16:creationId xmlns:a16="http://schemas.microsoft.com/office/drawing/2014/main" id="{56C92D8D-88BE-45FC-8822-8974A9B22484}"/>
              </a:ext>
            </a:extLst>
          </p:cNvPr>
          <p:cNvSpPr txBox="1"/>
          <p:nvPr/>
        </p:nvSpPr>
        <p:spPr>
          <a:xfrm>
            <a:off x="2115671" y="282612"/>
            <a:ext cx="2497340" cy="903605"/>
          </a:xfrm>
          <a:prstGeom prst="rect">
            <a:avLst/>
          </a:prstGeom>
        </p:spPr>
        <p:txBody>
          <a:bodyPr wrap="square" lIns="0" tIns="0" rIns="0" bIns="0" rtlCol="0" anchor="t">
            <a:spAutoFit/>
          </a:bodyPr>
          <a:lstStyle/>
          <a:p>
            <a:pPr algn="l">
              <a:lnSpc>
                <a:spcPts val="7040"/>
              </a:lnSpc>
            </a:pPr>
            <a:r>
              <a:rPr lang="en-US" sz="6400" spc="224" dirty="0">
                <a:latin typeface="Fredoka One"/>
              </a:rPr>
              <a:t>FAQs</a:t>
            </a:r>
          </a:p>
        </p:txBody>
      </p:sp>
      <p:pic>
        <p:nvPicPr>
          <p:cNvPr id="15" name="Picture 14">
            <a:extLst>
              <a:ext uri="{FF2B5EF4-FFF2-40B4-BE49-F238E27FC236}">
                <a16:creationId xmlns:a16="http://schemas.microsoft.com/office/drawing/2014/main" id="{A2466F00-7DD7-42F0-9321-1B21987EF1E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6555" y="194740"/>
            <a:ext cx="1382649" cy="1382649"/>
          </a:xfrm>
          <a:prstGeom prst="rect">
            <a:avLst/>
          </a:prstGeom>
        </p:spPr>
      </p:pic>
    </p:spTree>
    <p:extLst>
      <p:ext uri="{BB962C8B-B14F-4D97-AF65-F5344CB8AC3E}">
        <p14:creationId xmlns:p14="http://schemas.microsoft.com/office/powerpoint/2010/main" val="3421823430"/>
      </p:ext>
    </p:extLst>
  </p:cSld>
  <p:clrMapOvr>
    <a:masterClrMapping/>
  </p:clrMapOvr>
  <mc:AlternateContent xmlns:mc="http://schemas.openxmlformats.org/markup-compatibility/2006" xmlns:p14="http://schemas.microsoft.com/office/powerpoint/2010/main">
    <mc:Choice Requires="p14">
      <p:transition spd="slow" p14:dur="2000" advTm="37960"/>
    </mc:Choice>
    <mc:Fallback xmlns="">
      <p:transition spd="slow" advTm="3796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4103108" y="685800"/>
            <a:ext cx="140014" cy="5486400"/>
          </a:xfrm>
          <a:prstGeom prst="rect">
            <a:avLst/>
          </a:prstGeom>
          <a:solidFill>
            <a:srgbClr val="FFFFFF"/>
          </a:solidFill>
        </p:spPr>
      </p:sp>
      <p:grpSp>
        <p:nvGrpSpPr>
          <p:cNvPr id="4" name="Group 4"/>
          <p:cNvGrpSpPr/>
          <p:nvPr/>
        </p:nvGrpSpPr>
        <p:grpSpPr>
          <a:xfrm>
            <a:off x="4480289" y="1074794"/>
            <a:ext cx="7242249" cy="6241983"/>
            <a:chOff x="0" y="-28575"/>
            <a:chExt cx="14484498" cy="12483966"/>
          </a:xfrm>
        </p:grpSpPr>
        <p:sp>
          <p:nvSpPr>
            <p:cNvPr id="5" name="TextBox 5"/>
            <p:cNvSpPr txBox="1"/>
            <p:nvPr/>
          </p:nvSpPr>
          <p:spPr>
            <a:xfrm>
              <a:off x="0" y="-28575"/>
              <a:ext cx="14484498" cy="1353576"/>
            </a:xfrm>
            <a:prstGeom prst="rect">
              <a:avLst/>
            </a:prstGeom>
          </p:spPr>
          <p:txBody>
            <a:bodyPr lIns="0" tIns="0" rIns="0" bIns="0" rtlCol="0" anchor="t">
              <a:spAutoFit/>
            </a:bodyPr>
            <a:lstStyle/>
            <a:p>
              <a:pPr>
                <a:lnSpc>
                  <a:spcPts val="2657"/>
                </a:lnSpc>
              </a:pPr>
              <a:r>
                <a:rPr lang="en-US" sz="2092" b="1" spc="129" dirty="0">
                  <a:solidFill>
                    <a:srgbClr val="3D3132"/>
                  </a:solidFill>
                </a:rPr>
                <a:t>I DON'T LIKE SPEAKING, WILL I HAVE TO DO A SPEAKING EXAM?</a:t>
              </a:r>
            </a:p>
          </p:txBody>
        </p:sp>
        <p:sp>
          <p:nvSpPr>
            <p:cNvPr id="6" name="TextBox 6"/>
            <p:cNvSpPr txBox="1"/>
            <p:nvPr/>
          </p:nvSpPr>
          <p:spPr>
            <a:xfrm>
              <a:off x="0" y="1559057"/>
              <a:ext cx="13363790" cy="2261644"/>
            </a:xfrm>
            <a:prstGeom prst="rect">
              <a:avLst/>
            </a:prstGeom>
          </p:spPr>
          <p:txBody>
            <a:bodyPr lIns="0" tIns="0" rIns="0" bIns="0" rtlCol="0" anchor="t">
              <a:spAutoFit/>
            </a:bodyPr>
            <a:lstStyle/>
            <a:p>
              <a:pPr>
                <a:lnSpc>
                  <a:spcPts val="3014"/>
                </a:lnSpc>
              </a:pPr>
              <a:r>
                <a:rPr lang="en-US" sz="2153" spc="64" dirty="0">
                  <a:solidFill>
                    <a:srgbClr val="3D3132"/>
                  </a:solidFill>
                </a:rPr>
                <a:t>Yes, but this is done with your normal class teacher and we do lots of practice in class. After we've </a:t>
              </a:r>
              <a:r>
                <a:rPr lang="en-US" sz="2153" spc="64" dirty="0" err="1">
                  <a:solidFill>
                    <a:srgbClr val="3D3132"/>
                  </a:solidFill>
                </a:rPr>
                <a:t>practised</a:t>
              </a:r>
              <a:r>
                <a:rPr lang="en-US" sz="2153" spc="64" dirty="0">
                  <a:solidFill>
                    <a:srgbClr val="3D3132"/>
                  </a:solidFill>
                </a:rPr>
                <a:t> and got lots of 1 to 1 feedback, you'll feel confident. </a:t>
              </a:r>
            </a:p>
          </p:txBody>
        </p:sp>
        <p:sp>
          <p:nvSpPr>
            <p:cNvPr id="7" name="TextBox 7"/>
            <p:cNvSpPr txBox="1"/>
            <p:nvPr/>
          </p:nvSpPr>
          <p:spPr>
            <a:xfrm>
              <a:off x="0" y="5264489"/>
              <a:ext cx="14484498" cy="661080"/>
            </a:xfrm>
            <a:prstGeom prst="rect">
              <a:avLst/>
            </a:prstGeom>
          </p:spPr>
          <p:txBody>
            <a:bodyPr lIns="0" tIns="0" rIns="0" bIns="0" rtlCol="0" anchor="t">
              <a:spAutoFit/>
            </a:bodyPr>
            <a:lstStyle/>
            <a:p>
              <a:pPr>
                <a:lnSpc>
                  <a:spcPts val="2658"/>
                </a:lnSpc>
              </a:pPr>
              <a:r>
                <a:rPr lang="en-US" sz="2093" b="1" spc="129" dirty="0">
                  <a:solidFill>
                    <a:srgbClr val="3D3132"/>
                  </a:solidFill>
                </a:rPr>
                <a:t>HOW DIFFERENT IS IT TO YEAR 9?</a:t>
              </a:r>
            </a:p>
          </p:txBody>
        </p:sp>
        <p:sp>
          <p:nvSpPr>
            <p:cNvPr id="8" name="TextBox 8"/>
            <p:cNvSpPr txBox="1"/>
            <p:nvPr/>
          </p:nvSpPr>
          <p:spPr>
            <a:xfrm>
              <a:off x="80816" y="6191705"/>
              <a:ext cx="13282972" cy="2930802"/>
            </a:xfrm>
            <a:prstGeom prst="rect">
              <a:avLst/>
            </a:prstGeom>
          </p:spPr>
          <p:txBody>
            <a:bodyPr wrap="square" lIns="0" tIns="0" rIns="0" bIns="0" rtlCol="0" anchor="t">
              <a:spAutoFit/>
            </a:bodyPr>
            <a:lstStyle/>
            <a:p>
              <a:pPr>
                <a:lnSpc>
                  <a:spcPts val="2928"/>
                </a:lnSpc>
              </a:pPr>
              <a:r>
                <a:rPr lang="en-US" sz="2091" spc="63" dirty="0">
                  <a:solidFill>
                    <a:srgbClr val="3D3132"/>
                  </a:solidFill>
                </a:rPr>
                <a:t>There is an increase in the challenge at GCSE, but the same skills are covered - reading, listening, speaking, writing, and even some of the same topics, just in </a:t>
              </a:r>
            </a:p>
            <a:p>
              <a:pPr>
                <a:lnSpc>
                  <a:spcPts val="2928"/>
                </a:lnSpc>
              </a:pPr>
              <a:r>
                <a:rPr lang="en-US" sz="2091" spc="63" dirty="0">
                  <a:solidFill>
                    <a:srgbClr val="3D3132"/>
                  </a:solidFill>
                </a:rPr>
                <a:t>more depth. </a:t>
              </a:r>
            </a:p>
          </p:txBody>
        </p:sp>
        <p:sp>
          <p:nvSpPr>
            <p:cNvPr id="9" name="TextBox 9"/>
            <p:cNvSpPr txBox="1"/>
            <p:nvPr/>
          </p:nvSpPr>
          <p:spPr>
            <a:xfrm>
              <a:off x="0" y="11797005"/>
              <a:ext cx="13363790" cy="658386"/>
            </a:xfrm>
            <a:prstGeom prst="rect">
              <a:avLst/>
            </a:prstGeom>
          </p:spPr>
          <p:txBody>
            <a:bodyPr lIns="0" tIns="0" rIns="0" bIns="0" rtlCol="0" anchor="t">
              <a:spAutoFit/>
            </a:bodyPr>
            <a:lstStyle/>
            <a:p>
              <a:pPr>
                <a:lnSpc>
                  <a:spcPts val="3014"/>
                </a:lnSpc>
              </a:pPr>
              <a:endParaRPr sz="1200"/>
            </a:p>
          </p:txBody>
        </p:sp>
      </p:grpSp>
      <p:pic>
        <p:nvPicPr>
          <p:cNvPr id="11" name="Picture 11"/>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49078" y="3343185"/>
            <a:ext cx="3793625" cy="2513276"/>
          </a:xfrm>
          <a:prstGeom prst="rect">
            <a:avLst/>
          </a:prstGeom>
        </p:spPr>
      </p:pic>
      <p:pic>
        <p:nvPicPr>
          <p:cNvPr id="12" name="Picture 12"/>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27440" y="1074794"/>
            <a:ext cx="2636901" cy="2743200"/>
          </a:xfrm>
          <a:prstGeom prst="rect">
            <a:avLst/>
          </a:prstGeom>
        </p:spPr>
      </p:pic>
      <p:sp>
        <p:nvSpPr>
          <p:cNvPr id="14" name="TextBox 12">
            <a:extLst>
              <a:ext uri="{FF2B5EF4-FFF2-40B4-BE49-F238E27FC236}">
                <a16:creationId xmlns:a16="http://schemas.microsoft.com/office/drawing/2014/main" id="{044B4CAA-19F0-4210-B183-01512A5A43E3}"/>
              </a:ext>
            </a:extLst>
          </p:cNvPr>
          <p:cNvSpPr txBox="1"/>
          <p:nvPr/>
        </p:nvSpPr>
        <p:spPr>
          <a:xfrm>
            <a:off x="4918787" y="384599"/>
            <a:ext cx="6365253" cy="602729"/>
          </a:xfrm>
          <a:prstGeom prst="rect">
            <a:avLst/>
          </a:prstGeom>
        </p:spPr>
        <p:txBody>
          <a:bodyPr lIns="0" tIns="0" rIns="0" bIns="0" rtlCol="0" anchor="t">
            <a:spAutoFit/>
          </a:bodyPr>
          <a:lstStyle/>
          <a:p>
            <a:pPr>
              <a:lnSpc>
                <a:spcPts val="4694"/>
              </a:lnSpc>
            </a:pPr>
            <a:r>
              <a:rPr lang="en-US" sz="4267" spc="149" dirty="0">
                <a:solidFill>
                  <a:srgbClr val="FFFFFF"/>
                </a:solidFill>
                <a:latin typeface="Fredoka One"/>
              </a:rPr>
              <a:t>FAQS</a:t>
            </a:r>
          </a:p>
        </p:txBody>
      </p:sp>
      <p:sp>
        <p:nvSpPr>
          <p:cNvPr id="13" name="TextBox 12">
            <a:extLst>
              <a:ext uri="{FF2B5EF4-FFF2-40B4-BE49-F238E27FC236}">
                <a16:creationId xmlns:a16="http://schemas.microsoft.com/office/drawing/2014/main" id="{56C92D8D-88BE-45FC-8822-8974A9B22484}"/>
              </a:ext>
            </a:extLst>
          </p:cNvPr>
          <p:cNvSpPr txBox="1"/>
          <p:nvPr/>
        </p:nvSpPr>
        <p:spPr>
          <a:xfrm>
            <a:off x="2115671" y="282612"/>
            <a:ext cx="2497340" cy="903605"/>
          </a:xfrm>
          <a:prstGeom prst="rect">
            <a:avLst/>
          </a:prstGeom>
        </p:spPr>
        <p:txBody>
          <a:bodyPr wrap="square" lIns="0" tIns="0" rIns="0" bIns="0" rtlCol="0" anchor="t">
            <a:spAutoFit/>
          </a:bodyPr>
          <a:lstStyle/>
          <a:p>
            <a:pPr algn="l">
              <a:lnSpc>
                <a:spcPts val="7040"/>
              </a:lnSpc>
            </a:pPr>
            <a:r>
              <a:rPr lang="en-US" sz="6400" spc="224" dirty="0">
                <a:latin typeface="Fredoka One"/>
              </a:rPr>
              <a:t>FAQs</a:t>
            </a:r>
          </a:p>
        </p:txBody>
      </p:sp>
      <p:pic>
        <p:nvPicPr>
          <p:cNvPr id="15" name="Picture 14">
            <a:extLst>
              <a:ext uri="{FF2B5EF4-FFF2-40B4-BE49-F238E27FC236}">
                <a16:creationId xmlns:a16="http://schemas.microsoft.com/office/drawing/2014/main" id="{A2466F00-7DD7-42F0-9321-1B21987EF1E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6555" y="194740"/>
            <a:ext cx="1382649" cy="1382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7960"/>
    </mc:Choice>
    <mc:Fallback xmlns="">
      <p:transition spd="slow" advTm="3796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1769</Words>
  <Application>Microsoft Office PowerPoint</Application>
  <PresentationFormat>Widescreen</PresentationFormat>
  <Paragraphs>140</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Fredoka One</vt:lpstr>
      <vt:lpstr>Office Theme</vt:lpstr>
      <vt:lpstr>GCSE Spanish</vt:lpstr>
      <vt:lpstr>PowerPoint Presentation</vt:lpstr>
      <vt:lpstr>           Why study another language?</vt:lpstr>
      <vt:lpstr>             The Spanish language</vt:lpstr>
      <vt:lpstr>PowerPoint Presentation</vt:lpstr>
      <vt:lpstr>PowerPoint Presentation</vt:lpstr>
      <vt:lpstr>PowerPoint Presentation</vt:lpstr>
      <vt:lpstr>PowerPoint Presentation</vt:lpstr>
      <vt:lpstr>PowerPoint Presentation</vt:lpstr>
      <vt:lpstr>PowerPoint Presentation</vt:lpstr>
      <vt:lpstr>           Careers and further opportunities</vt:lpstr>
      <vt:lpst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French</dc:title>
  <dc:creator>Angeline Phillips</dc:creator>
  <cp:lastModifiedBy>Danny P</cp:lastModifiedBy>
  <cp:revision>15</cp:revision>
  <dcterms:created xsi:type="dcterms:W3CDTF">2021-03-29T09:38:03Z</dcterms:created>
  <dcterms:modified xsi:type="dcterms:W3CDTF">2022-03-22T12:56:19Z</dcterms:modified>
</cp:coreProperties>
</file>