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1" r:id="rId5"/>
    <p:sldId id="263"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E06A2-6AEF-469D-B879-A30823EB53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508D3BA-3739-4F2E-8177-7B93913D82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DA05D2-22AF-4562-94B3-456DE9AADD6A}"/>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5" name="Footer Placeholder 4">
            <a:extLst>
              <a:ext uri="{FF2B5EF4-FFF2-40B4-BE49-F238E27FC236}">
                <a16:creationId xmlns:a16="http://schemas.microsoft.com/office/drawing/2014/main" id="{C00C7FE4-0CFA-4DCC-96EA-F1BFF684D6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3CEDCB-6DD5-468D-9FCC-3FF1638774E4}"/>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2823277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6F2DE-3CE5-4EE2-91D1-2CCE11AB16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3056AB-5B0D-4201-8590-1882BE7CA77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DE24ED-0D5A-4237-8A41-34422E5A8CF0}"/>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5" name="Footer Placeholder 4">
            <a:extLst>
              <a:ext uri="{FF2B5EF4-FFF2-40B4-BE49-F238E27FC236}">
                <a16:creationId xmlns:a16="http://schemas.microsoft.com/office/drawing/2014/main" id="{8402315A-5E6F-4D35-9272-E67D5FE165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6C6E222-C281-460A-B754-FE4E83C3AFCD}"/>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57491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CB46B2-409A-4877-8C83-DC0F29FDAF1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C0D0C13-33A7-41B3-8054-DC910AE948A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6C402D7-8884-4738-945B-DA6E863A81F6}"/>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5" name="Footer Placeholder 4">
            <a:extLst>
              <a:ext uri="{FF2B5EF4-FFF2-40B4-BE49-F238E27FC236}">
                <a16:creationId xmlns:a16="http://schemas.microsoft.com/office/drawing/2014/main" id="{B6D1BEEF-A608-40DC-8299-9B8A216FFC5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C5AC768-5247-401C-ABE1-6824D47C5680}"/>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4065861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F599B-3BC3-4FE9-A3CA-AA4FC4BA6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6BECFB-843B-458D-AB5D-793799293E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E422D-4281-4B14-B3FA-8333C378C53A}"/>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5" name="Footer Placeholder 4">
            <a:extLst>
              <a:ext uri="{FF2B5EF4-FFF2-40B4-BE49-F238E27FC236}">
                <a16:creationId xmlns:a16="http://schemas.microsoft.com/office/drawing/2014/main" id="{020D9388-21C9-4773-BAE8-16361AE076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B68AE-6E7C-4D2C-9F8E-A385D8AA6756}"/>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1165919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A306-6D30-4640-80DF-D6A2407864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1A763AF-53F1-4E5C-A3DB-AFDFA42173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66CD0F3-50EC-4C98-996B-519AE2A45951}"/>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5" name="Footer Placeholder 4">
            <a:extLst>
              <a:ext uri="{FF2B5EF4-FFF2-40B4-BE49-F238E27FC236}">
                <a16:creationId xmlns:a16="http://schemas.microsoft.com/office/drawing/2014/main" id="{04AC81DD-671C-45B0-A3AE-A635285EC4B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58CF622-8F25-4A9B-AF96-B20CCEFAAE05}"/>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3222466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868D-BE67-4976-97E1-5E257BB4719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CDC9011-0A43-4804-B685-CE7F302C13D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41795C9-1D8B-41DC-9609-8FB1BC0F245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2B40D82-27AC-47B0-9DC6-9C50C9F43A9D}"/>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6" name="Footer Placeholder 5">
            <a:extLst>
              <a:ext uri="{FF2B5EF4-FFF2-40B4-BE49-F238E27FC236}">
                <a16:creationId xmlns:a16="http://schemas.microsoft.com/office/drawing/2014/main" id="{4753939E-C13F-46CA-B7B3-4B7D3A195B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BF27D91-51B3-470A-88EC-860402864FBA}"/>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427375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39313-2754-4586-8991-2D812CCC27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2EAAF3-6B87-4097-A2EB-67CC93F28A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A2C5112-2F47-47AB-A937-C3530F662EE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3F8CB2A-DD61-47CD-987C-B5C401474D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9F54BBC-5229-47F4-BA81-5BE2AC2436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D97FF7B-DD1F-47B1-B184-14E34810E5D2}"/>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8" name="Footer Placeholder 7">
            <a:extLst>
              <a:ext uri="{FF2B5EF4-FFF2-40B4-BE49-F238E27FC236}">
                <a16:creationId xmlns:a16="http://schemas.microsoft.com/office/drawing/2014/main" id="{6B1FAD6F-5E13-4B9E-B368-2559A308F71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2DB3596-43E3-45A6-B7DE-937365AE3BB4}"/>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1710091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07D12-0023-428E-A59D-8F73D610265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61CDCD6-7E2A-491E-903C-B1371B820256}"/>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4" name="Footer Placeholder 3">
            <a:extLst>
              <a:ext uri="{FF2B5EF4-FFF2-40B4-BE49-F238E27FC236}">
                <a16:creationId xmlns:a16="http://schemas.microsoft.com/office/drawing/2014/main" id="{7CC131CE-DBBF-4F17-90A0-F82FEB11815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FE5B033-2FD9-4DE0-93BC-BDFC2A20C5F3}"/>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3745888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2682E1-6F83-4BC2-8287-BF255D6C9E46}"/>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3" name="Footer Placeholder 2">
            <a:extLst>
              <a:ext uri="{FF2B5EF4-FFF2-40B4-BE49-F238E27FC236}">
                <a16:creationId xmlns:a16="http://schemas.microsoft.com/office/drawing/2014/main" id="{A361F57F-F4FB-4B4D-BA56-862515E2EFF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E24E112-B649-4EA9-8CBF-FF83064F2887}"/>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2517927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246A0-8915-4C06-84C5-89DC36F18A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8C60D8D-F922-481B-8B31-7DB7F10E74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03BA52-2154-4718-BBAF-8B1BE40F0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844B128-54EF-45D8-BA4D-E5581045ECE6}"/>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6" name="Footer Placeholder 5">
            <a:extLst>
              <a:ext uri="{FF2B5EF4-FFF2-40B4-BE49-F238E27FC236}">
                <a16:creationId xmlns:a16="http://schemas.microsoft.com/office/drawing/2014/main" id="{7F2B3A2D-A5D1-4458-80BB-E1EBD12611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E324154-81C5-4E42-9E48-937C0D1A1905}"/>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3783576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C9536-601C-4502-9F3F-F3B949C8F6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257C8AF-E979-4FD5-8A5F-1F5294951C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E0FCDA2-CBEE-4E3B-921B-442DFD4E27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42DBEDD-132B-46D8-84FB-F3B9890E0B79}"/>
              </a:ext>
            </a:extLst>
          </p:cNvPr>
          <p:cNvSpPr>
            <a:spLocks noGrp="1"/>
          </p:cNvSpPr>
          <p:nvPr>
            <p:ph type="dt" sz="half" idx="10"/>
          </p:nvPr>
        </p:nvSpPr>
        <p:spPr/>
        <p:txBody>
          <a:bodyPr/>
          <a:lstStyle/>
          <a:p>
            <a:fld id="{48897F40-53AB-4A8B-974A-439012AF7264}" type="datetimeFigureOut">
              <a:rPr lang="en-GB" smtClean="0"/>
              <a:t>04/05/2020</a:t>
            </a:fld>
            <a:endParaRPr lang="en-GB"/>
          </a:p>
        </p:txBody>
      </p:sp>
      <p:sp>
        <p:nvSpPr>
          <p:cNvPr id="6" name="Footer Placeholder 5">
            <a:extLst>
              <a:ext uri="{FF2B5EF4-FFF2-40B4-BE49-F238E27FC236}">
                <a16:creationId xmlns:a16="http://schemas.microsoft.com/office/drawing/2014/main" id="{12493269-94A0-450D-B0EE-0FF98F9C29C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EAF77C-8AA3-47EE-A9FC-A60C1B35E867}"/>
              </a:ext>
            </a:extLst>
          </p:cNvPr>
          <p:cNvSpPr>
            <a:spLocks noGrp="1"/>
          </p:cNvSpPr>
          <p:nvPr>
            <p:ph type="sldNum" sz="quarter" idx="12"/>
          </p:nvPr>
        </p:nvSpPr>
        <p:spPr/>
        <p:txBody>
          <a:bodyPr/>
          <a:lstStyle/>
          <a:p>
            <a:fld id="{24F5C5A7-2B53-4615-A387-F12351C52FB6}" type="slidenum">
              <a:rPr lang="en-GB" smtClean="0"/>
              <a:t>‹#›</a:t>
            </a:fld>
            <a:endParaRPr lang="en-GB"/>
          </a:p>
        </p:txBody>
      </p:sp>
    </p:spTree>
    <p:extLst>
      <p:ext uri="{BB962C8B-B14F-4D97-AF65-F5344CB8AC3E}">
        <p14:creationId xmlns:p14="http://schemas.microsoft.com/office/powerpoint/2010/main" val="1480948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8270EF-0F34-43A4-B1F3-7E8039546A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F081DEE-79A7-405D-BEE6-CAC2298F57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72D91F-002F-4F9F-9F73-C121808F82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97F40-53AB-4A8B-974A-439012AF7264}" type="datetimeFigureOut">
              <a:rPr lang="en-GB" smtClean="0"/>
              <a:t>04/05/2020</a:t>
            </a:fld>
            <a:endParaRPr lang="en-GB"/>
          </a:p>
        </p:txBody>
      </p:sp>
      <p:sp>
        <p:nvSpPr>
          <p:cNvPr id="5" name="Footer Placeholder 4">
            <a:extLst>
              <a:ext uri="{FF2B5EF4-FFF2-40B4-BE49-F238E27FC236}">
                <a16:creationId xmlns:a16="http://schemas.microsoft.com/office/drawing/2014/main" id="{F98A1CC5-56A9-4B5D-B4AE-EA0B97D7BB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607DF71-1576-4634-A3E3-8CB1EB96F2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5C5A7-2B53-4615-A387-F12351C52FB6}" type="slidenum">
              <a:rPr lang="en-GB" smtClean="0"/>
              <a:t>‹#›</a:t>
            </a:fld>
            <a:endParaRPr lang="en-GB"/>
          </a:p>
        </p:txBody>
      </p:sp>
    </p:spTree>
    <p:extLst>
      <p:ext uri="{BB962C8B-B14F-4D97-AF65-F5344CB8AC3E}">
        <p14:creationId xmlns:p14="http://schemas.microsoft.com/office/powerpoint/2010/main" val="28266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3.tmp"/></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bmathsresources.com/code-challenge/" TargetMode="External"/><Relationship Id="rId2" Type="http://schemas.openxmlformats.org/officeDocument/2006/relationships/image" Target="../media/image5.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99ACF-7EAA-4D3C-9FE9-1DF5AE4BC57C}"/>
              </a:ext>
            </a:extLst>
          </p:cNvPr>
          <p:cNvSpPr>
            <a:spLocks noGrp="1"/>
          </p:cNvSpPr>
          <p:nvPr>
            <p:ph type="ctrTitle"/>
          </p:nvPr>
        </p:nvSpPr>
        <p:spPr>
          <a:xfrm>
            <a:off x="2534574" y="470968"/>
            <a:ext cx="6827081" cy="1886986"/>
          </a:xfrm>
        </p:spPr>
        <p:txBody>
          <a:bodyPr/>
          <a:lstStyle/>
          <a:p>
            <a:r>
              <a:rPr lang="en-US" b="1" dirty="0">
                <a:latin typeface="Arial Rounded MT Bold" panose="020F0704030504030204" pitchFamily="34" charset="0"/>
              </a:rPr>
              <a:t>CAN YOU CRACK </a:t>
            </a:r>
            <a:br>
              <a:rPr lang="en-US" b="1" dirty="0">
                <a:latin typeface="Arial Rounded MT Bold" panose="020F0704030504030204" pitchFamily="34" charset="0"/>
              </a:rPr>
            </a:br>
            <a:r>
              <a:rPr lang="en-US" b="1" dirty="0">
                <a:latin typeface="Arial Rounded MT Bold" panose="020F0704030504030204" pitchFamily="34" charset="0"/>
              </a:rPr>
              <a:t>THE CODE?</a:t>
            </a:r>
            <a:endParaRPr lang="en-GB" b="1" dirty="0">
              <a:latin typeface="Arial Rounded MT Bold" panose="020F0704030504030204" pitchFamily="34" charset="0"/>
            </a:endParaRPr>
          </a:p>
        </p:txBody>
      </p:sp>
      <p:sp>
        <p:nvSpPr>
          <p:cNvPr id="3" name="Subtitle 2">
            <a:extLst>
              <a:ext uri="{FF2B5EF4-FFF2-40B4-BE49-F238E27FC236}">
                <a16:creationId xmlns:a16="http://schemas.microsoft.com/office/drawing/2014/main" id="{8C509E52-F760-469A-853A-F0EF53C3CD12}"/>
              </a:ext>
            </a:extLst>
          </p:cNvPr>
          <p:cNvSpPr>
            <a:spLocks noGrp="1"/>
          </p:cNvSpPr>
          <p:nvPr>
            <p:ph type="subTitle" idx="1"/>
          </p:nvPr>
        </p:nvSpPr>
        <p:spPr>
          <a:xfrm>
            <a:off x="6184624" y="2540316"/>
            <a:ext cx="5477836" cy="4029074"/>
          </a:xfrm>
        </p:spPr>
        <p:txBody>
          <a:bodyPr>
            <a:normAutofit fontScale="92500" lnSpcReduction="10000"/>
          </a:bodyPr>
          <a:lstStyle/>
          <a:p>
            <a:pPr algn="l"/>
            <a:r>
              <a:rPr lang="en-US" dirty="0"/>
              <a:t>There is still a </a:t>
            </a:r>
            <a:r>
              <a:rPr lang="en-US"/>
              <a:t>need for </a:t>
            </a:r>
            <a:r>
              <a:rPr lang="en-US" dirty="0"/>
              <a:t>traditional code makers and code breakers.  Highly sensitive data needs to be encrypted to prevent it from falling into the wrong hands – whilst our spies need to be able to crack the codes of other countries. Indeed, GCHQ (the British Intelligence Agency responsible for digital communications) last year recruited new employees by posting a code online.  Crack the code and you secured yourself an interview.</a:t>
            </a:r>
            <a:endParaRPr lang="en-GB" dirty="0"/>
          </a:p>
          <a:p>
            <a:pPr algn="l"/>
            <a:r>
              <a:rPr lang="en-US" dirty="0"/>
              <a:t>Therefore codes and coding theory represents a varied and interesting career path for good mathematicians.   Get cracking!</a:t>
            </a:r>
            <a:endParaRPr lang="en-GB" dirty="0"/>
          </a:p>
          <a:p>
            <a:pPr algn="l"/>
            <a:endParaRPr lang="en-GB" dirty="0"/>
          </a:p>
        </p:txBody>
      </p:sp>
      <p:sp>
        <p:nvSpPr>
          <p:cNvPr id="9" name="Rectangle 36">
            <a:extLst>
              <a:ext uri="{FF2B5EF4-FFF2-40B4-BE49-F238E27FC236}">
                <a16:creationId xmlns:a16="http://schemas.microsoft.com/office/drawing/2014/main" id="{1F342F2B-07A1-46E4-AB34-7FC1B36388F6}"/>
              </a:ext>
            </a:extLst>
          </p:cNvPr>
          <p:cNvSpPr/>
          <p:nvPr/>
        </p:nvSpPr>
        <p:spPr>
          <a:xfrm>
            <a:off x="2431557" y="470969"/>
            <a:ext cx="7033115" cy="1886985"/>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36">
            <a:extLst>
              <a:ext uri="{FF2B5EF4-FFF2-40B4-BE49-F238E27FC236}">
                <a16:creationId xmlns:a16="http://schemas.microsoft.com/office/drawing/2014/main" id="{C4BBF30A-0459-41A7-9203-E2BB7B3E79AC}"/>
              </a:ext>
            </a:extLst>
          </p:cNvPr>
          <p:cNvSpPr/>
          <p:nvPr/>
        </p:nvSpPr>
        <p:spPr>
          <a:xfrm>
            <a:off x="145774" y="198783"/>
            <a:ext cx="11820939" cy="6480314"/>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36">
            <a:extLst>
              <a:ext uri="{FF2B5EF4-FFF2-40B4-BE49-F238E27FC236}">
                <a16:creationId xmlns:a16="http://schemas.microsoft.com/office/drawing/2014/main" id="{AB8BE72E-FB82-4915-BE34-C27E7E8ECF80}"/>
              </a:ext>
            </a:extLst>
          </p:cNvPr>
          <p:cNvSpPr/>
          <p:nvPr/>
        </p:nvSpPr>
        <p:spPr>
          <a:xfrm>
            <a:off x="10347525" y="661841"/>
            <a:ext cx="1314935" cy="1415418"/>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FF0066"/>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0B21D951-19DF-40E8-9E6B-FD124E42FCCA}"/>
              </a:ext>
            </a:extLst>
          </p:cNvPr>
          <p:cNvSpPr txBox="1"/>
          <p:nvPr/>
        </p:nvSpPr>
        <p:spPr>
          <a:xfrm>
            <a:off x="10414997" y="817946"/>
            <a:ext cx="1179990" cy="1107996"/>
          </a:xfrm>
          <a:prstGeom prst="rect">
            <a:avLst/>
          </a:prstGeom>
          <a:noFill/>
        </p:spPr>
        <p:txBody>
          <a:bodyPr wrap="square" rtlCol="0">
            <a:spAutoFit/>
          </a:bodyPr>
          <a:lstStyle/>
          <a:p>
            <a:pPr algn="ctr"/>
            <a:r>
              <a:rPr lang="en-US" sz="6600" b="1" dirty="0"/>
              <a:t>3</a:t>
            </a:r>
            <a:endParaRPr lang="en-GB" sz="6600" b="1" dirty="0"/>
          </a:p>
        </p:txBody>
      </p:sp>
      <p:pic>
        <p:nvPicPr>
          <p:cNvPr id="12" name="Picture 11">
            <a:extLst>
              <a:ext uri="{FF2B5EF4-FFF2-40B4-BE49-F238E27FC236}">
                <a16:creationId xmlns:a16="http://schemas.microsoft.com/office/drawing/2014/main" id="{6BD68FEF-6785-4003-9494-E08687F6BA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350" y="1519493"/>
            <a:ext cx="2791215" cy="685896"/>
          </a:xfrm>
          <a:prstGeom prst="rect">
            <a:avLst/>
          </a:prstGeom>
        </p:spPr>
      </p:pic>
      <p:grpSp>
        <p:nvGrpSpPr>
          <p:cNvPr id="17" name="Group 16">
            <a:extLst>
              <a:ext uri="{FF2B5EF4-FFF2-40B4-BE49-F238E27FC236}">
                <a16:creationId xmlns:a16="http://schemas.microsoft.com/office/drawing/2014/main" id="{10CA1C45-C7A6-471A-91E1-8C608BE9D7D1}"/>
              </a:ext>
            </a:extLst>
          </p:cNvPr>
          <p:cNvGrpSpPr/>
          <p:nvPr/>
        </p:nvGrpSpPr>
        <p:grpSpPr>
          <a:xfrm>
            <a:off x="426350" y="2540316"/>
            <a:ext cx="5581027" cy="3717522"/>
            <a:chOff x="145774" y="2315211"/>
            <a:chExt cx="6403260" cy="4344006"/>
          </a:xfrm>
        </p:grpSpPr>
        <p:pic>
          <p:nvPicPr>
            <p:cNvPr id="14" name="Picture 13">
              <a:extLst>
                <a:ext uri="{FF2B5EF4-FFF2-40B4-BE49-F238E27FC236}">
                  <a16:creationId xmlns:a16="http://schemas.microsoft.com/office/drawing/2014/main" id="{3FA465B0-E8CB-40F7-8D2D-9346031736D8}"/>
                </a:ext>
              </a:extLst>
            </p:cNvPr>
            <p:cNvPicPr>
              <a:picLocks noChangeAspect="1"/>
            </p:cNvPicPr>
            <p:nvPr/>
          </p:nvPicPr>
          <p:blipFill rotWithShape="1">
            <a:blip r:embed="rId3">
              <a:extLst>
                <a:ext uri="{28A0092B-C50C-407E-A947-70E740481C1C}">
                  <a14:useLocalDpi xmlns:a14="http://schemas.microsoft.com/office/drawing/2010/main" val="0"/>
                </a:ext>
              </a:extLst>
            </a:blip>
            <a:srcRect l="44357"/>
            <a:stretch/>
          </p:blipFill>
          <p:spPr>
            <a:xfrm>
              <a:off x="145774" y="2315211"/>
              <a:ext cx="6403260" cy="4344006"/>
            </a:xfrm>
            <a:prstGeom prst="rect">
              <a:avLst/>
            </a:prstGeom>
          </p:spPr>
        </p:pic>
        <p:pic>
          <p:nvPicPr>
            <p:cNvPr id="16" name="Picture 15">
              <a:extLst>
                <a:ext uri="{FF2B5EF4-FFF2-40B4-BE49-F238E27FC236}">
                  <a16:creationId xmlns:a16="http://schemas.microsoft.com/office/drawing/2014/main" id="{6E19E66B-91BE-46D2-925A-C1427EF2E2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11712" y="2544002"/>
              <a:ext cx="3238952" cy="914528"/>
            </a:xfrm>
            <a:prstGeom prst="rect">
              <a:avLst/>
            </a:prstGeom>
          </p:spPr>
        </p:pic>
      </p:grpSp>
    </p:spTree>
    <p:extLst>
      <p:ext uri="{BB962C8B-B14F-4D97-AF65-F5344CB8AC3E}">
        <p14:creationId xmlns:p14="http://schemas.microsoft.com/office/powerpoint/2010/main" val="312831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6">
            <a:extLst>
              <a:ext uri="{FF2B5EF4-FFF2-40B4-BE49-F238E27FC236}">
                <a16:creationId xmlns:a16="http://schemas.microsoft.com/office/drawing/2014/main" id="{7C18E9B8-8003-4F4E-A54C-ECC08690BFB2}"/>
              </a:ext>
            </a:extLst>
          </p:cNvPr>
          <p:cNvSpPr/>
          <p:nvPr/>
        </p:nvSpPr>
        <p:spPr>
          <a:xfrm>
            <a:off x="119270" y="119270"/>
            <a:ext cx="4863547" cy="1966161"/>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cap="flat">
            <a:solidFill>
              <a:srgbClr val="00B05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36">
            <a:extLst>
              <a:ext uri="{FF2B5EF4-FFF2-40B4-BE49-F238E27FC236}">
                <a16:creationId xmlns:a16="http://schemas.microsoft.com/office/drawing/2014/main" id="{E0EA528D-7F2B-43AB-A7E5-86E26B9B7FDC}"/>
              </a:ext>
            </a:extLst>
          </p:cNvPr>
          <p:cNvSpPr/>
          <p:nvPr/>
        </p:nvSpPr>
        <p:spPr>
          <a:xfrm>
            <a:off x="5420054" y="119269"/>
            <a:ext cx="6543345" cy="6639339"/>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0B55E452-702D-468D-84AF-524AE8E39915}"/>
              </a:ext>
            </a:extLst>
          </p:cNvPr>
          <p:cNvGrpSpPr/>
          <p:nvPr/>
        </p:nvGrpSpPr>
        <p:grpSpPr>
          <a:xfrm>
            <a:off x="119270" y="4830417"/>
            <a:ext cx="5020412" cy="1908313"/>
            <a:chOff x="145775" y="5236513"/>
            <a:chExt cx="6054082" cy="1477328"/>
          </a:xfrm>
        </p:grpSpPr>
        <p:sp>
          <p:nvSpPr>
            <p:cNvPr id="14" name="Rectangle 36">
              <a:extLst>
                <a:ext uri="{FF2B5EF4-FFF2-40B4-BE49-F238E27FC236}">
                  <a16:creationId xmlns:a16="http://schemas.microsoft.com/office/drawing/2014/main" id="{096059D0-436B-4647-88AC-527BDCED80D2}"/>
                </a:ext>
              </a:extLst>
            </p:cNvPr>
            <p:cNvSpPr/>
            <p:nvPr/>
          </p:nvSpPr>
          <p:spPr>
            <a:xfrm>
              <a:off x="145775" y="5236513"/>
              <a:ext cx="6054082" cy="1442584"/>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A1AAEE6-44B5-405C-839A-A6C1B6F2935B}"/>
                </a:ext>
              </a:extLst>
            </p:cNvPr>
            <p:cNvSpPr txBox="1"/>
            <p:nvPr/>
          </p:nvSpPr>
          <p:spPr>
            <a:xfrm>
              <a:off x="193257" y="5236513"/>
              <a:ext cx="5940255" cy="1477328"/>
            </a:xfrm>
            <a:prstGeom prst="rect">
              <a:avLst/>
            </a:prstGeom>
            <a:noFill/>
          </p:spPr>
          <p:txBody>
            <a:bodyPr wrap="square" rtlCol="0">
              <a:spAutoFit/>
            </a:bodyPr>
            <a:lstStyle/>
            <a:p>
              <a:r>
                <a:rPr lang="en-US" b="1" u="sng" dirty="0"/>
                <a:t>VOCABULARY</a:t>
              </a:r>
            </a:p>
            <a:p>
              <a:r>
                <a:rPr lang="en-US" b="1" dirty="0"/>
                <a:t>Encryption </a:t>
              </a:r>
              <a:r>
                <a:rPr lang="en-US" dirty="0"/>
                <a:t>allows information to be hidden so that it cannot be read without special knowledge (such as a password). This is done with a secret code or cypher. The hidden information is said to be </a:t>
              </a:r>
              <a:r>
                <a:rPr lang="en-US" b="1" dirty="0"/>
                <a:t>encrypted</a:t>
              </a:r>
              <a:r>
                <a:rPr lang="en-US" dirty="0"/>
                <a:t>.</a:t>
              </a:r>
              <a:endParaRPr lang="en-GB" dirty="0"/>
            </a:p>
          </p:txBody>
        </p:sp>
      </p:grpSp>
      <p:pic>
        <p:nvPicPr>
          <p:cNvPr id="20" name="Picture 19">
            <a:extLst>
              <a:ext uri="{FF2B5EF4-FFF2-40B4-BE49-F238E27FC236}">
                <a16:creationId xmlns:a16="http://schemas.microsoft.com/office/drawing/2014/main" id="{10DC0FD5-8507-44F9-A670-4831E7CDBE2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486400" y="221919"/>
            <a:ext cx="6054082" cy="6351159"/>
          </a:xfrm>
          <a:prstGeom prst="rect">
            <a:avLst/>
          </a:prstGeom>
          <a:noFill/>
          <a:ln>
            <a:noFill/>
          </a:ln>
        </p:spPr>
      </p:pic>
      <p:sp>
        <p:nvSpPr>
          <p:cNvPr id="6" name="TextBox 5">
            <a:extLst>
              <a:ext uri="{FF2B5EF4-FFF2-40B4-BE49-F238E27FC236}">
                <a16:creationId xmlns:a16="http://schemas.microsoft.com/office/drawing/2014/main" id="{182EB714-32FD-4D98-BF40-5BC21B8D47C4}"/>
              </a:ext>
            </a:extLst>
          </p:cNvPr>
          <p:cNvSpPr txBox="1"/>
          <p:nvPr/>
        </p:nvSpPr>
        <p:spPr>
          <a:xfrm>
            <a:off x="238540" y="885102"/>
            <a:ext cx="4824943" cy="1200329"/>
          </a:xfrm>
          <a:prstGeom prst="rect">
            <a:avLst/>
          </a:prstGeom>
          <a:noFill/>
        </p:spPr>
        <p:txBody>
          <a:bodyPr wrap="square" rtlCol="0">
            <a:spAutoFit/>
          </a:bodyPr>
          <a:lstStyle/>
          <a:p>
            <a:r>
              <a:rPr lang="en-US" dirty="0"/>
              <a:t>The </a:t>
            </a:r>
            <a:r>
              <a:rPr lang="en-US" dirty="0" err="1"/>
              <a:t>Vigenere</a:t>
            </a:r>
            <a:r>
              <a:rPr lang="en-US" dirty="0"/>
              <a:t> encryption was the creation of the French diplomat, Blaise de </a:t>
            </a:r>
            <a:r>
              <a:rPr lang="en-US" dirty="0" err="1"/>
              <a:t>Vigenere</a:t>
            </a:r>
            <a:r>
              <a:rPr lang="en-US" dirty="0"/>
              <a:t> in the 1500s.</a:t>
            </a:r>
          </a:p>
          <a:p>
            <a:r>
              <a:rPr lang="en-US" dirty="0"/>
              <a:t>It combines multiple Caesar shifts making it so much more difficult to crack.</a:t>
            </a:r>
            <a:endParaRPr lang="en-GB" dirty="0"/>
          </a:p>
        </p:txBody>
      </p:sp>
      <p:sp>
        <p:nvSpPr>
          <p:cNvPr id="10" name="TextBox 9">
            <a:extLst>
              <a:ext uri="{FF2B5EF4-FFF2-40B4-BE49-F238E27FC236}">
                <a16:creationId xmlns:a16="http://schemas.microsoft.com/office/drawing/2014/main" id="{339E211E-C1CA-4F4A-83BF-ACEE048709CC}"/>
              </a:ext>
            </a:extLst>
          </p:cNvPr>
          <p:cNvSpPr txBox="1"/>
          <p:nvPr/>
        </p:nvSpPr>
        <p:spPr>
          <a:xfrm>
            <a:off x="238540" y="221919"/>
            <a:ext cx="4810623" cy="646331"/>
          </a:xfrm>
          <a:prstGeom prst="rect">
            <a:avLst/>
          </a:prstGeom>
          <a:noFill/>
        </p:spPr>
        <p:txBody>
          <a:bodyPr wrap="square" rtlCol="0">
            <a:spAutoFit/>
          </a:bodyPr>
          <a:lstStyle/>
          <a:p>
            <a:r>
              <a:rPr lang="en-US" sz="3600" b="1" dirty="0"/>
              <a:t>VIGENERE ENCRYPTION</a:t>
            </a:r>
            <a:endParaRPr lang="en-GB" sz="3600" b="1" dirty="0"/>
          </a:p>
        </p:txBody>
      </p:sp>
      <p:sp>
        <p:nvSpPr>
          <p:cNvPr id="13" name="Content Placeholder 12">
            <a:extLst>
              <a:ext uri="{FF2B5EF4-FFF2-40B4-BE49-F238E27FC236}">
                <a16:creationId xmlns:a16="http://schemas.microsoft.com/office/drawing/2014/main" id="{34AAE42C-1E59-41BD-8011-B2A08B0F92E1}"/>
              </a:ext>
            </a:extLst>
          </p:cNvPr>
          <p:cNvSpPr>
            <a:spLocks noGrp="1"/>
          </p:cNvSpPr>
          <p:nvPr>
            <p:ph idx="1"/>
          </p:nvPr>
        </p:nvSpPr>
        <p:spPr>
          <a:xfrm>
            <a:off x="418020" y="2435193"/>
            <a:ext cx="4465982" cy="2177982"/>
          </a:xfrm>
        </p:spPr>
        <p:txBody>
          <a:bodyPr>
            <a:normAutofit fontScale="92500" lnSpcReduction="20000"/>
          </a:bodyPr>
          <a:lstStyle/>
          <a:p>
            <a:r>
              <a:rPr lang="en-US" dirty="0"/>
              <a:t>First, you need to choose a keyword.</a:t>
            </a:r>
          </a:p>
          <a:p>
            <a:r>
              <a:rPr lang="en-US" dirty="0"/>
              <a:t>This example uses the keyword ‘</a:t>
            </a:r>
            <a:r>
              <a:rPr lang="en-US" b="1" dirty="0">
                <a:solidFill>
                  <a:srgbClr val="FF0000"/>
                </a:solidFill>
              </a:rPr>
              <a:t>FIRST</a:t>
            </a:r>
            <a:r>
              <a:rPr lang="en-US" dirty="0"/>
              <a:t>’.</a:t>
            </a:r>
          </a:p>
          <a:p>
            <a:r>
              <a:rPr lang="en-US" dirty="0"/>
              <a:t>It uses 5 different Caesar shifts, for F, I, R, S and T.</a:t>
            </a:r>
            <a:endParaRPr lang="en-GB" dirty="0"/>
          </a:p>
        </p:txBody>
      </p:sp>
      <p:sp>
        <p:nvSpPr>
          <p:cNvPr id="21" name="Rectangle 36">
            <a:extLst>
              <a:ext uri="{FF2B5EF4-FFF2-40B4-BE49-F238E27FC236}">
                <a16:creationId xmlns:a16="http://schemas.microsoft.com/office/drawing/2014/main" id="{23FF80CE-1A18-4618-9F90-864AFCCA4AD0}"/>
              </a:ext>
            </a:extLst>
          </p:cNvPr>
          <p:cNvSpPr/>
          <p:nvPr/>
        </p:nvSpPr>
        <p:spPr>
          <a:xfrm>
            <a:off x="418019" y="2238294"/>
            <a:ext cx="4465981" cy="2374881"/>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31091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6">
            <a:extLst>
              <a:ext uri="{FF2B5EF4-FFF2-40B4-BE49-F238E27FC236}">
                <a16:creationId xmlns:a16="http://schemas.microsoft.com/office/drawing/2014/main" id="{4BFF8CE4-2B5C-4617-8F49-29FC437E27E6}"/>
              </a:ext>
            </a:extLst>
          </p:cNvPr>
          <p:cNvSpPr/>
          <p:nvPr/>
        </p:nvSpPr>
        <p:spPr>
          <a:xfrm>
            <a:off x="132437" y="109330"/>
            <a:ext cx="6241859" cy="6639339"/>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9D72AC7-41E3-47A9-85CE-AFFA5AEA00E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783" y="211980"/>
            <a:ext cx="6054082" cy="6351159"/>
          </a:xfrm>
          <a:prstGeom prst="rect">
            <a:avLst/>
          </a:prstGeom>
          <a:noFill/>
          <a:ln>
            <a:noFill/>
          </a:ln>
        </p:spPr>
      </p:pic>
      <p:sp>
        <p:nvSpPr>
          <p:cNvPr id="6" name="TextBox 5">
            <a:extLst>
              <a:ext uri="{FF2B5EF4-FFF2-40B4-BE49-F238E27FC236}">
                <a16:creationId xmlns:a16="http://schemas.microsoft.com/office/drawing/2014/main" id="{AD353A76-1852-459C-A633-5384069AC302}"/>
              </a:ext>
            </a:extLst>
          </p:cNvPr>
          <p:cNvSpPr txBox="1"/>
          <p:nvPr/>
        </p:nvSpPr>
        <p:spPr>
          <a:xfrm>
            <a:off x="6771480" y="197345"/>
            <a:ext cx="4926020" cy="6463308"/>
          </a:xfrm>
          <a:prstGeom prst="rect">
            <a:avLst/>
          </a:prstGeom>
          <a:noFill/>
        </p:spPr>
        <p:txBody>
          <a:bodyPr wrap="square" rtlCol="0">
            <a:spAutoFit/>
          </a:bodyPr>
          <a:lstStyle/>
          <a:p>
            <a:r>
              <a:rPr lang="en-US" b="1" u="sng" dirty="0"/>
              <a:t>EXAMPLE</a:t>
            </a:r>
          </a:p>
          <a:p>
            <a:endParaRPr lang="en-US" b="1" u="sng" dirty="0"/>
          </a:p>
          <a:p>
            <a:r>
              <a:rPr lang="en-US" dirty="0"/>
              <a:t>Codeword: </a:t>
            </a:r>
            <a:r>
              <a:rPr lang="en-US" b="1" dirty="0">
                <a:solidFill>
                  <a:srgbClr val="00B050"/>
                </a:solidFill>
              </a:rPr>
              <a:t>BPFAG AMELX IKRDV ZTLK</a:t>
            </a:r>
          </a:p>
          <a:p>
            <a:endParaRPr lang="en-US" dirty="0"/>
          </a:p>
          <a:p>
            <a:r>
              <a:rPr lang="en-US" dirty="0"/>
              <a:t>Since the keyword was </a:t>
            </a:r>
            <a:r>
              <a:rPr lang="en-US" b="1" dirty="0">
                <a:solidFill>
                  <a:srgbClr val="FF0000"/>
                </a:solidFill>
              </a:rPr>
              <a:t>FIRST</a:t>
            </a:r>
            <a:r>
              <a:rPr lang="en-US" dirty="0"/>
              <a:t> we look down the </a:t>
            </a:r>
            <a:r>
              <a:rPr lang="en-US" b="1" dirty="0">
                <a:solidFill>
                  <a:srgbClr val="FF0000"/>
                </a:solidFill>
              </a:rPr>
              <a:t>F</a:t>
            </a:r>
            <a:r>
              <a:rPr lang="en-US" dirty="0"/>
              <a:t> column to find the first letter in the codeword, </a:t>
            </a:r>
            <a:r>
              <a:rPr lang="en-US" b="1" dirty="0">
                <a:solidFill>
                  <a:srgbClr val="00B050"/>
                </a:solidFill>
              </a:rPr>
              <a:t>B</a:t>
            </a:r>
            <a:r>
              <a:rPr lang="en-US" dirty="0"/>
              <a:t>.</a:t>
            </a:r>
          </a:p>
          <a:p>
            <a:r>
              <a:rPr lang="en-US" dirty="0"/>
              <a:t>Read across to the left and </a:t>
            </a:r>
            <a:r>
              <a:rPr lang="en-US" b="1" dirty="0">
                <a:solidFill>
                  <a:srgbClr val="00B050"/>
                </a:solidFill>
              </a:rPr>
              <a:t>B</a:t>
            </a:r>
            <a:r>
              <a:rPr lang="en-US" dirty="0"/>
              <a:t> becomes </a:t>
            </a:r>
            <a:r>
              <a:rPr lang="en-US" b="1" dirty="0">
                <a:solidFill>
                  <a:srgbClr val="0070C0"/>
                </a:solidFill>
              </a:rPr>
              <a:t>W</a:t>
            </a:r>
            <a:r>
              <a:rPr lang="en-US" dirty="0"/>
              <a:t>.</a:t>
            </a:r>
          </a:p>
          <a:p>
            <a:endParaRPr lang="en-US" dirty="0"/>
          </a:p>
          <a:p>
            <a:r>
              <a:rPr lang="en-US" dirty="0"/>
              <a:t>Next we decode </a:t>
            </a:r>
            <a:r>
              <a:rPr lang="en-US" b="1" dirty="0">
                <a:solidFill>
                  <a:srgbClr val="00B050"/>
                </a:solidFill>
              </a:rPr>
              <a:t>P</a:t>
            </a:r>
            <a:r>
              <a:rPr lang="en-US" dirty="0"/>
              <a:t> by looking down the I column until we find </a:t>
            </a:r>
            <a:r>
              <a:rPr lang="en-US" b="1" dirty="0">
                <a:solidFill>
                  <a:srgbClr val="00B050"/>
                </a:solidFill>
              </a:rPr>
              <a:t>P</a:t>
            </a:r>
            <a:r>
              <a:rPr lang="en-US" dirty="0"/>
              <a:t>.</a:t>
            </a:r>
          </a:p>
          <a:p>
            <a:r>
              <a:rPr lang="en-US" dirty="0"/>
              <a:t>Read across to the lest and </a:t>
            </a:r>
            <a:r>
              <a:rPr lang="en-US" b="1" dirty="0">
                <a:solidFill>
                  <a:srgbClr val="00B050"/>
                </a:solidFill>
              </a:rPr>
              <a:t>P</a:t>
            </a:r>
            <a:r>
              <a:rPr lang="en-US" dirty="0"/>
              <a:t> becomes</a:t>
            </a:r>
            <a:r>
              <a:rPr lang="en-US" b="1" dirty="0"/>
              <a:t> </a:t>
            </a:r>
            <a:r>
              <a:rPr lang="en-US" b="1" dirty="0">
                <a:solidFill>
                  <a:srgbClr val="0070C0"/>
                </a:solidFill>
              </a:rPr>
              <a:t>H</a:t>
            </a:r>
            <a:r>
              <a:rPr lang="en-US" dirty="0"/>
              <a:t>.</a:t>
            </a:r>
          </a:p>
          <a:p>
            <a:endParaRPr lang="en-US" dirty="0"/>
          </a:p>
          <a:p>
            <a:r>
              <a:rPr lang="en-US" dirty="0"/>
              <a:t>Continue like this:</a:t>
            </a:r>
          </a:p>
          <a:p>
            <a:r>
              <a:rPr lang="en-US" b="1" dirty="0">
                <a:solidFill>
                  <a:srgbClr val="00B050"/>
                </a:solidFill>
              </a:rPr>
              <a:t>F</a:t>
            </a:r>
            <a:r>
              <a:rPr lang="en-US" dirty="0"/>
              <a:t> becomes </a:t>
            </a:r>
            <a:r>
              <a:rPr lang="en-US" b="1" dirty="0">
                <a:solidFill>
                  <a:srgbClr val="0070C0"/>
                </a:solidFill>
              </a:rPr>
              <a:t>O</a:t>
            </a:r>
          </a:p>
          <a:p>
            <a:r>
              <a:rPr lang="en-US" b="1" dirty="0">
                <a:solidFill>
                  <a:srgbClr val="00B050"/>
                </a:solidFill>
              </a:rPr>
              <a:t>A</a:t>
            </a:r>
            <a:r>
              <a:rPr lang="en-US" dirty="0"/>
              <a:t> becomes </a:t>
            </a:r>
            <a:r>
              <a:rPr lang="en-US" b="1" dirty="0">
                <a:solidFill>
                  <a:srgbClr val="0070C0"/>
                </a:solidFill>
              </a:rPr>
              <a:t>I</a:t>
            </a:r>
          </a:p>
          <a:p>
            <a:r>
              <a:rPr lang="en-US" b="1" dirty="0">
                <a:solidFill>
                  <a:srgbClr val="00B050"/>
                </a:solidFill>
              </a:rPr>
              <a:t>G</a:t>
            </a:r>
            <a:r>
              <a:rPr lang="en-US" dirty="0"/>
              <a:t> becomes </a:t>
            </a:r>
            <a:r>
              <a:rPr lang="en-US" b="1" dirty="0">
                <a:solidFill>
                  <a:srgbClr val="0070C0"/>
                </a:solidFill>
              </a:rPr>
              <a:t>N</a:t>
            </a:r>
            <a:r>
              <a:rPr lang="en-US" dirty="0"/>
              <a:t>.</a:t>
            </a:r>
          </a:p>
          <a:p>
            <a:endParaRPr lang="en-US" dirty="0"/>
          </a:p>
          <a:p>
            <a:r>
              <a:rPr lang="en-US" dirty="0"/>
              <a:t>Continuing like this we get:</a:t>
            </a:r>
          </a:p>
          <a:p>
            <a:endParaRPr lang="en-US" dirty="0"/>
          </a:p>
          <a:p>
            <a:r>
              <a:rPr lang="en-US" b="1" dirty="0">
                <a:solidFill>
                  <a:srgbClr val="0070C0"/>
                </a:solidFill>
              </a:rPr>
              <a:t>WHO INVENTED CALCULUS?</a:t>
            </a:r>
          </a:p>
          <a:p>
            <a:r>
              <a:rPr lang="en-US" dirty="0"/>
              <a:t> </a:t>
            </a:r>
          </a:p>
          <a:p>
            <a:r>
              <a:rPr lang="en-US" dirty="0"/>
              <a:t>Two mathematicians invented calculus separately; Isaac Newton and Gottfried Wilhelm Leibniz</a:t>
            </a:r>
          </a:p>
        </p:txBody>
      </p:sp>
      <p:sp>
        <p:nvSpPr>
          <p:cNvPr id="7" name="Rectangle 36">
            <a:extLst>
              <a:ext uri="{FF2B5EF4-FFF2-40B4-BE49-F238E27FC236}">
                <a16:creationId xmlns:a16="http://schemas.microsoft.com/office/drawing/2014/main" id="{52B5A5A0-735F-44ED-91A9-29616E9575EB}"/>
              </a:ext>
            </a:extLst>
          </p:cNvPr>
          <p:cNvSpPr/>
          <p:nvPr/>
        </p:nvSpPr>
        <p:spPr>
          <a:xfrm>
            <a:off x="6650049" y="109329"/>
            <a:ext cx="5210647" cy="6551323"/>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FF0066"/>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57013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6">
            <a:extLst>
              <a:ext uri="{FF2B5EF4-FFF2-40B4-BE49-F238E27FC236}">
                <a16:creationId xmlns:a16="http://schemas.microsoft.com/office/drawing/2014/main" id="{4BFF8CE4-2B5C-4617-8F49-29FC437E27E6}"/>
              </a:ext>
            </a:extLst>
          </p:cNvPr>
          <p:cNvSpPr/>
          <p:nvPr/>
        </p:nvSpPr>
        <p:spPr>
          <a:xfrm>
            <a:off x="132437" y="109330"/>
            <a:ext cx="6241859" cy="6639339"/>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Picture 4">
            <a:extLst>
              <a:ext uri="{FF2B5EF4-FFF2-40B4-BE49-F238E27FC236}">
                <a16:creationId xmlns:a16="http://schemas.microsoft.com/office/drawing/2014/main" id="{79D72AC7-41E3-47A9-85CE-AFFA5AEA00E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8783" y="211980"/>
            <a:ext cx="6054082" cy="6351159"/>
          </a:xfrm>
          <a:prstGeom prst="rect">
            <a:avLst/>
          </a:prstGeom>
          <a:noFill/>
          <a:ln>
            <a:noFill/>
          </a:ln>
        </p:spPr>
      </p:pic>
      <p:sp>
        <p:nvSpPr>
          <p:cNvPr id="6" name="TextBox 5">
            <a:extLst>
              <a:ext uri="{FF2B5EF4-FFF2-40B4-BE49-F238E27FC236}">
                <a16:creationId xmlns:a16="http://schemas.microsoft.com/office/drawing/2014/main" id="{AD353A76-1852-459C-A633-5384069AC302}"/>
              </a:ext>
            </a:extLst>
          </p:cNvPr>
          <p:cNvSpPr txBox="1"/>
          <p:nvPr/>
        </p:nvSpPr>
        <p:spPr>
          <a:xfrm>
            <a:off x="6771480" y="170841"/>
            <a:ext cx="4926020" cy="2862322"/>
          </a:xfrm>
          <a:prstGeom prst="rect">
            <a:avLst/>
          </a:prstGeom>
          <a:noFill/>
        </p:spPr>
        <p:txBody>
          <a:bodyPr wrap="square" rtlCol="0">
            <a:spAutoFit/>
          </a:bodyPr>
          <a:lstStyle/>
          <a:p>
            <a:r>
              <a:rPr lang="en-US" b="1" u="sng" dirty="0"/>
              <a:t>YOUR TURN</a:t>
            </a:r>
          </a:p>
          <a:p>
            <a:r>
              <a:rPr lang="en-US" dirty="0"/>
              <a:t>Using the keyword ‘</a:t>
            </a:r>
            <a:r>
              <a:rPr lang="en-US" dirty="0">
                <a:solidFill>
                  <a:srgbClr val="FF0000"/>
                </a:solidFill>
              </a:rPr>
              <a:t>FIRST</a:t>
            </a:r>
            <a:r>
              <a:rPr lang="en-US" dirty="0"/>
              <a:t>’ decode the following (remember, you may need to change the spacing between the letters):</a:t>
            </a:r>
          </a:p>
          <a:p>
            <a:endParaRPr lang="en-US" dirty="0"/>
          </a:p>
          <a:p>
            <a:pPr marL="342900" indent="-342900">
              <a:buAutoNum type="arabicParenR"/>
            </a:pPr>
            <a:r>
              <a:rPr lang="en-US" dirty="0"/>
              <a:t>BPRLB XBYWM MQIVV ZJVFN RJVJ</a:t>
            </a:r>
          </a:p>
          <a:p>
            <a:pPr marL="342900" indent="-342900">
              <a:buAutoNum type="arabicParenR"/>
            </a:pPr>
            <a:endParaRPr lang="en-US" dirty="0"/>
          </a:p>
          <a:p>
            <a:pPr marL="342900" indent="-342900">
              <a:buAutoNum type="arabicParenR"/>
            </a:pPr>
            <a:r>
              <a:rPr lang="en-US" dirty="0"/>
              <a:t>BPPVH UTRFM XPRLX RIKZL</a:t>
            </a:r>
          </a:p>
          <a:p>
            <a:pPr marL="342900" indent="-342900">
              <a:buAutoNum type="arabicParenR"/>
            </a:pPr>
            <a:endParaRPr lang="en-US" dirty="0"/>
          </a:p>
          <a:p>
            <a:pPr marL="342900" indent="-342900">
              <a:buAutoNum type="arabicParenR"/>
            </a:pPr>
            <a:r>
              <a:rPr lang="en-US" dirty="0"/>
              <a:t>NBXAO JAKZX RAHMT WMIGH YA</a:t>
            </a:r>
          </a:p>
        </p:txBody>
      </p:sp>
      <p:sp>
        <p:nvSpPr>
          <p:cNvPr id="7" name="Rectangle 36">
            <a:extLst>
              <a:ext uri="{FF2B5EF4-FFF2-40B4-BE49-F238E27FC236}">
                <a16:creationId xmlns:a16="http://schemas.microsoft.com/office/drawing/2014/main" id="{52B5A5A0-735F-44ED-91A9-29616E9575EB}"/>
              </a:ext>
            </a:extLst>
          </p:cNvPr>
          <p:cNvSpPr/>
          <p:nvPr/>
        </p:nvSpPr>
        <p:spPr>
          <a:xfrm>
            <a:off x="6650049" y="82826"/>
            <a:ext cx="5210647" cy="2950338"/>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FF0066"/>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F51731A0-7335-4354-BD0E-16B890A0F69A}"/>
              </a:ext>
            </a:extLst>
          </p:cNvPr>
          <p:cNvSpPr txBox="1"/>
          <p:nvPr/>
        </p:nvSpPr>
        <p:spPr>
          <a:xfrm>
            <a:off x="6771480" y="3137898"/>
            <a:ext cx="4926020" cy="3693319"/>
          </a:xfrm>
          <a:prstGeom prst="rect">
            <a:avLst/>
          </a:prstGeom>
          <a:noFill/>
        </p:spPr>
        <p:txBody>
          <a:bodyPr wrap="square" rtlCol="0">
            <a:spAutoFit/>
          </a:bodyPr>
          <a:lstStyle/>
          <a:p>
            <a:r>
              <a:rPr lang="en-US" b="1" u="sng" dirty="0"/>
              <a:t>KEYWORD: </a:t>
            </a:r>
            <a:r>
              <a:rPr lang="en-US" b="1" u="sng" dirty="0">
                <a:solidFill>
                  <a:srgbClr val="FF0000"/>
                </a:solidFill>
              </a:rPr>
              <a:t>MATHS</a:t>
            </a:r>
          </a:p>
          <a:p>
            <a:r>
              <a:rPr lang="en-US" dirty="0"/>
              <a:t>Now using MATHS as the keyword:</a:t>
            </a:r>
          </a:p>
          <a:p>
            <a:endParaRPr lang="en-US" dirty="0"/>
          </a:p>
          <a:p>
            <a:pPr marL="342900" indent="-342900">
              <a:buAutoNum type="arabicParenR"/>
            </a:pPr>
            <a:r>
              <a:rPr lang="en-US" dirty="0"/>
              <a:t>TOPTS ZYLLU ANWZA ZAWHQ</a:t>
            </a:r>
          </a:p>
          <a:p>
            <a:pPr marL="342900" indent="-342900">
              <a:buAutoNum type="arabicParenR"/>
            </a:pPr>
            <a:endParaRPr lang="en-US" dirty="0"/>
          </a:p>
          <a:p>
            <a:pPr marL="342900" indent="-342900">
              <a:buAutoNum type="arabicParenR"/>
            </a:pPr>
            <a:r>
              <a:rPr lang="en-US" dirty="0"/>
              <a:t>OHHVK QYHBJ AWGRW KWHYV FOLLF PMXHE QSLHY Q</a:t>
            </a:r>
          </a:p>
          <a:p>
            <a:pPr marL="342900" indent="-342900">
              <a:buAutoNum type="arabicParenR"/>
            </a:pPr>
            <a:endParaRPr lang="en-US" dirty="0"/>
          </a:p>
          <a:p>
            <a:pPr marL="342900" indent="-342900">
              <a:buAutoNum type="arabicParenR"/>
            </a:pPr>
            <a:r>
              <a:rPr lang="en-US" dirty="0"/>
              <a:t>BLXHK QTXSD YEMOW WERDG DDBUQ AUKLE MIE</a:t>
            </a:r>
          </a:p>
          <a:p>
            <a:endParaRPr lang="en-US" dirty="0"/>
          </a:p>
          <a:p>
            <a:r>
              <a:rPr lang="en-US" b="1" dirty="0"/>
              <a:t>Remember to email me your solutions to receive your next code.</a:t>
            </a:r>
          </a:p>
        </p:txBody>
      </p:sp>
      <p:sp>
        <p:nvSpPr>
          <p:cNvPr id="9" name="Rectangle 36">
            <a:extLst>
              <a:ext uri="{FF2B5EF4-FFF2-40B4-BE49-F238E27FC236}">
                <a16:creationId xmlns:a16="http://schemas.microsoft.com/office/drawing/2014/main" id="{AE042208-5657-4C5A-B205-EDBE144CADFC}"/>
              </a:ext>
            </a:extLst>
          </p:cNvPr>
          <p:cNvSpPr/>
          <p:nvPr/>
        </p:nvSpPr>
        <p:spPr>
          <a:xfrm>
            <a:off x="6650049" y="3121178"/>
            <a:ext cx="5210647" cy="3685691"/>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FF0066"/>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692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6">
            <a:extLst>
              <a:ext uri="{FF2B5EF4-FFF2-40B4-BE49-F238E27FC236}">
                <a16:creationId xmlns:a16="http://schemas.microsoft.com/office/drawing/2014/main" id="{72998FC4-5194-4EE9-8F88-3FC1A175E9D1}"/>
              </a:ext>
            </a:extLst>
          </p:cNvPr>
          <p:cNvSpPr/>
          <p:nvPr/>
        </p:nvSpPr>
        <p:spPr>
          <a:xfrm>
            <a:off x="218445" y="73406"/>
            <a:ext cx="3266878" cy="707886"/>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0070C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A1B33AC8-BE5C-48BB-B71E-844FF7E9417F}"/>
              </a:ext>
            </a:extLst>
          </p:cNvPr>
          <p:cNvSpPr txBox="1"/>
          <p:nvPr/>
        </p:nvSpPr>
        <p:spPr>
          <a:xfrm>
            <a:off x="318052" y="73405"/>
            <a:ext cx="6135756" cy="707886"/>
          </a:xfrm>
          <a:prstGeom prst="rect">
            <a:avLst/>
          </a:prstGeom>
          <a:noFill/>
        </p:spPr>
        <p:txBody>
          <a:bodyPr wrap="square" rtlCol="0">
            <a:spAutoFit/>
          </a:bodyPr>
          <a:lstStyle/>
          <a:p>
            <a:r>
              <a:rPr lang="en-US" sz="4000" b="1" dirty="0"/>
              <a:t>JUST FOR FUN</a:t>
            </a:r>
            <a:endParaRPr lang="en-GB" sz="4000" b="1" dirty="0"/>
          </a:p>
        </p:txBody>
      </p:sp>
      <p:sp>
        <p:nvSpPr>
          <p:cNvPr id="8" name="Rectangle 36">
            <a:extLst>
              <a:ext uri="{FF2B5EF4-FFF2-40B4-BE49-F238E27FC236}">
                <a16:creationId xmlns:a16="http://schemas.microsoft.com/office/drawing/2014/main" id="{2224BC42-79A5-42A2-8A63-6EF52DD48F8D}"/>
              </a:ext>
            </a:extLst>
          </p:cNvPr>
          <p:cNvSpPr/>
          <p:nvPr/>
        </p:nvSpPr>
        <p:spPr>
          <a:xfrm>
            <a:off x="6363936" y="139665"/>
            <a:ext cx="5738191" cy="6015970"/>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7030A0"/>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36">
            <a:extLst>
              <a:ext uri="{FF2B5EF4-FFF2-40B4-BE49-F238E27FC236}">
                <a16:creationId xmlns:a16="http://schemas.microsoft.com/office/drawing/2014/main" id="{218D1306-7729-4EA8-821F-74FBC18719B3}"/>
              </a:ext>
            </a:extLst>
          </p:cNvPr>
          <p:cNvSpPr/>
          <p:nvPr/>
        </p:nvSpPr>
        <p:spPr>
          <a:xfrm>
            <a:off x="218446" y="891212"/>
            <a:ext cx="6000006" cy="3482578"/>
          </a:xfrm>
          <a:custGeom>
            <a:avLst/>
            <a:gdLst>
              <a:gd name="connsiteX0" fmla="*/ 0 w 9144000"/>
              <a:gd name="connsiteY0" fmla="*/ 0 h 6858000"/>
              <a:gd name="connsiteX1" fmla="*/ 571500 w 9144000"/>
              <a:gd name="connsiteY1" fmla="*/ 0 h 6858000"/>
              <a:gd name="connsiteX2" fmla="*/ 1325880 w 9144000"/>
              <a:gd name="connsiteY2" fmla="*/ 0 h 6858000"/>
              <a:gd name="connsiteX3" fmla="*/ 2080260 w 9144000"/>
              <a:gd name="connsiteY3" fmla="*/ 0 h 6858000"/>
              <a:gd name="connsiteX4" fmla="*/ 2468880 w 9144000"/>
              <a:gd name="connsiteY4" fmla="*/ 0 h 6858000"/>
              <a:gd name="connsiteX5" fmla="*/ 2948940 w 9144000"/>
              <a:gd name="connsiteY5" fmla="*/ 0 h 6858000"/>
              <a:gd name="connsiteX6" fmla="*/ 3611880 w 9144000"/>
              <a:gd name="connsiteY6" fmla="*/ 0 h 6858000"/>
              <a:gd name="connsiteX7" fmla="*/ 4091940 w 9144000"/>
              <a:gd name="connsiteY7" fmla="*/ 0 h 6858000"/>
              <a:gd name="connsiteX8" fmla="*/ 4754880 w 9144000"/>
              <a:gd name="connsiteY8" fmla="*/ 0 h 6858000"/>
              <a:gd name="connsiteX9" fmla="*/ 5326380 w 9144000"/>
              <a:gd name="connsiteY9" fmla="*/ 0 h 6858000"/>
              <a:gd name="connsiteX10" fmla="*/ 5897880 w 9144000"/>
              <a:gd name="connsiteY10" fmla="*/ 0 h 6858000"/>
              <a:gd name="connsiteX11" fmla="*/ 6377940 w 9144000"/>
              <a:gd name="connsiteY11" fmla="*/ 0 h 6858000"/>
              <a:gd name="connsiteX12" fmla="*/ 7040880 w 9144000"/>
              <a:gd name="connsiteY12" fmla="*/ 0 h 6858000"/>
              <a:gd name="connsiteX13" fmla="*/ 7795260 w 9144000"/>
              <a:gd name="connsiteY13" fmla="*/ 0 h 6858000"/>
              <a:gd name="connsiteX14" fmla="*/ 8183880 w 9144000"/>
              <a:gd name="connsiteY14" fmla="*/ 0 h 6858000"/>
              <a:gd name="connsiteX15" fmla="*/ 9144000 w 9144000"/>
              <a:gd name="connsiteY15" fmla="*/ 0 h 6858000"/>
              <a:gd name="connsiteX16" fmla="*/ 9144000 w 9144000"/>
              <a:gd name="connsiteY16" fmla="*/ 365760 h 6858000"/>
              <a:gd name="connsiteX17" fmla="*/ 9144000 w 9144000"/>
              <a:gd name="connsiteY17" fmla="*/ 800100 h 6858000"/>
              <a:gd name="connsiteX18" fmla="*/ 9144000 w 9144000"/>
              <a:gd name="connsiteY18" fmla="*/ 1440180 h 6858000"/>
              <a:gd name="connsiteX19" fmla="*/ 9144000 w 9144000"/>
              <a:gd name="connsiteY19" fmla="*/ 1874520 h 6858000"/>
              <a:gd name="connsiteX20" fmla="*/ 9144000 w 9144000"/>
              <a:gd name="connsiteY20" fmla="*/ 2446020 h 6858000"/>
              <a:gd name="connsiteX21" fmla="*/ 9144000 w 9144000"/>
              <a:gd name="connsiteY21" fmla="*/ 3017520 h 6858000"/>
              <a:gd name="connsiteX22" fmla="*/ 9144000 w 9144000"/>
              <a:gd name="connsiteY22" fmla="*/ 3451860 h 6858000"/>
              <a:gd name="connsiteX23" fmla="*/ 9144000 w 9144000"/>
              <a:gd name="connsiteY23" fmla="*/ 4091940 h 6858000"/>
              <a:gd name="connsiteX24" fmla="*/ 9144000 w 9144000"/>
              <a:gd name="connsiteY24" fmla="*/ 4800600 h 6858000"/>
              <a:gd name="connsiteX25" fmla="*/ 9144000 w 9144000"/>
              <a:gd name="connsiteY25" fmla="*/ 5372100 h 6858000"/>
              <a:gd name="connsiteX26" fmla="*/ 9144000 w 9144000"/>
              <a:gd name="connsiteY26" fmla="*/ 5875020 h 6858000"/>
              <a:gd name="connsiteX27" fmla="*/ 9144000 w 9144000"/>
              <a:gd name="connsiteY27" fmla="*/ 6858000 h 6858000"/>
              <a:gd name="connsiteX28" fmla="*/ 8755380 w 9144000"/>
              <a:gd name="connsiteY28" fmla="*/ 6858000 h 6858000"/>
              <a:gd name="connsiteX29" fmla="*/ 8275320 w 9144000"/>
              <a:gd name="connsiteY29" fmla="*/ 6858000 h 6858000"/>
              <a:gd name="connsiteX30" fmla="*/ 7978140 w 9144000"/>
              <a:gd name="connsiteY30" fmla="*/ 6858000 h 6858000"/>
              <a:gd name="connsiteX31" fmla="*/ 7589520 w 9144000"/>
              <a:gd name="connsiteY31" fmla="*/ 6858000 h 6858000"/>
              <a:gd name="connsiteX32" fmla="*/ 7292340 w 9144000"/>
              <a:gd name="connsiteY32" fmla="*/ 6858000 h 6858000"/>
              <a:gd name="connsiteX33" fmla="*/ 6537960 w 9144000"/>
              <a:gd name="connsiteY33" fmla="*/ 6858000 h 6858000"/>
              <a:gd name="connsiteX34" fmla="*/ 5875020 w 9144000"/>
              <a:gd name="connsiteY34" fmla="*/ 6858000 h 6858000"/>
              <a:gd name="connsiteX35" fmla="*/ 5120640 w 9144000"/>
              <a:gd name="connsiteY35" fmla="*/ 6858000 h 6858000"/>
              <a:gd name="connsiteX36" fmla="*/ 4549140 w 9144000"/>
              <a:gd name="connsiteY36" fmla="*/ 6858000 h 6858000"/>
              <a:gd name="connsiteX37" fmla="*/ 3977640 w 9144000"/>
              <a:gd name="connsiteY37" fmla="*/ 6858000 h 6858000"/>
              <a:gd name="connsiteX38" fmla="*/ 3589020 w 9144000"/>
              <a:gd name="connsiteY38" fmla="*/ 6858000 h 6858000"/>
              <a:gd name="connsiteX39" fmla="*/ 3200400 w 9144000"/>
              <a:gd name="connsiteY39" fmla="*/ 6858000 h 6858000"/>
              <a:gd name="connsiteX40" fmla="*/ 2537460 w 9144000"/>
              <a:gd name="connsiteY40" fmla="*/ 6858000 h 6858000"/>
              <a:gd name="connsiteX41" fmla="*/ 1965960 w 9144000"/>
              <a:gd name="connsiteY41" fmla="*/ 6858000 h 6858000"/>
              <a:gd name="connsiteX42" fmla="*/ 1303020 w 9144000"/>
              <a:gd name="connsiteY42" fmla="*/ 6858000 h 6858000"/>
              <a:gd name="connsiteX43" fmla="*/ 1005840 w 9144000"/>
              <a:gd name="connsiteY43" fmla="*/ 6858000 h 6858000"/>
              <a:gd name="connsiteX44" fmla="*/ 708660 w 9144000"/>
              <a:gd name="connsiteY44" fmla="*/ 6858000 h 6858000"/>
              <a:gd name="connsiteX45" fmla="*/ 0 w 9144000"/>
              <a:gd name="connsiteY45" fmla="*/ 6858000 h 6858000"/>
              <a:gd name="connsiteX46" fmla="*/ 0 w 9144000"/>
              <a:gd name="connsiteY46" fmla="*/ 6217920 h 6858000"/>
              <a:gd name="connsiteX47" fmla="*/ 0 w 9144000"/>
              <a:gd name="connsiteY47" fmla="*/ 5646420 h 6858000"/>
              <a:gd name="connsiteX48" fmla="*/ 0 w 9144000"/>
              <a:gd name="connsiteY48" fmla="*/ 5006340 h 6858000"/>
              <a:gd name="connsiteX49" fmla="*/ 0 w 9144000"/>
              <a:gd name="connsiteY49" fmla="*/ 4366260 h 6858000"/>
              <a:gd name="connsiteX50" fmla="*/ 0 w 9144000"/>
              <a:gd name="connsiteY50" fmla="*/ 3794760 h 6858000"/>
              <a:gd name="connsiteX51" fmla="*/ 0 w 9144000"/>
              <a:gd name="connsiteY51" fmla="*/ 3223260 h 6858000"/>
              <a:gd name="connsiteX52" fmla="*/ 0 w 9144000"/>
              <a:gd name="connsiteY52" fmla="*/ 2857500 h 6858000"/>
              <a:gd name="connsiteX53" fmla="*/ 0 w 9144000"/>
              <a:gd name="connsiteY53" fmla="*/ 2286000 h 6858000"/>
              <a:gd name="connsiteX54" fmla="*/ 0 w 9144000"/>
              <a:gd name="connsiteY54" fmla="*/ 1645920 h 6858000"/>
              <a:gd name="connsiteX55" fmla="*/ 0 w 9144000"/>
              <a:gd name="connsiteY55" fmla="*/ 1005840 h 6858000"/>
              <a:gd name="connsiteX56" fmla="*/ 0 w 9144000"/>
              <a:gd name="connsiteY5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144000" h="6858000" fill="none" extrusionOk="0">
                <a:moveTo>
                  <a:pt x="0" y="0"/>
                </a:moveTo>
                <a:cubicBezTo>
                  <a:pt x="190673" y="-49038"/>
                  <a:pt x="287119" y="2276"/>
                  <a:pt x="571500" y="0"/>
                </a:cubicBezTo>
                <a:cubicBezTo>
                  <a:pt x="855881" y="-2276"/>
                  <a:pt x="967531" y="85555"/>
                  <a:pt x="1325880" y="0"/>
                </a:cubicBezTo>
                <a:cubicBezTo>
                  <a:pt x="1684229" y="-85555"/>
                  <a:pt x="1786841" y="81252"/>
                  <a:pt x="2080260" y="0"/>
                </a:cubicBezTo>
                <a:cubicBezTo>
                  <a:pt x="2373679" y="-81252"/>
                  <a:pt x="2301586" y="27100"/>
                  <a:pt x="2468880" y="0"/>
                </a:cubicBezTo>
                <a:cubicBezTo>
                  <a:pt x="2636174" y="-27100"/>
                  <a:pt x="2749945" y="17396"/>
                  <a:pt x="2948940" y="0"/>
                </a:cubicBezTo>
                <a:cubicBezTo>
                  <a:pt x="3147935" y="-17396"/>
                  <a:pt x="3342259" y="2710"/>
                  <a:pt x="3611880" y="0"/>
                </a:cubicBezTo>
                <a:cubicBezTo>
                  <a:pt x="3881501" y="-2710"/>
                  <a:pt x="3878425" y="46724"/>
                  <a:pt x="4091940" y="0"/>
                </a:cubicBezTo>
                <a:cubicBezTo>
                  <a:pt x="4305455" y="-46724"/>
                  <a:pt x="4561747" y="17856"/>
                  <a:pt x="4754880" y="0"/>
                </a:cubicBezTo>
                <a:cubicBezTo>
                  <a:pt x="4948013" y="-17856"/>
                  <a:pt x="5160374" y="63495"/>
                  <a:pt x="5326380" y="0"/>
                </a:cubicBezTo>
                <a:cubicBezTo>
                  <a:pt x="5492386" y="-63495"/>
                  <a:pt x="5735936" y="57944"/>
                  <a:pt x="5897880" y="0"/>
                </a:cubicBezTo>
                <a:cubicBezTo>
                  <a:pt x="6059824" y="-57944"/>
                  <a:pt x="6192867" y="40724"/>
                  <a:pt x="6377940" y="0"/>
                </a:cubicBezTo>
                <a:cubicBezTo>
                  <a:pt x="6563013" y="-40724"/>
                  <a:pt x="6756783" y="13694"/>
                  <a:pt x="7040880" y="0"/>
                </a:cubicBezTo>
                <a:cubicBezTo>
                  <a:pt x="7324977" y="-13694"/>
                  <a:pt x="7444650" y="18192"/>
                  <a:pt x="7795260" y="0"/>
                </a:cubicBezTo>
                <a:cubicBezTo>
                  <a:pt x="8145870" y="-18192"/>
                  <a:pt x="7994447" y="1499"/>
                  <a:pt x="8183880" y="0"/>
                </a:cubicBezTo>
                <a:cubicBezTo>
                  <a:pt x="8373313" y="-1499"/>
                  <a:pt x="8898501" y="81122"/>
                  <a:pt x="9144000" y="0"/>
                </a:cubicBezTo>
                <a:cubicBezTo>
                  <a:pt x="9170618" y="110862"/>
                  <a:pt x="9127281" y="189886"/>
                  <a:pt x="9144000" y="365760"/>
                </a:cubicBezTo>
                <a:cubicBezTo>
                  <a:pt x="9160719" y="541634"/>
                  <a:pt x="9124294" y="603816"/>
                  <a:pt x="9144000" y="800100"/>
                </a:cubicBezTo>
                <a:cubicBezTo>
                  <a:pt x="9163706" y="996384"/>
                  <a:pt x="9097871" y="1218126"/>
                  <a:pt x="9144000" y="1440180"/>
                </a:cubicBezTo>
                <a:cubicBezTo>
                  <a:pt x="9190129" y="1662234"/>
                  <a:pt x="9140637" y="1679329"/>
                  <a:pt x="9144000" y="1874520"/>
                </a:cubicBezTo>
                <a:cubicBezTo>
                  <a:pt x="9147363" y="2069711"/>
                  <a:pt x="9084534" y="2323852"/>
                  <a:pt x="9144000" y="2446020"/>
                </a:cubicBezTo>
                <a:cubicBezTo>
                  <a:pt x="9203466" y="2568188"/>
                  <a:pt x="9108264" y="2848016"/>
                  <a:pt x="9144000" y="3017520"/>
                </a:cubicBezTo>
                <a:cubicBezTo>
                  <a:pt x="9179736" y="3187024"/>
                  <a:pt x="9114088" y="3350154"/>
                  <a:pt x="9144000" y="3451860"/>
                </a:cubicBezTo>
                <a:cubicBezTo>
                  <a:pt x="9173912" y="3553566"/>
                  <a:pt x="9089464" y="3875183"/>
                  <a:pt x="9144000" y="4091940"/>
                </a:cubicBezTo>
                <a:cubicBezTo>
                  <a:pt x="9198536" y="4308697"/>
                  <a:pt x="9143696" y="4627560"/>
                  <a:pt x="9144000" y="4800600"/>
                </a:cubicBezTo>
                <a:cubicBezTo>
                  <a:pt x="9144304" y="4973640"/>
                  <a:pt x="9085792" y="5185237"/>
                  <a:pt x="9144000" y="5372100"/>
                </a:cubicBezTo>
                <a:cubicBezTo>
                  <a:pt x="9202208" y="5558963"/>
                  <a:pt x="9095270" y="5665726"/>
                  <a:pt x="9144000" y="5875020"/>
                </a:cubicBezTo>
                <a:cubicBezTo>
                  <a:pt x="9192730" y="6084314"/>
                  <a:pt x="9118075" y="6459136"/>
                  <a:pt x="9144000" y="6858000"/>
                </a:cubicBezTo>
                <a:cubicBezTo>
                  <a:pt x="9035995" y="6860035"/>
                  <a:pt x="8901022" y="6817755"/>
                  <a:pt x="8755380" y="6858000"/>
                </a:cubicBezTo>
                <a:cubicBezTo>
                  <a:pt x="8609738" y="6898245"/>
                  <a:pt x="8437428" y="6854743"/>
                  <a:pt x="8275320" y="6858000"/>
                </a:cubicBezTo>
                <a:cubicBezTo>
                  <a:pt x="8113212" y="6861257"/>
                  <a:pt x="8044151" y="6836090"/>
                  <a:pt x="7978140" y="6858000"/>
                </a:cubicBezTo>
                <a:cubicBezTo>
                  <a:pt x="7912129" y="6879910"/>
                  <a:pt x="7769892" y="6823823"/>
                  <a:pt x="7589520" y="6858000"/>
                </a:cubicBezTo>
                <a:cubicBezTo>
                  <a:pt x="7409148" y="6892177"/>
                  <a:pt x="7353536" y="6832364"/>
                  <a:pt x="7292340" y="6858000"/>
                </a:cubicBezTo>
                <a:cubicBezTo>
                  <a:pt x="7231144" y="6883636"/>
                  <a:pt x="6856449" y="6784718"/>
                  <a:pt x="6537960" y="6858000"/>
                </a:cubicBezTo>
                <a:cubicBezTo>
                  <a:pt x="6219471" y="6931282"/>
                  <a:pt x="6043012" y="6781129"/>
                  <a:pt x="5875020" y="6858000"/>
                </a:cubicBezTo>
                <a:cubicBezTo>
                  <a:pt x="5707028" y="6934871"/>
                  <a:pt x="5285555" y="6825960"/>
                  <a:pt x="5120640" y="6858000"/>
                </a:cubicBezTo>
                <a:cubicBezTo>
                  <a:pt x="4955725" y="6890040"/>
                  <a:pt x="4698965" y="6824304"/>
                  <a:pt x="4549140" y="6858000"/>
                </a:cubicBezTo>
                <a:cubicBezTo>
                  <a:pt x="4399315" y="6891696"/>
                  <a:pt x="4198005" y="6853597"/>
                  <a:pt x="3977640" y="6858000"/>
                </a:cubicBezTo>
                <a:cubicBezTo>
                  <a:pt x="3757275" y="6862403"/>
                  <a:pt x="3695441" y="6814749"/>
                  <a:pt x="3589020" y="6858000"/>
                </a:cubicBezTo>
                <a:cubicBezTo>
                  <a:pt x="3482599" y="6901251"/>
                  <a:pt x="3316727" y="6855276"/>
                  <a:pt x="3200400" y="6858000"/>
                </a:cubicBezTo>
                <a:cubicBezTo>
                  <a:pt x="3084073" y="6860724"/>
                  <a:pt x="2800552" y="6811755"/>
                  <a:pt x="2537460" y="6858000"/>
                </a:cubicBezTo>
                <a:cubicBezTo>
                  <a:pt x="2274368" y="6904245"/>
                  <a:pt x="2081776" y="6798008"/>
                  <a:pt x="1965960" y="6858000"/>
                </a:cubicBezTo>
                <a:cubicBezTo>
                  <a:pt x="1850144" y="6917992"/>
                  <a:pt x="1594625" y="6798791"/>
                  <a:pt x="1303020" y="6858000"/>
                </a:cubicBezTo>
                <a:cubicBezTo>
                  <a:pt x="1011415" y="6917209"/>
                  <a:pt x="1106416" y="6837254"/>
                  <a:pt x="1005840" y="6858000"/>
                </a:cubicBezTo>
                <a:cubicBezTo>
                  <a:pt x="905264" y="6878746"/>
                  <a:pt x="786630" y="6843597"/>
                  <a:pt x="708660" y="6858000"/>
                </a:cubicBezTo>
                <a:cubicBezTo>
                  <a:pt x="630690" y="6872403"/>
                  <a:pt x="338428" y="6791043"/>
                  <a:pt x="0" y="6858000"/>
                </a:cubicBezTo>
                <a:cubicBezTo>
                  <a:pt x="-48747" y="6579185"/>
                  <a:pt x="43129" y="6395670"/>
                  <a:pt x="0" y="6217920"/>
                </a:cubicBezTo>
                <a:cubicBezTo>
                  <a:pt x="-43129" y="6040170"/>
                  <a:pt x="11077" y="5774310"/>
                  <a:pt x="0" y="5646420"/>
                </a:cubicBezTo>
                <a:cubicBezTo>
                  <a:pt x="-11077" y="5518530"/>
                  <a:pt x="66325" y="5177769"/>
                  <a:pt x="0" y="5006340"/>
                </a:cubicBezTo>
                <a:cubicBezTo>
                  <a:pt x="-66325" y="4834911"/>
                  <a:pt x="9295" y="4679581"/>
                  <a:pt x="0" y="4366260"/>
                </a:cubicBezTo>
                <a:cubicBezTo>
                  <a:pt x="-9295" y="4052939"/>
                  <a:pt x="22354" y="3930480"/>
                  <a:pt x="0" y="3794760"/>
                </a:cubicBezTo>
                <a:cubicBezTo>
                  <a:pt x="-22354" y="3659040"/>
                  <a:pt x="16220" y="3384087"/>
                  <a:pt x="0" y="3223260"/>
                </a:cubicBezTo>
                <a:cubicBezTo>
                  <a:pt x="-16220" y="3062433"/>
                  <a:pt x="35627" y="3039390"/>
                  <a:pt x="0" y="2857500"/>
                </a:cubicBezTo>
                <a:cubicBezTo>
                  <a:pt x="-35627" y="2675610"/>
                  <a:pt x="33142" y="2433917"/>
                  <a:pt x="0" y="2286000"/>
                </a:cubicBezTo>
                <a:cubicBezTo>
                  <a:pt x="-33142" y="2138083"/>
                  <a:pt x="40803" y="1941918"/>
                  <a:pt x="0" y="1645920"/>
                </a:cubicBezTo>
                <a:cubicBezTo>
                  <a:pt x="-40803" y="1349922"/>
                  <a:pt x="35194" y="1233920"/>
                  <a:pt x="0" y="1005840"/>
                </a:cubicBezTo>
                <a:cubicBezTo>
                  <a:pt x="-35194" y="777760"/>
                  <a:pt x="28178" y="281899"/>
                  <a:pt x="0" y="0"/>
                </a:cubicBezTo>
                <a:close/>
              </a:path>
              <a:path w="9144000" h="6858000" stroke="0" extrusionOk="0">
                <a:moveTo>
                  <a:pt x="0" y="0"/>
                </a:moveTo>
                <a:cubicBezTo>
                  <a:pt x="109169" y="-6521"/>
                  <a:pt x="197055" y="27986"/>
                  <a:pt x="297180" y="0"/>
                </a:cubicBezTo>
                <a:cubicBezTo>
                  <a:pt x="397305" y="-27986"/>
                  <a:pt x="632845" y="25518"/>
                  <a:pt x="960120" y="0"/>
                </a:cubicBezTo>
                <a:cubicBezTo>
                  <a:pt x="1287395" y="-25518"/>
                  <a:pt x="1397670" y="64612"/>
                  <a:pt x="1623060" y="0"/>
                </a:cubicBezTo>
                <a:cubicBezTo>
                  <a:pt x="1848450" y="-64612"/>
                  <a:pt x="1911703" y="7243"/>
                  <a:pt x="2011680" y="0"/>
                </a:cubicBezTo>
                <a:cubicBezTo>
                  <a:pt x="2111657" y="-7243"/>
                  <a:pt x="2207967" y="4260"/>
                  <a:pt x="2308860" y="0"/>
                </a:cubicBezTo>
                <a:cubicBezTo>
                  <a:pt x="2409753" y="-4260"/>
                  <a:pt x="2662211" y="18852"/>
                  <a:pt x="2788920" y="0"/>
                </a:cubicBezTo>
                <a:cubicBezTo>
                  <a:pt x="2915629" y="-18852"/>
                  <a:pt x="3162926" y="8880"/>
                  <a:pt x="3268980" y="0"/>
                </a:cubicBezTo>
                <a:cubicBezTo>
                  <a:pt x="3375034" y="-8880"/>
                  <a:pt x="3624227" y="74129"/>
                  <a:pt x="3931920" y="0"/>
                </a:cubicBezTo>
                <a:cubicBezTo>
                  <a:pt x="4239613" y="-74129"/>
                  <a:pt x="4318208" y="86795"/>
                  <a:pt x="4686300" y="0"/>
                </a:cubicBezTo>
                <a:cubicBezTo>
                  <a:pt x="5054392" y="-86795"/>
                  <a:pt x="4865145" y="8998"/>
                  <a:pt x="4983480" y="0"/>
                </a:cubicBezTo>
                <a:cubicBezTo>
                  <a:pt x="5101815" y="-8998"/>
                  <a:pt x="5229179" y="54402"/>
                  <a:pt x="5463540" y="0"/>
                </a:cubicBezTo>
                <a:cubicBezTo>
                  <a:pt x="5697901" y="-54402"/>
                  <a:pt x="5852644" y="671"/>
                  <a:pt x="6035040" y="0"/>
                </a:cubicBezTo>
                <a:cubicBezTo>
                  <a:pt x="6217436" y="-671"/>
                  <a:pt x="6231682" y="18548"/>
                  <a:pt x="6332220" y="0"/>
                </a:cubicBezTo>
                <a:cubicBezTo>
                  <a:pt x="6432758" y="-18548"/>
                  <a:pt x="6698673" y="38617"/>
                  <a:pt x="6812280" y="0"/>
                </a:cubicBezTo>
                <a:cubicBezTo>
                  <a:pt x="6925887" y="-38617"/>
                  <a:pt x="7044163" y="32997"/>
                  <a:pt x="7200900" y="0"/>
                </a:cubicBezTo>
                <a:cubicBezTo>
                  <a:pt x="7357637" y="-32997"/>
                  <a:pt x="7566530" y="33823"/>
                  <a:pt x="7680960" y="0"/>
                </a:cubicBezTo>
                <a:cubicBezTo>
                  <a:pt x="7795390" y="-33823"/>
                  <a:pt x="8029482" y="58126"/>
                  <a:pt x="8252460" y="0"/>
                </a:cubicBezTo>
                <a:cubicBezTo>
                  <a:pt x="8475438" y="-58126"/>
                  <a:pt x="8766604" y="36720"/>
                  <a:pt x="9144000" y="0"/>
                </a:cubicBezTo>
                <a:cubicBezTo>
                  <a:pt x="9193746" y="189779"/>
                  <a:pt x="9135740" y="334359"/>
                  <a:pt x="9144000" y="502920"/>
                </a:cubicBezTo>
                <a:cubicBezTo>
                  <a:pt x="9152260" y="671481"/>
                  <a:pt x="9134606" y="888581"/>
                  <a:pt x="9144000" y="1005840"/>
                </a:cubicBezTo>
                <a:cubicBezTo>
                  <a:pt x="9153394" y="1123099"/>
                  <a:pt x="9096875" y="1334447"/>
                  <a:pt x="9144000" y="1645920"/>
                </a:cubicBezTo>
                <a:cubicBezTo>
                  <a:pt x="9191125" y="1957393"/>
                  <a:pt x="9069183" y="2157842"/>
                  <a:pt x="9144000" y="2286000"/>
                </a:cubicBezTo>
                <a:cubicBezTo>
                  <a:pt x="9218817" y="2414158"/>
                  <a:pt x="9099804" y="2541257"/>
                  <a:pt x="9144000" y="2720340"/>
                </a:cubicBezTo>
                <a:cubicBezTo>
                  <a:pt x="9188196" y="2899423"/>
                  <a:pt x="9138341" y="3160190"/>
                  <a:pt x="9144000" y="3429000"/>
                </a:cubicBezTo>
                <a:cubicBezTo>
                  <a:pt x="9149659" y="3697810"/>
                  <a:pt x="9124861" y="3956126"/>
                  <a:pt x="9144000" y="4137660"/>
                </a:cubicBezTo>
                <a:cubicBezTo>
                  <a:pt x="9163139" y="4319194"/>
                  <a:pt x="9100591" y="4492355"/>
                  <a:pt x="9144000" y="4640580"/>
                </a:cubicBezTo>
                <a:cubicBezTo>
                  <a:pt x="9187409" y="4788805"/>
                  <a:pt x="9079370" y="4926389"/>
                  <a:pt x="9144000" y="5212080"/>
                </a:cubicBezTo>
                <a:cubicBezTo>
                  <a:pt x="9208630" y="5497771"/>
                  <a:pt x="9108837" y="5499041"/>
                  <a:pt x="9144000" y="5783580"/>
                </a:cubicBezTo>
                <a:cubicBezTo>
                  <a:pt x="9179163" y="6068119"/>
                  <a:pt x="9142260" y="6202960"/>
                  <a:pt x="9144000" y="6355080"/>
                </a:cubicBezTo>
                <a:cubicBezTo>
                  <a:pt x="9145740" y="6507200"/>
                  <a:pt x="9098480" y="6703430"/>
                  <a:pt x="9144000" y="6858000"/>
                </a:cubicBezTo>
                <a:cubicBezTo>
                  <a:pt x="9073337" y="6893166"/>
                  <a:pt x="8974932" y="6830209"/>
                  <a:pt x="8846820" y="6858000"/>
                </a:cubicBezTo>
                <a:cubicBezTo>
                  <a:pt x="8718708" y="6885791"/>
                  <a:pt x="8299793" y="6782472"/>
                  <a:pt x="8092440" y="6858000"/>
                </a:cubicBezTo>
                <a:cubicBezTo>
                  <a:pt x="7885087" y="6933528"/>
                  <a:pt x="7820127" y="6821151"/>
                  <a:pt x="7703820" y="6858000"/>
                </a:cubicBezTo>
                <a:cubicBezTo>
                  <a:pt x="7587513" y="6894849"/>
                  <a:pt x="7437623" y="6823207"/>
                  <a:pt x="7315200" y="6858000"/>
                </a:cubicBezTo>
                <a:cubicBezTo>
                  <a:pt x="7192777" y="6892793"/>
                  <a:pt x="7027151" y="6831361"/>
                  <a:pt x="6926580" y="6858000"/>
                </a:cubicBezTo>
                <a:cubicBezTo>
                  <a:pt x="6826009" y="6884639"/>
                  <a:pt x="6510233" y="6842852"/>
                  <a:pt x="6263640" y="6858000"/>
                </a:cubicBezTo>
                <a:cubicBezTo>
                  <a:pt x="6017047" y="6873148"/>
                  <a:pt x="5854395" y="6840748"/>
                  <a:pt x="5692140" y="6858000"/>
                </a:cubicBezTo>
                <a:cubicBezTo>
                  <a:pt x="5529885" y="6875252"/>
                  <a:pt x="5173526" y="6807089"/>
                  <a:pt x="4937760" y="6858000"/>
                </a:cubicBezTo>
                <a:cubicBezTo>
                  <a:pt x="4701994" y="6908911"/>
                  <a:pt x="4452713" y="6785735"/>
                  <a:pt x="4183380" y="6858000"/>
                </a:cubicBezTo>
                <a:cubicBezTo>
                  <a:pt x="3914047" y="6930265"/>
                  <a:pt x="3953131" y="6817761"/>
                  <a:pt x="3794760" y="6858000"/>
                </a:cubicBezTo>
                <a:cubicBezTo>
                  <a:pt x="3636389" y="6898239"/>
                  <a:pt x="3328818" y="6851116"/>
                  <a:pt x="3131820" y="6858000"/>
                </a:cubicBezTo>
                <a:cubicBezTo>
                  <a:pt x="2934822" y="6864884"/>
                  <a:pt x="2700144" y="6790306"/>
                  <a:pt x="2560320" y="6858000"/>
                </a:cubicBezTo>
                <a:cubicBezTo>
                  <a:pt x="2420496" y="6925694"/>
                  <a:pt x="2252197" y="6820987"/>
                  <a:pt x="2171700" y="6858000"/>
                </a:cubicBezTo>
                <a:cubicBezTo>
                  <a:pt x="2091203" y="6895013"/>
                  <a:pt x="1572952" y="6802169"/>
                  <a:pt x="1417320" y="6858000"/>
                </a:cubicBezTo>
                <a:cubicBezTo>
                  <a:pt x="1261688" y="6913831"/>
                  <a:pt x="1141381" y="6832794"/>
                  <a:pt x="1028700" y="6858000"/>
                </a:cubicBezTo>
                <a:cubicBezTo>
                  <a:pt x="916019" y="6883206"/>
                  <a:pt x="663997" y="6828346"/>
                  <a:pt x="548640" y="6858000"/>
                </a:cubicBezTo>
                <a:cubicBezTo>
                  <a:pt x="433283" y="6887654"/>
                  <a:pt x="228835" y="6856896"/>
                  <a:pt x="0" y="6858000"/>
                </a:cubicBezTo>
                <a:cubicBezTo>
                  <a:pt x="-45801" y="6682346"/>
                  <a:pt x="1742" y="6524937"/>
                  <a:pt x="0" y="6423660"/>
                </a:cubicBezTo>
                <a:cubicBezTo>
                  <a:pt x="-1742" y="6322383"/>
                  <a:pt x="77968" y="5999284"/>
                  <a:pt x="0" y="5715000"/>
                </a:cubicBezTo>
                <a:cubicBezTo>
                  <a:pt x="-77968" y="5430716"/>
                  <a:pt x="32385" y="5262180"/>
                  <a:pt x="0" y="5074920"/>
                </a:cubicBezTo>
                <a:cubicBezTo>
                  <a:pt x="-32385" y="4887660"/>
                  <a:pt x="36005" y="4684283"/>
                  <a:pt x="0" y="4503420"/>
                </a:cubicBezTo>
                <a:cubicBezTo>
                  <a:pt x="-36005" y="4322557"/>
                  <a:pt x="15696" y="4239170"/>
                  <a:pt x="0" y="4137660"/>
                </a:cubicBezTo>
                <a:cubicBezTo>
                  <a:pt x="-15696" y="4036150"/>
                  <a:pt x="17514" y="3727970"/>
                  <a:pt x="0" y="3429000"/>
                </a:cubicBezTo>
                <a:cubicBezTo>
                  <a:pt x="-17514" y="3130030"/>
                  <a:pt x="64406" y="3142339"/>
                  <a:pt x="0" y="2857500"/>
                </a:cubicBezTo>
                <a:cubicBezTo>
                  <a:pt x="-64406" y="2572661"/>
                  <a:pt x="7380" y="2628354"/>
                  <a:pt x="0" y="2423160"/>
                </a:cubicBezTo>
                <a:cubicBezTo>
                  <a:pt x="-7380" y="2217966"/>
                  <a:pt x="52814" y="2084621"/>
                  <a:pt x="0" y="1851660"/>
                </a:cubicBezTo>
                <a:cubicBezTo>
                  <a:pt x="-52814" y="1618699"/>
                  <a:pt x="36466" y="1599590"/>
                  <a:pt x="0" y="1417320"/>
                </a:cubicBezTo>
                <a:cubicBezTo>
                  <a:pt x="-36466" y="1235050"/>
                  <a:pt x="49899" y="1047833"/>
                  <a:pt x="0" y="777240"/>
                </a:cubicBezTo>
                <a:cubicBezTo>
                  <a:pt x="-49899" y="506647"/>
                  <a:pt x="41638" y="295564"/>
                  <a:pt x="0" y="0"/>
                </a:cubicBezTo>
                <a:close/>
              </a:path>
            </a:pathLst>
          </a:custGeom>
          <a:noFill/>
          <a:ln w="57150">
            <a:solidFill>
              <a:srgbClr val="FF0066"/>
            </a:solidFill>
            <a:extLst>
              <a:ext uri="{C807C97D-BFC1-408E-A445-0C87EB9F89A2}">
                <ask:lineSketchStyleProps xmlns:ask="http://schemas.microsoft.com/office/drawing/2018/sketchyshapes" xmlns="" sd="3602130545">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472EF01F-EE24-4F9E-93F7-43D9DD8C0C78}"/>
              </a:ext>
            </a:extLst>
          </p:cNvPr>
          <p:cNvSpPr txBox="1"/>
          <p:nvPr/>
        </p:nvSpPr>
        <p:spPr>
          <a:xfrm>
            <a:off x="318052" y="957470"/>
            <a:ext cx="5900400" cy="3416320"/>
          </a:xfrm>
          <a:prstGeom prst="rect">
            <a:avLst/>
          </a:prstGeom>
          <a:noFill/>
        </p:spPr>
        <p:txBody>
          <a:bodyPr wrap="square" rtlCol="0">
            <a:spAutoFit/>
          </a:bodyPr>
          <a:lstStyle/>
          <a:p>
            <a:r>
              <a:rPr lang="en-US" dirty="0"/>
              <a:t>This puzzle was created by the clever people at GCHQ (the British Intelligence Agency responsible for digital communications).</a:t>
            </a:r>
          </a:p>
          <a:p>
            <a:r>
              <a:rPr lang="en-US" dirty="0"/>
              <a:t> They have been known to recruit staff by getting them to crack codes and solve puzzles.</a:t>
            </a:r>
          </a:p>
          <a:p>
            <a:endParaRPr lang="en-US" dirty="0"/>
          </a:p>
          <a:p>
            <a:r>
              <a:rPr lang="en-US" dirty="0"/>
              <a:t>Can you solve this puzzle?</a:t>
            </a:r>
          </a:p>
          <a:p>
            <a:r>
              <a:rPr lang="en-US" dirty="0"/>
              <a:t>Maybe get someone in your family to have a go too!</a:t>
            </a:r>
          </a:p>
          <a:p>
            <a:endParaRPr lang="en-US" dirty="0"/>
          </a:p>
          <a:p>
            <a:r>
              <a:rPr lang="en-US" dirty="0"/>
              <a:t>Please email your solutions to me.</a:t>
            </a:r>
          </a:p>
          <a:p>
            <a:r>
              <a:rPr lang="en-US" dirty="0"/>
              <a:t>If you get completely stuck and want the solution, feel free to email me too!</a:t>
            </a:r>
            <a:endParaRPr lang="en-GB" dirty="0"/>
          </a:p>
        </p:txBody>
      </p:sp>
      <p:pic>
        <p:nvPicPr>
          <p:cNvPr id="12" name="Picture 11">
            <a:extLst>
              <a:ext uri="{FF2B5EF4-FFF2-40B4-BE49-F238E27FC236}">
                <a16:creationId xmlns:a16="http://schemas.microsoft.com/office/drawing/2014/main" id="{13FDB1DE-E962-439C-BC4A-0FBA9AE46A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6388" y="222456"/>
            <a:ext cx="5487166" cy="5849166"/>
          </a:xfrm>
          <a:prstGeom prst="rect">
            <a:avLst/>
          </a:prstGeom>
        </p:spPr>
      </p:pic>
      <p:sp>
        <p:nvSpPr>
          <p:cNvPr id="13" name="Rectangle 12">
            <a:extLst>
              <a:ext uri="{FF2B5EF4-FFF2-40B4-BE49-F238E27FC236}">
                <a16:creationId xmlns:a16="http://schemas.microsoft.com/office/drawing/2014/main" id="{8DA0CAC7-9592-4670-A45A-068D5DB8070F}"/>
              </a:ext>
            </a:extLst>
          </p:cNvPr>
          <p:cNvSpPr/>
          <p:nvPr/>
        </p:nvSpPr>
        <p:spPr>
          <a:xfrm>
            <a:off x="139363" y="4613846"/>
            <a:ext cx="6096000" cy="2031325"/>
          </a:xfrm>
          <a:prstGeom prst="rect">
            <a:avLst/>
          </a:prstGeom>
        </p:spPr>
        <p:txBody>
          <a:bodyPr>
            <a:spAutoFit/>
          </a:bodyPr>
          <a:lstStyle/>
          <a:p>
            <a:r>
              <a:rPr lang="en-US" dirty="0"/>
              <a:t>If you are a confident codebreaker have a go at these online challenges:</a:t>
            </a:r>
          </a:p>
          <a:p>
            <a:r>
              <a:rPr lang="en-GB" b="1" dirty="0"/>
              <a:t> </a:t>
            </a:r>
            <a:r>
              <a:rPr lang="en-US" b="1" u="sng" dirty="0">
                <a:hlinkClick r:id="rId3"/>
              </a:rPr>
              <a:t>http://ibmathsresources.com/code-challenge/</a:t>
            </a:r>
            <a:endParaRPr lang="en-US" b="1" u="sng" dirty="0"/>
          </a:p>
          <a:p>
            <a:endParaRPr lang="en-US" b="1" u="sng" dirty="0"/>
          </a:p>
          <a:p>
            <a:r>
              <a:rPr lang="en-US" b="1" dirty="0"/>
              <a:t>The solution to the first code gives you the password to access the next puzzle, there are 5 to solve in total in each set.</a:t>
            </a:r>
          </a:p>
          <a:p>
            <a:r>
              <a:rPr lang="en-US" b="1" dirty="0"/>
              <a:t>Let me know how far you get – take a photo and email me!</a:t>
            </a:r>
            <a:endParaRPr lang="en-GB" dirty="0"/>
          </a:p>
        </p:txBody>
      </p:sp>
    </p:spTree>
    <p:extLst>
      <p:ext uri="{BB962C8B-B14F-4D97-AF65-F5344CB8AC3E}">
        <p14:creationId xmlns:p14="http://schemas.microsoft.com/office/powerpoint/2010/main" val="1324611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1034</TotalTime>
  <Words>549</Words>
  <Application>Microsoft Office PowerPoint</Application>
  <PresentationFormat>Widescreen</PresentationFormat>
  <Paragraphs>64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Arial Rounded MT Bold</vt:lpstr>
      <vt:lpstr>Calibri</vt:lpstr>
      <vt:lpstr>Calibri Light</vt:lpstr>
      <vt:lpstr>Office Theme</vt:lpstr>
      <vt:lpstr>CAN YOU CRACK  THE CODE?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YOU CRACK  THE CODE?</dc:title>
  <dc:creator>Louise Cowie</dc:creator>
  <cp:lastModifiedBy>Louise Cowie</cp:lastModifiedBy>
  <cp:revision>29</cp:revision>
  <dcterms:created xsi:type="dcterms:W3CDTF">2020-04-30T12:26:32Z</dcterms:created>
  <dcterms:modified xsi:type="dcterms:W3CDTF">2020-05-04T15:27:50Z</dcterms:modified>
</cp:coreProperties>
</file>