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1"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06A2-6AEF-469D-B879-A30823EB53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08D3BA-3739-4F2E-8177-7B93913D82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DA05D2-22AF-4562-94B3-456DE9AADD6A}"/>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5" name="Footer Placeholder 4">
            <a:extLst>
              <a:ext uri="{FF2B5EF4-FFF2-40B4-BE49-F238E27FC236}">
                <a16:creationId xmlns:a16="http://schemas.microsoft.com/office/drawing/2014/main" id="{C00C7FE4-0CFA-4DCC-96EA-F1BFF684D6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3CEDCB-6DD5-468D-9FCC-3FF1638774E4}"/>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282327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6F2DE-3CE5-4EE2-91D1-2CCE11AB16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3056AB-5B0D-4201-8590-1882BE7CA7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DE24ED-0D5A-4237-8A41-34422E5A8CF0}"/>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5" name="Footer Placeholder 4">
            <a:extLst>
              <a:ext uri="{FF2B5EF4-FFF2-40B4-BE49-F238E27FC236}">
                <a16:creationId xmlns:a16="http://schemas.microsoft.com/office/drawing/2014/main" id="{8402315A-5E6F-4D35-9272-E67D5FE16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C6E222-C281-460A-B754-FE4E83C3AFCD}"/>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574910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CB46B2-409A-4877-8C83-DC0F29FDAF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0D0C13-33A7-41B3-8054-DC910AE948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C402D7-8884-4738-945B-DA6E863A81F6}"/>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5" name="Footer Placeholder 4">
            <a:extLst>
              <a:ext uri="{FF2B5EF4-FFF2-40B4-BE49-F238E27FC236}">
                <a16:creationId xmlns:a16="http://schemas.microsoft.com/office/drawing/2014/main" id="{B6D1BEEF-A608-40DC-8299-9B8A216FFC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5AC768-5247-401C-ABE1-6824D47C5680}"/>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406586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599B-3BC3-4FE9-A3CA-AA4FC4BA6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6BECFB-843B-458D-AB5D-793799293E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CE422D-4281-4B14-B3FA-8333C378C53A}"/>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5" name="Footer Placeholder 4">
            <a:extLst>
              <a:ext uri="{FF2B5EF4-FFF2-40B4-BE49-F238E27FC236}">
                <a16:creationId xmlns:a16="http://schemas.microsoft.com/office/drawing/2014/main" id="{020D9388-21C9-4773-BAE8-16361AE076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9B68AE-6E7C-4D2C-9F8E-A385D8AA6756}"/>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116591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A306-6D30-4640-80DF-D6A2407864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A763AF-53F1-4E5C-A3DB-AFDFA4217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6CD0F3-50EC-4C98-996B-519AE2A45951}"/>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5" name="Footer Placeholder 4">
            <a:extLst>
              <a:ext uri="{FF2B5EF4-FFF2-40B4-BE49-F238E27FC236}">
                <a16:creationId xmlns:a16="http://schemas.microsoft.com/office/drawing/2014/main" id="{04AC81DD-671C-45B0-A3AE-A635285EC4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8CF622-8F25-4A9B-AF96-B20CCEFAAE05}"/>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322246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868D-BE67-4976-97E1-5E257BB471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DC9011-0A43-4804-B685-CE7F302C13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1795C9-1D8B-41DC-9609-8FB1BC0F24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B40D82-27AC-47B0-9DC6-9C50C9F43A9D}"/>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6" name="Footer Placeholder 5">
            <a:extLst>
              <a:ext uri="{FF2B5EF4-FFF2-40B4-BE49-F238E27FC236}">
                <a16:creationId xmlns:a16="http://schemas.microsoft.com/office/drawing/2014/main" id="{4753939E-C13F-46CA-B7B3-4B7D3A195B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F27D91-51B3-470A-88EC-860402864FBA}"/>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427375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9313-2754-4586-8991-2D812CCC27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2EAAF3-6B87-4097-A2EB-67CC93F28A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2C5112-2F47-47AB-A937-C3530F662E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3F8CB2A-DD61-47CD-987C-B5C401474D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54BBC-5229-47F4-BA81-5BE2AC2436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D97FF7B-DD1F-47B1-B184-14E34810E5D2}"/>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8" name="Footer Placeholder 7">
            <a:extLst>
              <a:ext uri="{FF2B5EF4-FFF2-40B4-BE49-F238E27FC236}">
                <a16:creationId xmlns:a16="http://schemas.microsoft.com/office/drawing/2014/main" id="{6B1FAD6F-5E13-4B9E-B368-2559A308F7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2DB3596-43E3-45A6-B7DE-937365AE3BB4}"/>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171009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07D12-0023-428E-A59D-8F73D61026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1CDCD6-7E2A-491E-903C-B1371B820256}"/>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4" name="Footer Placeholder 3">
            <a:extLst>
              <a:ext uri="{FF2B5EF4-FFF2-40B4-BE49-F238E27FC236}">
                <a16:creationId xmlns:a16="http://schemas.microsoft.com/office/drawing/2014/main" id="{7CC131CE-DBBF-4F17-90A0-F82FEB11815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FE5B033-2FD9-4DE0-93BC-BDFC2A20C5F3}"/>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3745888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2682E1-6F83-4BC2-8287-BF255D6C9E46}"/>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3" name="Footer Placeholder 2">
            <a:extLst>
              <a:ext uri="{FF2B5EF4-FFF2-40B4-BE49-F238E27FC236}">
                <a16:creationId xmlns:a16="http://schemas.microsoft.com/office/drawing/2014/main" id="{A361F57F-F4FB-4B4D-BA56-862515E2EF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24E112-B649-4EA9-8CBF-FF83064F2887}"/>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251792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46A0-8915-4C06-84C5-89DC36F18A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8C60D8D-F922-481B-8B31-7DB7F10E74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03BA52-2154-4718-BBAF-8B1BE40F0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44B128-54EF-45D8-BA4D-E5581045ECE6}"/>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6" name="Footer Placeholder 5">
            <a:extLst>
              <a:ext uri="{FF2B5EF4-FFF2-40B4-BE49-F238E27FC236}">
                <a16:creationId xmlns:a16="http://schemas.microsoft.com/office/drawing/2014/main" id="{7F2B3A2D-A5D1-4458-80BB-E1EBD12611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324154-81C5-4E42-9E48-937C0D1A1905}"/>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378357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9536-601C-4502-9F3F-F3B949C8F6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57C8AF-E979-4FD5-8A5F-1F5294951C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E0FCDA2-CBEE-4E3B-921B-442DFD4E2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2DBEDD-132B-46D8-84FB-F3B9890E0B79}"/>
              </a:ext>
            </a:extLst>
          </p:cNvPr>
          <p:cNvSpPr>
            <a:spLocks noGrp="1"/>
          </p:cNvSpPr>
          <p:nvPr>
            <p:ph type="dt" sz="half" idx="10"/>
          </p:nvPr>
        </p:nvSpPr>
        <p:spPr/>
        <p:txBody>
          <a:bodyPr/>
          <a:lstStyle/>
          <a:p>
            <a:fld id="{48897F40-53AB-4A8B-974A-439012AF7264}" type="datetimeFigureOut">
              <a:rPr lang="en-GB" smtClean="0"/>
              <a:t>04/05/2020</a:t>
            </a:fld>
            <a:endParaRPr lang="en-GB"/>
          </a:p>
        </p:txBody>
      </p:sp>
      <p:sp>
        <p:nvSpPr>
          <p:cNvPr id="6" name="Footer Placeholder 5">
            <a:extLst>
              <a:ext uri="{FF2B5EF4-FFF2-40B4-BE49-F238E27FC236}">
                <a16:creationId xmlns:a16="http://schemas.microsoft.com/office/drawing/2014/main" id="{12493269-94A0-450D-B0EE-0FF98F9C29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EAF77C-8AA3-47EE-A9FC-A60C1B35E867}"/>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148094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270EF-0F34-43A4-B1F3-7E8039546A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081DEE-79A7-405D-BEE6-CAC2298F57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72D91F-002F-4F9F-9F73-C121808F82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97F40-53AB-4A8B-974A-439012AF7264}" type="datetimeFigureOut">
              <a:rPr lang="en-GB" smtClean="0"/>
              <a:t>04/05/2020</a:t>
            </a:fld>
            <a:endParaRPr lang="en-GB"/>
          </a:p>
        </p:txBody>
      </p:sp>
      <p:sp>
        <p:nvSpPr>
          <p:cNvPr id="5" name="Footer Placeholder 4">
            <a:extLst>
              <a:ext uri="{FF2B5EF4-FFF2-40B4-BE49-F238E27FC236}">
                <a16:creationId xmlns:a16="http://schemas.microsoft.com/office/drawing/2014/main" id="{F98A1CC5-56A9-4B5D-B4AE-EA0B97D7BB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07DF71-1576-4634-A3E3-8CB1EB96F2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5C5A7-2B53-4615-A387-F12351C52FB6}" type="slidenum">
              <a:rPr lang="en-GB" smtClean="0"/>
              <a:t>‹#›</a:t>
            </a:fld>
            <a:endParaRPr lang="en-GB"/>
          </a:p>
        </p:txBody>
      </p:sp>
    </p:spTree>
    <p:extLst>
      <p:ext uri="{BB962C8B-B14F-4D97-AF65-F5344CB8AC3E}">
        <p14:creationId xmlns:p14="http://schemas.microsoft.com/office/powerpoint/2010/main" val="282668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bmathsresources.com/code-challenge/" TargetMode="External"/><Relationship Id="rId2" Type="http://schemas.openxmlformats.org/officeDocument/2006/relationships/image" Target="../media/image5.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99ACF-7EAA-4D3C-9FE9-1DF5AE4BC57C}"/>
              </a:ext>
            </a:extLst>
          </p:cNvPr>
          <p:cNvSpPr>
            <a:spLocks noGrp="1"/>
          </p:cNvSpPr>
          <p:nvPr>
            <p:ph type="ctrTitle"/>
          </p:nvPr>
        </p:nvSpPr>
        <p:spPr>
          <a:xfrm>
            <a:off x="2534574" y="470968"/>
            <a:ext cx="6827081" cy="1886986"/>
          </a:xfrm>
        </p:spPr>
        <p:txBody>
          <a:bodyPr/>
          <a:lstStyle/>
          <a:p>
            <a:r>
              <a:rPr lang="en-US" b="1" dirty="0">
                <a:latin typeface="Arial Rounded MT Bold" panose="020F0704030504030204" pitchFamily="34" charset="0"/>
              </a:rPr>
              <a:t>CAN YOU CRACK </a:t>
            </a:r>
            <a:br>
              <a:rPr lang="en-US" b="1" dirty="0">
                <a:latin typeface="Arial Rounded MT Bold" panose="020F0704030504030204" pitchFamily="34" charset="0"/>
              </a:rPr>
            </a:br>
            <a:r>
              <a:rPr lang="en-US" b="1" dirty="0">
                <a:latin typeface="Arial Rounded MT Bold" panose="020F0704030504030204" pitchFamily="34" charset="0"/>
              </a:rPr>
              <a:t>THE CODE?</a:t>
            </a:r>
            <a:endParaRPr lang="en-GB" b="1" dirty="0">
              <a:latin typeface="Arial Rounded MT Bold" panose="020F0704030504030204" pitchFamily="34" charset="0"/>
            </a:endParaRPr>
          </a:p>
        </p:txBody>
      </p:sp>
      <p:sp>
        <p:nvSpPr>
          <p:cNvPr id="3" name="Subtitle 2">
            <a:extLst>
              <a:ext uri="{FF2B5EF4-FFF2-40B4-BE49-F238E27FC236}">
                <a16:creationId xmlns:a16="http://schemas.microsoft.com/office/drawing/2014/main" id="{8C509E52-F760-469A-853A-F0EF53C3CD12}"/>
              </a:ext>
            </a:extLst>
          </p:cNvPr>
          <p:cNvSpPr>
            <a:spLocks noGrp="1"/>
          </p:cNvSpPr>
          <p:nvPr>
            <p:ph type="subTitle" idx="1"/>
          </p:nvPr>
        </p:nvSpPr>
        <p:spPr>
          <a:xfrm>
            <a:off x="6184624" y="2540316"/>
            <a:ext cx="5477836" cy="4029074"/>
          </a:xfrm>
        </p:spPr>
        <p:txBody>
          <a:bodyPr>
            <a:normAutofit fontScale="92500" lnSpcReduction="10000"/>
          </a:bodyPr>
          <a:lstStyle/>
          <a:p>
            <a:pPr algn="l"/>
            <a:r>
              <a:rPr lang="en-US" dirty="0"/>
              <a:t>There is still a </a:t>
            </a:r>
            <a:r>
              <a:rPr lang="en-US"/>
              <a:t>need for </a:t>
            </a:r>
            <a:r>
              <a:rPr lang="en-US" dirty="0"/>
              <a:t>traditional code makers and code breakers.  Highly sensitive data needs to be encrypted to prevent it from falling into the wrong hands – whilst our spies need to be able to crack the codes of other countries. Indeed, GCHQ (the British Intelligence Agency responsible for digital communications) last year recruited new employees by posting a code online.  Crack the code and you secured yourself an interview.</a:t>
            </a:r>
            <a:endParaRPr lang="en-GB" dirty="0"/>
          </a:p>
          <a:p>
            <a:pPr algn="l"/>
            <a:r>
              <a:rPr lang="en-US" dirty="0"/>
              <a:t>Therefore codes and coding theory represents a varied and interesting career path for good mathematicians.   Get cracking!</a:t>
            </a:r>
            <a:endParaRPr lang="en-GB" dirty="0"/>
          </a:p>
          <a:p>
            <a:pPr algn="l"/>
            <a:endParaRPr lang="en-GB" dirty="0"/>
          </a:p>
        </p:txBody>
      </p:sp>
      <p:sp>
        <p:nvSpPr>
          <p:cNvPr id="9" name="Rectangle 36">
            <a:extLst>
              <a:ext uri="{FF2B5EF4-FFF2-40B4-BE49-F238E27FC236}">
                <a16:creationId xmlns:a16="http://schemas.microsoft.com/office/drawing/2014/main" id="{1F342F2B-07A1-46E4-AB34-7FC1B36388F6}"/>
              </a:ext>
            </a:extLst>
          </p:cNvPr>
          <p:cNvSpPr/>
          <p:nvPr/>
        </p:nvSpPr>
        <p:spPr>
          <a:xfrm>
            <a:off x="2431557" y="470969"/>
            <a:ext cx="7033115" cy="1886985"/>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36">
            <a:extLst>
              <a:ext uri="{FF2B5EF4-FFF2-40B4-BE49-F238E27FC236}">
                <a16:creationId xmlns:a16="http://schemas.microsoft.com/office/drawing/2014/main" id="{C4BBF30A-0459-41A7-9203-E2BB7B3E79AC}"/>
              </a:ext>
            </a:extLst>
          </p:cNvPr>
          <p:cNvSpPr/>
          <p:nvPr/>
        </p:nvSpPr>
        <p:spPr>
          <a:xfrm>
            <a:off x="145774" y="198783"/>
            <a:ext cx="11820939" cy="6480314"/>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7030A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36">
            <a:extLst>
              <a:ext uri="{FF2B5EF4-FFF2-40B4-BE49-F238E27FC236}">
                <a16:creationId xmlns:a16="http://schemas.microsoft.com/office/drawing/2014/main" id="{AB8BE72E-FB82-4915-BE34-C27E7E8ECF80}"/>
              </a:ext>
            </a:extLst>
          </p:cNvPr>
          <p:cNvSpPr/>
          <p:nvPr/>
        </p:nvSpPr>
        <p:spPr>
          <a:xfrm>
            <a:off x="10347525" y="661841"/>
            <a:ext cx="1314935" cy="1415418"/>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FF0066"/>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0B21D951-19DF-40E8-9E6B-FD124E42FCCA}"/>
              </a:ext>
            </a:extLst>
          </p:cNvPr>
          <p:cNvSpPr txBox="1"/>
          <p:nvPr/>
        </p:nvSpPr>
        <p:spPr>
          <a:xfrm>
            <a:off x="10414997" y="817946"/>
            <a:ext cx="1179990" cy="1107996"/>
          </a:xfrm>
          <a:prstGeom prst="rect">
            <a:avLst/>
          </a:prstGeom>
          <a:noFill/>
        </p:spPr>
        <p:txBody>
          <a:bodyPr wrap="square" rtlCol="0">
            <a:spAutoFit/>
          </a:bodyPr>
          <a:lstStyle/>
          <a:p>
            <a:pPr algn="ctr"/>
            <a:r>
              <a:rPr lang="en-US" sz="6600" b="1" dirty="0"/>
              <a:t>3</a:t>
            </a:r>
            <a:endParaRPr lang="en-GB" sz="6600" b="1" dirty="0"/>
          </a:p>
        </p:txBody>
      </p:sp>
      <p:pic>
        <p:nvPicPr>
          <p:cNvPr id="12" name="Picture 11">
            <a:extLst>
              <a:ext uri="{FF2B5EF4-FFF2-40B4-BE49-F238E27FC236}">
                <a16:creationId xmlns:a16="http://schemas.microsoft.com/office/drawing/2014/main" id="{6BD68FEF-6785-4003-9494-E08687F6BA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350" y="1519493"/>
            <a:ext cx="2791215" cy="685896"/>
          </a:xfrm>
          <a:prstGeom prst="rect">
            <a:avLst/>
          </a:prstGeom>
        </p:spPr>
      </p:pic>
      <p:grpSp>
        <p:nvGrpSpPr>
          <p:cNvPr id="17" name="Group 16">
            <a:extLst>
              <a:ext uri="{FF2B5EF4-FFF2-40B4-BE49-F238E27FC236}">
                <a16:creationId xmlns:a16="http://schemas.microsoft.com/office/drawing/2014/main" id="{10CA1C45-C7A6-471A-91E1-8C608BE9D7D1}"/>
              </a:ext>
            </a:extLst>
          </p:cNvPr>
          <p:cNvGrpSpPr/>
          <p:nvPr/>
        </p:nvGrpSpPr>
        <p:grpSpPr>
          <a:xfrm>
            <a:off x="426350" y="2540316"/>
            <a:ext cx="5581027" cy="3717522"/>
            <a:chOff x="145774" y="2315211"/>
            <a:chExt cx="6403260" cy="4344006"/>
          </a:xfrm>
        </p:grpSpPr>
        <p:pic>
          <p:nvPicPr>
            <p:cNvPr id="14" name="Picture 13">
              <a:extLst>
                <a:ext uri="{FF2B5EF4-FFF2-40B4-BE49-F238E27FC236}">
                  <a16:creationId xmlns:a16="http://schemas.microsoft.com/office/drawing/2014/main" id="{3FA465B0-E8CB-40F7-8D2D-9346031736D8}"/>
                </a:ext>
              </a:extLst>
            </p:cNvPr>
            <p:cNvPicPr>
              <a:picLocks noChangeAspect="1"/>
            </p:cNvPicPr>
            <p:nvPr/>
          </p:nvPicPr>
          <p:blipFill rotWithShape="1">
            <a:blip r:embed="rId3">
              <a:extLst>
                <a:ext uri="{28A0092B-C50C-407E-A947-70E740481C1C}">
                  <a14:useLocalDpi xmlns:a14="http://schemas.microsoft.com/office/drawing/2010/main" val="0"/>
                </a:ext>
              </a:extLst>
            </a:blip>
            <a:srcRect l="44357"/>
            <a:stretch/>
          </p:blipFill>
          <p:spPr>
            <a:xfrm>
              <a:off x="145774" y="2315211"/>
              <a:ext cx="6403260" cy="4344006"/>
            </a:xfrm>
            <a:prstGeom prst="rect">
              <a:avLst/>
            </a:prstGeom>
          </p:spPr>
        </p:pic>
        <p:pic>
          <p:nvPicPr>
            <p:cNvPr id="16" name="Picture 15">
              <a:extLst>
                <a:ext uri="{FF2B5EF4-FFF2-40B4-BE49-F238E27FC236}">
                  <a16:creationId xmlns:a16="http://schemas.microsoft.com/office/drawing/2014/main" id="{6E19E66B-91BE-46D2-925A-C1427EF2E2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1712" y="2544002"/>
              <a:ext cx="3238952" cy="914528"/>
            </a:xfrm>
            <a:prstGeom prst="rect">
              <a:avLst/>
            </a:prstGeom>
          </p:spPr>
        </p:pic>
      </p:grpSp>
    </p:spTree>
    <p:extLst>
      <p:ext uri="{BB962C8B-B14F-4D97-AF65-F5344CB8AC3E}">
        <p14:creationId xmlns:p14="http://schemas.microsoft.com/office/powerpoint/2010/main" val="312831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6">
            <a:extLst>
              <a:ext uri="{FF2B5EF4-FFF2-40B4-BE49-F238E27FC236}">
                <a16:creationId xmlns:a16="http://schemas.microsoft.com/office/drawing/2014/main" id="{7C18E9B8-8003-4F4E-A54C-ECC08690BFB2}"/>
              </a:ext>
            </a:extLst>
          </p:cNvPr>
          <p:cNvSpPr/>
          <p:nvPr/>
        </p:nvSpPr>
        <p:spPr>
          <a:xfrm>
            <a:off x="119270" y="119270"/>
            <a:ext cx="4863547" cy="1966161"/>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cap="flat">
            <a:solidFill>
              <a:srgbClr val="00B05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36">
            <a:extLst>
              <a:ext uri="{FF2B5EF4-FFF2-40B4-BE49-F238E27FC236}">
                <a16:creationId xmlns:a16="http://schemas.microsoft.com/office/drawing/2014/main" id="{E0EA528D-7F2B-43AB-A7E5-86E26B9B7FDC}"/>
              </a:ext>
            </a:extLst>
          </p:cNvPr>
          <p:cNvSpPr/>
          <p:nvPr/>
        </p:nvSpPr>
        <p:spPr>
          <a:xfrm>
            <a:off x="5420054" y="119269"/>
            <a:ext cx="6543345" cy="6639339"/>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0B55E452-702D-468D-84AF-524AE8E39915}"/>
              </a:ext>
            </a:extLst>
          </p:cNvPr>
          <p:cNvGrpSpPr/>
          <p:nvPr/>
        </p:nvGrpSpPr>
        <p:grpSpPr>
          <a:xfrm>
            <a:off x="119270" y="4830417"/>
            <a:ext cx="5020412" cy="1908313"/>
            <a:chOff x="145775" y="5236513"/>
            <a:chExt cx="6054082" cy="1477328"/>
          </a:xfrm>
        </p:grpSpPr>
        <p:sp>
          <p:nvSpPr>
            <p:cNvPr id="14" name="Rectangle 36">
              <a:extLst>
                <a:ext uri="{FF2B5EF4-FFF2-40B4-BE49-F238E27FC236}">
                  <a16:creationId xmlns:a16="http://schemas.microsoft.com/office/drawing/2014/main" id="{096059D0-436B-4647-88AC-527BDCED80D2}"/>
                </a:ext>
              </a:extLst>
            </p:cNvPr>
            <p:cNvSpPr/>
            <p:nvPr/>
          </p:nvSpPr>
          <p:spPr>
            <a:xfrm>
              <a:off x="145775" y="5236513"/>
              <a:ext cx="6054082" cy="1442584"/>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7030A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AA1AAEE6-44B5-405C-839A-A6C1B6F2935B}"/>
                </a:ext>
              </a:extLst>
            </p:cNvPr>
            <p:cNvSpPr txBox="1"/>
            <p:nvPr/>
          </p:nvSpPr>
          <p:spPr>
            <a:xfrm>
              <a:off x="193257" y="5236513"/>
              <a:ext cx="5940255" cy="1477328"/>
            </a:xfrm>
            <a:prstGeom prst="rect">
              <a:avLst/>
            </a:prstGeom>
            <a:noFill/>
          </p:spPr>
          <p:txBody>
            <a:bodyPr wrap="square" rtlCol="0">
              <a:spAutoFit/>
            </a:bodyPr>
            <a:lstStyle/>
            <a:p>
              <a:r>
                <a:rPr lang="en-US" b="1" u="sng" dirty="0"/>
                <a:t>VOCABULARY</a:t>
              </a:r>
            </a:p>
            <a:p>
              <a:r>
                <a:rPr lang="en-US" b="1" dirty="0"/>
                <a:t>Encryption </a:t>
              </a:r>
              <a:r>
                <a:rPr lang="en-US" dirty="0"/>
                <a:t>allows information to be hidden so that it cannot be read without special knowledge (such as a password). This is done with a secret code or cypher. The hidden information is said to be </a:t>
              </a:r>
              <a:r>
                <a:rPr lang="en-US" b="1" dirty="0"/>
                <a:t>encrypted</a:t>
              </a:r>
              <a:r>
                <a:rPr lang="en-US" dirty="0"/>
                <a:t>.</a:t>
              </a:r>
              <a:endParaRPr lang="en-GB" dirty="0"/>
            </a:p>
          </p:txBody>
        </p:sp>
      </p:grpSp>
      <p:pic>
        <p:nvPicPr>
          <p:cNvPr id="20" name="Picture 19">
            <a:extLst>
              <a:ext uri="{FF2B5EF4-FFF2-40B4-BE49-F238E27FC236}">
                <a16:creationId xmlns:a16="http://schemas.microsoft.com/office/drawing/2014/main" id="{10DC0FD5-8507-44F9-A670-4831E7CDBE2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21919"/>
            <a:ext cx="6054082" cy="6351159"/>
          </a:xfrm>
          <a:prstGeom prst="rect">
            <a:avLst/>
          </a:prstGeom>
          <a:noFill/>
          <a:ln>
            <a:noFill/>
          </a:ln>
        </p:spPr>
      </p:pic>
      <p:sp>
        <p:nvSpPr>
          <p:cNvPr id="6" name="TextBox 5">
            <a:extLst>
              <a:ext uri="{FF2B5EF4-FFF2-40B4-BE49-F238E27FC236}">
                <a16:creationId xmlns:a16="http://schemas.microsoft.com/office/drawing/2014/main" id="{182EB714-32FD-4D98-BF40-5BC21B8D47C4}"/>
              </a:ext>
            </a:extLst>
          </p:cNvPr>
          <p:cNvSpPr txBox="1"/>
          <p:nvPr/>
        </p:nvSpPr>
        <p:spPr>
          <a:xfrm>
            <a:off x="238540" y="885102"/>
            <a:ext cx="4824943" cy="1200329"/>
          </a:xfrm>
          <a:prstGeom prst="rect">
            <a:avLst/>
          </a:prstGeom>
          <a:noFill/>
        </p:spPr>
        <p:txBody>
          <a:bodyPr wrap="square" rtlCol="0">
            <a:spAutoFit/>
          </a:bodyPr>
          <a:lstStyle/>
          <a:p>
            <a:r>
              <a:rPr lang="en-US" dirty="0"/>
              <a:t>The </a:t>
            </a:r>
            <a:r>
              <a:rPr lang="en-US" dirty="0" err="1"/>
              <a:t>Vigenere</a:t>
            </a:r>
            <a:r>
              <a:rPr lang="en-US" dirty="0"/>
              <a:t> encryption was the creation of the French diplomat, Blaise de </a:t>
            </a:r>
            <a:r>
              <a:rPr lang="en-US" dirty="0" err="1"/>
              <a:t>Vigenere</a:t>
            </a:r>
            <a:r>
              <a:rPr lang="en-US" dirty="0"/>
              <a:t> in the 1500s.</a:t>
            </a:r>
          </a:p>
          <a:p>
            <a:r>
              <a:rPr lang="en-US" dirty="0"/>
              <a:t>It combines multiple Caesar shifts making it so much more difficult to crack.</a:t>
            </a:r>
            <a:endParaRPr lang="en-GB" dirty="0"/>
          </a:p>
        </p:txBody>
      </p:sp>
      <p:sp>
        <p:nvSpPr>
          <p:cNvPr id="10" name="TextBox 9">
            <a:extLst>
              <a:ext uri="{FF2B5EF4-FFF2-40B4-BE49-F238E27FC236}">
                <a16:creationId xmlns:a16="http://schemas.microsoft.com/office/drawing/2014/main" id="{339E211E-C1CA-4F4A-83BF-ACEE048709CC}"/>
              </a:ext>
            </a:extLst>
          </p:cNvPr>
          <p:cNvSpPr txBox="1"/>
          <p:nvPr/>
        </p:nvSpPr>
        <p:spPr>
          <a:xfrm>
            <a:off x="238540" y="221919"/>
            <a:ext cx="4810623" cy="646331"/>
          </a:xfrm>
          <a:prstGeom prst="rect">
            <a:avLst/>
          </a:prstGeom>
          <a:noFill/>
        </p:spPr>
        <p:txBody>
          <a:bodyPr wrap="square" rtlCol="0">
            <a:spAutoFit/>
          </a:bodyPr>
          <a:lstStyle/>
          <a:p>
            <a:r>
              <a:rPr lang="en-US" sz="3600" b="1" dirty="0"/>
              <a:t>VIGENERE ENCRYPTION</a:t>
            </a:r>
            <a:endParaRPr lang="en-GB" sz="3600" b="1" dirty="0"/>
          </a:p>
        </p:txBody>
      </p:sp>
      <p:sp>
        <p:nvSpPr>
          <p:cNvPr id="13" name="Content Placeholder 12">
            <a:extLst>
              <a:ext uri="{FF2B5EF4-FFF2-40B4-BE49-F238E27FC236}">
                <a16:creationId xmlns:a16="http://schemas.microsoft.com/office/drawing/2014/main" id="{34AAE42C-1E59-41BD-8011-B2A08B0F92E1}"/>
              </a:ext>
            </a:extLst>
          </p:cNvPr>
          <p:cNvSpPr>
            <a:spLocks noGrp="1"/>
          </p:cNvSpPr>
          <p:nvPr>
            <p:ph idx="1"/>
          </p:nvPr>
        </p:nvSpPr>
        <p:spPr>
          <a:xfrm>
            <a:off x="418020" y="2435193"/>
            <a:ext cx="4465982" cy="2177982"/>
          </a:xfrm>
        </p:spPr>
        <p:txBody>
          <a:bodyPr>
            <a:normAutofit fontScale="92500" lnSpcReduction="20000"/>
          </a:bodyPr>
          <a:lstStyle/>
          <a:p>
            <a:r>
              <a:rPr lang="en-US" dirty="0"/>
              <a:t>First, you need to choose a keyword.</a:t>
            </a:r>
          </a:p>
          <a:p>
            <a:r>
              <a:rPr lang="en-US" dirty="0"/>
              <a:t>This example uses the keyword ‘</a:t>
            </a:r>
            <a:r>
              <a:rPr lang="en-US" b="1" dirty="0">
                <a:solidFill>
                  <a:srgbClr val="FF0000"/>
                </a:solidFill>
              </a:rPr>
              <a:t>FIRST</a:t>
            </a:r>
            <a:r>
              <a:rPr lang="en-US" dirty="0"/>
              <a:t>’.</a:t>
            </a:r>
          </a:p>
          <a:p>
            <a:r>
              <a:rPr lang="en-US" dirty="0"/>
              <a:t>It uses 5 different Caesar shifts, for F, I, R, S and T.</a:t>
            </a:r>
            <a:endParaRPr lang="en-GB" dirty="0"/>
          </a:p>
        </p:txBody>
      </p:sp>
      <p:sp>
        <p:nvSpPr>
          <p:cNvPr id="21" name="Rectangle 36">
            <a:extLst>
              <a:ext uri="{FF2B5EF4-FFF2-40B4-BE49-F238E27FC236}">
                <a16:creationId xmlns:a16="http://schemas.microsoft.com/office/drawing/2014/main" id="{23FF80CE-1A18-4618-9F90-864AFCCA4AD0}"/>
              </a:ext>
            </a:extLst>
          </p:cNvPr>
          <p:cNvSpPr/>
          <p:nvPr/>
        </p:nvSpPr>
        <p:spPr>
          <a:xfrm>
            <a:off x="418019" y="2238294"/>
            <a:ext cx="4465981" cy="2374881"/>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109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6">
            <a:extLst>
              <a:ext uri="{FF2B5EF4-FFF2-40B4-BE49-F238E27FC236}">
                <a16:creationId xmlns:a16="http://schemas.microsoft.com/office/drawing/2014/main" id="{4BFF8CE4-2B5C-4617-8F49-29FC437E27E6}"/>
              </a:ext>
            </a:extLst>
          </p:cNvPr>
          <p:cNvSpPr/>
          <p:nvPr/>
        </p:nvSpPr>
        <p:spPr>
          <a:xfrm>
            <a:off x="132437" y="109330"/>
            <a:ext cx="6241859" cy="6639339"/>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79D72AC7-41E3-47A9-85CE-AFFA5AEA00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8783" y="211980"/>
            <a:ext cx="6054082" cy="6351159"/>
          </a:xfrm>
          <a:prstGeom prst="rect">
            <a:avLst/>
          </a:prstGeom>
          <a:noFill/>
          <a:ln>
            <a:noFill/>
          </a:ln>
        </p:spPr>
      </p:pic>
      <p:sp>
        <p:nvSpPr>
          <p:cNvPr id="6" name="TextBox 5">
            <a:extLst>
              <a:ext uri="{FF2B5EF4-FFF2-40B4-BE49-F238E27FC236}">
                <a16:creationId xmlns:a16="http://schemas.microsoft.com/office/drawing/2014/main" id="{AD353A76-1852-459C-A633-5384069AC302}"/>
              </a:ext>
            </a:extLst>
          </p:cNvPr>
          <p:cNvSpPr txBox="1"/>
          <p:nvPr/>
        </p:nvSpPr>
        <p:spPr>
          <a:xfrm>
            <a:off x="6771480" y="197345"/>
            <a:ext cx="4926020" cy="6463308"/>
          </a:xfrm>
          <a:prstGeom prst="rect">
            <a:avLst/>
          </a:prstGeom>
          <a:noFill/>
        </p:spPr>
        <p:txBody>
          <a:bodyPr wrap="square" rtlCol="0">
            <a:spAutoFit/>
          </a:bodyPr>
          <a:lstStyle/>
          <a:p>
            <a:r>
              <a:rPr lang="en-US" b="1" u="sng" dirty="0"/>
              <a:t>EXAMPLE</a:t>
            </a:r>
          </a:p>
          <a:p>
            <a:endParaRPr lang="en-US" b="1" u="sng" dirty="0"/>
          </a:p>
          <a:p>
            <a:r>
              <a:rPr lang="en-US" dirty="0"/>
              <a:t>Codeword: </a:t>
            </a:r>
            <a:r>
              <a:rPr lang="en-US" b="1" dirty="0">
                <a:solidFill>
                  <a:srgbClr val="00B050"/>
                </a:solidFill>
              </a:rPr>
              <a:t>BPFAG AMELX IKRDV ZTLK</a:t>
            </a:r>
          </a:p>
          <a:p>
            <a:endParaRPr lang="en-US" dirty="0"/>
          </a:p>
          <a:p>
            <a:r>
              <a:rPr lang="en-US" dirty="0"/>
              <a:t>Since the keyword was </a:t>
            </a:r>
            <a:r>
              <a:rPr lang="en-US" b="1" dirty="0">
                <a:solidFill>
                  <a:srgbClr val="FF0000"/>
                </a:solidFill>
              </a:rPr>
              <a:t>FIRST</a:t>
            </a:r>
            <a:r>
              <a:rPr lang="en-US" dirty="0"/>
              <a:t> we look down the </a:t>
            </a:r>
            <a:r>
              <a:rPr lang="en-US" b="1" dirty="0">
                <a:solidFill>
                  <a:srgbClr val="FF0000"/>
                </a:solidFill>
              </a:rPr>
              <a:t>F</a:t>
            </a:r>
            <a:r>
              <a:rPr lang="en-US" dirty="0"/>
              <a:t> column to find the first letter in the codeword, </a:t>
            </a:r>
            <a:r>
              <a:rPr lang="en-US" b="1" dirty="0">
                <a:solidFill>
                  <a:srgbClr val="00B050"/>
                </a:solidFill>
              </a:rPr>
              <a:t>B</a:t>
            </a:r>
            <a:r>
              <a:rPr lang="en-US" dirty="0"/>
              <a:t>.</a:t>
            </a:r>
          </a:p>
          <a:p>
            <a:r>
              <a:rPr lang="en-US" dirty="0"/>
              <a:t>Read across to the left and </a:t>
            </a:r>
            <a:r>
              <a:rPr lang="en-US" b="1" dirty="0">
                <a:solidFill>
                  <a:srgbClr val="00B050"/>
                </a:solidFill>
              </a:rPr>
              <a:t>B</a:t>
            </a:r>
            <a:r>
              <a:rPr lang="en-US" dirty="0"/>
              <a:t> becomes </a:t>
            </a:r>
            <a:r>
              <a:rPr lang="en-US" b="1" dirty="0">
                <a:solidFill>
                  <a:srgbClr val="0070C0"/>
                </a:solidFill>
              </a:rPr>
              <a:t>W</a:t>
            </a:r>
            <a:r>
              <a:rPr lang="en-US" dirty="0"/>
              <a:t>.</a:t>
            </a:r>
          </a:p>
          <a:p>
            <a:endParaRPr lang="en-US" dirty="0"/>
          </a:p>
          <a:p>
            <a:r>
              <a:rPr lang="en-US" dirty="0"/>
              <a:t>Next we decode </a:t>
            </a:r>
            <a:r>
              <a:rPr lang="en-US" b="1" dirty="0">
                <a:solidFill>
                  <a:srgbClr val="00B050"/>
                </a:solidFill>
              </a:rPr>
              <a:t>P</a:t>
            </a:r>
            <a:r>
              <a:rPr lang="en-US" dirty="0"/>
              <a:t> by looking down the I column until we find </a:t>
            </a:r>
            <a:r>
              <a:rPr lang="en-US" b="1" dirty="0">
                <a:solidFill>
                  <a:srgbClr val="00B050"/>
                </a:solidFill>
              </a:rPr>
              <a:t>P</a:t>
            </a:r>
            <a:r>
              <a:rPr lang="en-US" dirty="0"/>
              <a:t>.</a:t>
            </a:r>
          </a:p>
          <a:p>
            <a:r>
              <a:rPr lang="en-US" dirty="0"/>
              <a:t>Read across to the lest and </a:t>
            </a:r>
            <a:r>
              <a:rPr lang="en-US" b="1" dirty="0">
                <a:solidFill>
                  <a:srgbClr val="00B050"/>
                </a:solidFill>
              </a:rPr>
              <a:t>P</a:t>
            </a:r>
            <a:r>
              <a:rPr lang="en-US" dirty="0"/>
              <a:t> becomes</a:t>
            </a:r>
            <a:r>
              <a:rPr lang="en-US" b="1" dirty="0"/>
              <a:t> </a:t>
            </a:r>
            <a:r>
              <a:rPr lang="en-US" b="1" dirty="0">
                <a:solidFill>
                  <a:srgbClr val="0070C0"/>
                </a:solidFill>
              </a:rPr>
              <a:t>H</a:t>
            </a:r>
            <a:r>
              <a:rPr lang="en-US" dirty="0"/>
              <a:t>.</a:t>
            </a:r>
          </a:p>
          <a:p>
            <a:endParaRPr lang="en-US" dirty="0"/>
          </a:p>
          <a:p>
            <a:r>
              <a:rPr lang="en-US" dirty="0"/>
              <a:t>Continue like this:</a:t>
            </a:r>
          </a:p>
          <a:p>
            <a:r>
              <a:rPr lang="en-US" b="1" dirty="0">
                <a:solidFill>
                  <a:srgbClr val="00B050"/>
                </a:solidFill>
              </a:rPr>
              <a:t>F</a:t>
            </a:r>
            <a:r>
              <a:rPr lang="en-US" dirty="0"/>
              <a:t> becomes </a:t>
            </a:r>
            <a:r>
              <a:rPr lang="en-US" b="1" dirty="0">
                <a:solidFill>
                  <a:srgbClr val="0070C0"/>
                </a:solidFill>
              </a:rPr>
              <a:t>O</a:t>
            </a:r>
          </a:p>
          <a:p>
            <a:r>
              <a:rPr lang="en-US" b="1" dirty="0">
                <a:solidFill>
                  <a:srgbClr val="00B050"/>
                </a:solidFill>
              </a:rPr>
              <a:t>A</a:t>
            </a:r>
            <a:r>
              <a:rPr lang="en-US" dirty="0"/>
              <a:t> becomes </a:t>
            </a:r>
            <a:r>
              <a:rPr lang="en-US" b="1" dirty="0">
                <a:solidFill>
                  <a:srgbClr val="0070C0"/>
                </a:solidFill>
              </a:rPr>
              <a:t>I</a:t>
            </a:r>
          </a:p>
          <a:p>
            <a:r>
              <a:rPr lang="en-US" b="1" dirty="0">
                <a:solidFill>
                  <a:srgbClr val="00B050"/>
                </a:solidFill>
              </a:rPr>
              <a:t>G</a:t>
            </a:r>
            <a:r>
              <a:rPr lang="en-US" dirty="0"/>
              <a:t> becomes </a:t>
            </a:r>
            <a:r>
              <a:rPr lang="en-US" b="1" dirty="0">
                <a:solidFill>
                  <a:srgbClr val="0070C0"/>
                </a:solidFill>
              </a:rPr>
              <a:t>N</a:t>
            </a:r>
            <a:r>
              <a:rPr lang="en-US" dirty="0"/>
              <a:t>.</a:t>
            </a:r>
          </a:p>
          <a:p>
            <a:endParaRPr lang="en-US" dirty="0"/>
          </a:p>
          <a:p>
            <a:r>
              <a:rPr lang="en-US" dirty="0"/>
              <a:t>Continuing like this we get:</a:t>
            </a:r>
          </a:p>
          <a:p>
            <a:endParaRPr lang="en-US" dirty="0"/>
          </a:p>
          <a:p>
            <a:r>
              <a:rPr lang="en-US" b="1" dirty="0">
                <a:solidFill>
                  <a:srgbClr val="0070C0"/>
                </a:solidFill>
              </a:rPr>
              <a:t>WHO INVENTED CALCULUS?</a:t>
            </a:r>
          </a:p>
          <a:p>
            <a:r>
              <a:rPr lang="en-US" dirty="0"/>
              <a:t> </a:t>
            </a:r>
          </a:p>
          <a:p>
            <a:r>
              <a:rPr lang="en-US" dirty="0"/>
              <a:t>Two mathematicians invented calculus separately; Isaac Newton and Gottfried Wilhelm Leibniz</a:t>
            </a:r>
          </a:p>
        </p:txBody>
      </p:sp>
      <p:sp>
        <p:nvSpPr>
          <p:cNvPr id="7" name="Rectangle 36">
            <a:extLst>
              <a:ext uri="{FF2B5EF4-FFF2-40B4-BE49-F238E27FC236}">
                <a16:creationId xmlns:a16="http://schemas.microsoft.com/office/drawing/2014/main" id="{52B5A5A0-735F-44ED-91A9-29616E9575EB}"/>
              </a:ext>
            </a:extLst>
          </p:cNvPr>
          <p:cNvSpPr/>
          <p:nvPr/>
        </p:nvSpPr>
        <p:spPr>
          <a:xfrm>
            <a:off x="6650049" y="109329"/>
            <a:ext cx="5210647" cy="6551323"/>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FF0066"/>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5701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6">
            <a:extLst>
              <a:ext uri="{FF2B5EF4-FFF2-40B4-BE49-F238E27FC236}">
                <a16:creationId xmlns:a16="http://schemas.microsoft.com/office/drawing/2014/main" id="{4BFF8CE4-2B5C-4617-8F49-29FC437E27E6}"/>
              </a:ext>
            </a:extLst>
          </p:cNvPr>
          <p:cNvSpPr/>
          <p:nvPr/>
        </p:nvSpPr>
        <p:spPr>
          <a:xfrm>
            <a:off x="132437" y="109330"/>
            <a:ext cx="6241859" cy="6639339"/>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79D72AC7-41E3-47A9-85CE-AFFA5AEA00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8783" y="211980"/>
            <a:ext cx="6054082" cy="6351159"/>
          </a:xfrm>
          <a:prstGeom prst="rect">
            <a:avLst/>
          </a:prstGeom>
          <a:noFill/>
          <a:ln>
            <a:noFill/>
          </a:ln>
        </p:spPr>
      </p:pic>
      <p:sp>
        <p:nvSpPr>
          <p:cNvPr id="6" name="TextBox 5">
            <a:extLst>
              <a:ext uri="{FF2B5EF4-FFF2-40B4-BE49-F238E27FC236}">
                <a16:creationId xmlns:a16="http://schemas.microsoft.com/office/drawing/2014/main" id="{AD353A76-1852-459C-A633-5384069AC302}"/>
              </a:ext>
            </a:extLst>
          </p:cNvPr>
          <p:cNvSpPr txBox="1"/>
          <p:nvPr/>
        </p:nvSpPr>
        <p:spPr>
          <a:xfrm>
            <a:off x="6771480" y="170841"/>
            <a:ext cx="4926020" cy="2862322"/>
          </a:xfrm>
          <a:prstGeom prst="rect">
            <a:avLst/>
          </a:prstGeom>
          <a:noFill/>
        </p:spPr>
        <p:txBody>
          <a:bodyPr wrap="square" rtlCol="0">
            <a:spAutoFit/>
          </a:bodyPr>
          <a:lstStyle/>
          <a:p>
            <a:r>
              <a:rPr lang="en-US" b="1" u="sng" dirty="0"/>
              <a:t>YOUR TURN</a:t>
            </a:r>
          </a:p>
          <a:p>
            <a:r>
              <a:rPr lang="en-US" dirty="0"/>
              <a:t>Using the keyword ‘</a:t>
            </a:r>
            <a:r>
              <a:rPr lang="en-US" dirty="0">
                <a:solidFill>
                  <a:srgbClr val="FF0000"/>
                </a:solidFill>
              </a:rPr>
              <a:t>FIRST</a:t>
            </a:r>
            <a:r>
              <a:rPr lang="en-US" dirty="0"/>
              <a:t>’ decode the following (remember, you may need to change the spacing between the letters):</a:t>
            </a:r>
          </a:p>
          <a:p>
            <a:endParaRPr lang="en-US" dirty="0"/>
          </a:p>
          <a:p>
            <a:pPr marL="342900" indent="-342900">
              <a:buAutoNum type="arabicParenR"/>
            </a:pPr>
            <a:r>
              <a:rPr lang="en-US" dirty="0"/>
              <a:t>BPRLB XBYWM MQIVV ZJVFN RJVJ</a:t>
            </a:r>
          </a:p>
          <a:p>
            <a:pPr marL="342900" indent="-342900">
              <a:buAutoNum type="arabicParenR"/>
            </a:pPr>
            <a:endParaRPr lang="en-US" dirty="0"/>
          </a:p>
          <a:p>
            <a:pPr marL="342900" indent="-342900">
              <a:buAutoNum type="arabicParenR"/>
            </a:pPr>
            <a:r>
              <a:rPr lang="en-US" dirty="0"/>
              <a:t>BPPVH UTRFM XPRLX RIKZL</a:t>
            </a:r>
          </a:p>
          <a:p>
            <a:pPr marL="342900" indent="-342900">
              <a:buAutoNum type="arabicParenR"/>
            </a:pPr>
            <a:endParaRPr lang="en-US" dirty="0"/>
          </a:p>
          <a:p>
            <a:pPr marL="342900" indent="-342900">
              <a:buAutoNum type="arabicParenR"/>
            </a:pPr>
            <a:r>
              <a:rPr lang="en-US" dirty="0"/>
              <a:t>NBXAO JAKZX RAHMT WMIGH YA</a:t>
            </a:r>
          </a:p>
        </p:txBody>
      </p:sp>
      <p:sp>
        <p:nvSpPr>
          <p:cNvPr id="7" name="Rectangle 36">
            <a:extLst>
              <a:ext uri="{FF2B5EF4-FFF2-40B4-BE49-F238E27FC236}">
                <a16:creationId xmlns:a16="http://schemas.microsoft.com/office/drawing/2014/main" id="{52B5A5A0-735F-44ED-91A9-29616E9575EB}"/>
              </a:ext>
            </a:extLst>
          </p:cNvPr>
          <p:cNvSpPr/>
          <p:nvPr/>
        </p:nvSpPr>
        <p:spPr>
          <a:xfrm>
            <a:off x="6650049" y="82826"/>
            <a:ext cx="5210647" cy="2950338"/>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FF0066"/>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F51731A0-7335-4354-BD0E-16B890A0F69A}"/>
              </a:ext>
            </a:extLst>
          </p:cNvPr>
          <p:cNvSpPr txBox="1"/>
          <p:nvPr/>
        </p:nvSpPr>
        <p:spPr>
          <a:xfrm>
            <a:off x="6771480" y="3137898"/>
            <a:ext cx="4926020" cy="3693319"/>
          </a:xfrm>
          <a:prstGeom prst="rect">
            <a:avLst/>
          </a:prstGeom>
          <a:noFill/>
        </p:spPr>
        <p:txBody>
          <a:bodyPr wrap="square" rtlCol="0">
            <a:spAutoFit/>
          </a:bodyPr>
          <a:lstStyle/>
          <a:p>
            <a:r>
              <a:rPr lang="en-US" b="1" u="sng" dirty="0"/>
              <a:t>KEYWORD: </a:t>
            </a:r>
            <a:r>
              <a:rPr lang="en-US" b="1" u="sng" dirty="0">
                <a:solidFill>
                  <a:srgbClr val="FF0000"/>
                </a:solidFill>
              </a:rPr>
              <a:t>MATHS</a:t>
            </a:r>
          </a:p>
          <a:p>
            <a:r>
              <a:rPr lang="en-US" dirty="0"/>
              <a:t>Now using MATHS as the keyword:</a:t>
            </a:r>
          </a:p>
          <a:p>
            <a:endParaRPr lang="en-US" dirty="0"/>
          </a:p>
          <a:p>
            <a:pPr marL="342900" indent="-342900">
              <a:buAutoNum type="arabicParenR"/>
            </a:pPr>
            <a:r>
              <a:rPr lang="en-US" dirty="0"/>
              <a:t>TOPTS ZYLLU ANWZA ZAWHQ</a:t>
            </a:r>
          </a:p>
          <a:p>
            <a:pPr marL="342900" indent="-342900">
              <a:buAutoNum type="arabicParenR"/>
            </a:pPr>
            <a:endParaRPr lang="en-US" dirty="0"/>
          </a:p>
          <a:p>
            <a:pPr marL="342900" indent="-342900">
              <a:buAutoNum type="arabicParenR"/>
            </a:pPr>
            <a:r>
              <a:rPr lang="en-US" dirty="0"/>
              <a:t>OHHVK QYHBJ AWGRW KWHYV FOLLF PMXHE QSLHY Q</a:t>
            </a:r>
          </a:p>
          <a:p>
            <a:pPr marL="342900" indent="-342900">
              <a:buAutoNum type="arabicParenR"/>
            </a:pPr>
            <a:endParaRPr lang="en-US" dirty="0"/>
          </a:p>
          <a:p>
            <a:pPr marL="342900" indent="-342900">
              <a:buAutoNum type="arabicParenR"/>
            </a:pPr>
            <a:r>
              <a:rPr lang="en-US" dirty="0"/>
              <a:t>BLXHK QTXSD YEMOW WERDG DDBUQ AUKLE MIE</a:t>
            </a:r>
          </a:p>
          <a:p>
            <a:endParaRPr lang="en-US" dirty="0"/>
          </a:p>
          <a:p>
            <a:r>
              <a:rPr lang="en-US" b="1" dirty="0"/>
              <a:t>Remember to email me your solutions to receive your next code.</a:t>
            </a:r>
          </a:p>
        </p:txBody>
      </p:sp>
      <p:sp>
        <p:nvSpPr>
          <p:cNvPr id="9" name="Rectangle 36">
            <a:extLst>
              <a:ext uri="{FF2B5EF4-FFF2-40B4-BE49-F238E27FC236}">
                <a16:creationId xmlns:a16="http://schemas.microsoft.com/office/drawing/2014/main" id="{AE042208-5657-4C5A-B205-EDBE144CADFC}"/>
              </a:ext>
            </a:extLst>
          </p:cNvPr>
          <p:cNvSpPr/>
          <p:nvPr/>
        </p:nvSpPr>
        <p:spPr>
          <a:xfrm>
            <a:off x="6650049" y="3121178"/>
            <a:ext cx="5210647" cy="3685691"/>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FF0066"/>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692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6">
            <a:extLst>
              <a:ext uri="{FF2B5EF4-FFF2-40B4-BE49-F238E27FC236}">
                <a16:creationId xmlns:a16="http://schemas.microsoft.com/office/drawing/2014/main" id="{72998FC4-5194-4EE9-8F88-3FC1A175E9D1}"/>
              </a:ext>
            </a:extLst>
          </p:cNvPr>
          <p:cNvSpPr/>
          <p:nvPr/>
        </p:nvSpPr>
        <p:spPr>
          <a:xfrm>
            <a:off x="218445" y="73406"/>
            <a:ext cx="3266878" cy="707886"/>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A1B33AC8-BE5C-48BB-B71E-844FF7E9417F}"/>
              </a:ext>
            </a:extLst>
          </p:cNvPr>
          <p:cNvSpPr txBox="1"/>
          <p:nvPr/>
        </p:nvSpPr>
        <p:spPr>
          <a:xfrm>
            <a:off x="318052" y="73405"/>
            <a:ext cx="6135756" cy="707886"/>
          </a:xfrm>
          <a:prstGeom prst="rect">
            <a:avLst/>
          </a:prstGeom>
          <a:noFill/>
        </p:spPr>
        <p:txBody>
          <a:bodyPr wrap="square" rtlCol="0">
            <a:spAutoFit/>
          </a:bodyPr>
          <a:lstStyle/>
          <a:p>
            <a:r>
              <a:rPr lang="en-US" sz="4000" b="1" dirty="0"/>
              <a:t>JUST FOR FUN</a:t>
            </a:r>
            <a:endParaRPr lang="en-GB" sz="4000" b="1" dirty="0"/>
          </a:p>
        </p:txBody>
      </p:sp>
      <p:sp>
        <p:nvSpPr>
          <p:cNvPr id="8" name="Rectangle 36">
            <a:extLst>
              <a:ext uri="{FF2B5EF4-FFF2-40B4-BE49-F238E27FC236}">
                <a16:creationId xmlns:a16="http://schemas.microsoft.com/office/drawing/2014/main" id="{2224BC42-79A5-42A2-8A63-6EF52DD48F8D}"/>
              </a:ext>
            </a:extLst>
          </p:cNvPr>
          <p:cNvSpPr/>
          <p:nvPr/>
        </p:nvSpPr>
        <p:spPr>
          <a:xfrm>
            <a:off x="6363936" y="139665"/>
            <a:ext cx="5738191" cy="6015970"/>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7030A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36">
            <a:extLst>
              <a:ext uri="{FF2B5EF4-FFF2-40B4-BE49-F238E27FC236}">
                <a16:creationId xmlns:a16="http://schemas.microsoft.com/office/drawing/2014/main" id="{218D1306-7729-4EA8-821F-74FBC18719B3}"/>
              </a:ext>
            </a:extLst>
          </p:cNvPr>
          <p:cNvSpPr/>
          <p:nvPr/>
        </p:nvSpPr>
        <p:spPr>
          <a:xfrm>
            <a:off x="218446" y="891212"/>
            <a:ext cx="6000006" cy="3482578"/>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FF0066"/>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472EF01F-EE24-4F9E-93F7-43D9DD8C0C78}"/>
              </a:ext>
            </a:extLst>
          </p:cNvPr>
          <p:cNvSpPr txBox="1"/>
          <p:nvPr/>
        </p:nvSpPr>
        <p:spPr>
          <a:xfrm>
            <a:off x="318052" y="957470"/>
            <a:ext cx="5900400" cy="3416320"/>
          </a:xfrm>
          <a:prstGeom prst="rect">
            <a:avLst/>
          </a:prstGeom>
          <a:noFill/>
        </p:spPr>
        <p:txBody>
          <a:bodyPr wrap="square" rtlCol="0">
            <a:spAutoFit/>
          </a:bodyPr>
          <a:lstStyle/>
          <a:p>
            <a:r>
              <a:rPr lang="en-US" dirty="0"/>
              <a:t>This puzzle was created by the clever people at GCHQ (the British Intelligence Agency responsible for digital communications).</a:t>
            </a:r>
          </a:p>
          <a:p>
            <a:r>
              <a:rPr lang="en-US" dirty="0"/>
              <a:t> They have been known to recruit staff by getting them to crack codes and solve puzzles.</a:t>
            </a:r>
          </a:p>
          <a:p>
            <a:endParaRPr lang="en-US" dirty="0"/>
          </a:p>
          <a:p>
            <a:r>
              <a:rPr lang="en-US" dirty="0"/>
              <a:t>Can you solve this puzzle?</a:t>
            </a:r>
          </a:p>
          <a:p>
            <a:r>
              <a:rPr lang="en-US" dirty="0"/>
              <a:t>Maybe get someone in your family to have a go too!</a:t>
            </a:r>
          </a:p>
          <a:p>
            <a:endParaRPr lang="en-US" dirty="0"/>
          </a:p>
          <a:p>
            <a:r>
              <a:rPr lang="en-US" dirty="0"/>
              <a:t>Please email your solutions to me.</a:t>
            </a:r>
          </a:p>
          <a:p>
            <a:r>
              <a:rPr lang="en-US" dirty="0"/>
              <a:t>If you get completely stuck and want the solution, feel free to email me too!</a:t>
            </a:r>
            <a:endParaRPr lang="en-GB" dirty="0"/>
          </a:p>
        </p:txBody>
      </p:sp>
      <p:pic>
        <p:nvPicPr>
          <p:cNvPr id="12" name="Picture 11">
            <a:extLst>
              <a:ext uri="{FF2B5EF4-FFF2-40B4-BE49-F238E27FC236}">
                <a16:creationId xmlns:a16="http://schemas.microsoft.com/office/drawing/2014/main" id="{13FDB1DE-E962-439C-BC4A-0FBA9AE4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6388" y="222456"/>
            <a:ext cx="5487166" cy="5849166"/>
          </a:xfrm>
          <a:prstGeom prst="rect">
            <a:avLst/>
          </a:prstGeom>
        </p:spPr>
      </p:pic>
      <p:sp>
        <p:nvSpPr>
          <p:cNvPr id="13" name="Rectangle 12">
            <a:extLst>
              <a:ext uri="{FF2B5EF4-FFF2-40B4-BE49-F238E27FC236}">
                <a16:creationId xmlns:a16="http://schemas.microsoft.com/office/drawing/2014/main" id="{8DA0CAC7-9592-4670-A45A-068D5DB8070F}"/>
              </a:ext>
            </a:extLst>
          </p:cNvPr>
          <p:cNvSpPr/>
          <p:nvPr/>
        </p:nvSpPr>
        <p:spPr>
          <a:xfrm>
            <a:off x="139363" y="4613846"/>
            <a:ext cx="6096000" cy="2031325"/>
          </a:xfrm>
          <a:prstGeom prst="rect">
            <a:avLst/>
          </a:prstGeom>
        </p:spPr>
        <p:txBody>
          <a:bodyPr>
            <a:spAutoFit/>
          </a:bodyPr>
          <a:lstStyle/>
          <a:p>
            <a:r>
              <a:rPr lang="en-US" dirty="0"/>
              <a:t>If you are a confident codebreaker have a go at these online challenges:</a:t>
            </a:r>
          </a:p>
          <a:p>
            <a:r>
              <a:rPr lang="en-GB" b="1" dirty="0"/>
              <a:t> </a:t>
            </a:r>
            <a:r>
              <a:rPr lang="en-US" b="1" u="sng" dirty="0">
                <a:hlinkClick r:id="rId3"/>
              </a:rPr>
              <a:t>http://ibmathsresources.com/code-challenge/</a:t>
            </a:r>
            <a:endParaRPr lang="en-US" b="1" u="sng" dirty="0"/>
          </a:p>
          <a:p>
            <a:endParaRPr lang="en-US" b="1" u="sng" dirty="0"/>
          </a:p>
          <a:p>
            <a:r>
              <a:rPr lang="en-US" b="1" dirty="0"/>
              <a:t>The solution to the first code gives you the password to access the next puzzle, there are 5 to solve in total in each set.</a:t>
            </a:r>
          </a:p>
          <a:p>
            <a:r>
              <a:rPr lang="en-US" b="1" dirty="0"/>
              <a:t>Let me know how far you get – take a photo and email me!</a:t>
            </a:r>
            <a:endParaRPr lang="en-GB" dirty="0"/>
          </a:p>
        </p:txBody>
      </p:sp>
    </p:spTree>
    <p:extLst>
      <p:ext uri="{BB962C8B-B14F-4D97-AF65-F5344CB8AC3E}">
        <p14:creationId xmlns:p14="http://schemas.microsoft.com/office/powerpoint/2010/main" val="1324611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TotalTime>
  <Words>549</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Rounded MT Bold</vt:lpstr>
      <vt:lpstr>Calibri</vt:lpstr>
      <vt:lpstr>Calibri Light</vt:lpstr>
      <vt:lpstr>Office Theme</vt:lpstr>
      <vt:lpstr>CAN YOU CRACK  THE CODE?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YOU CRACK  THE CODE?</dc:title>
  <dc:creator>Louise Cowie</dc:creator>
  <cp:lastModifiedBy>Louise Cowie</cp:lastModifiedBy>
  <cp:revision>29</cp:revision>
  <dcterms:created xsi:type="dcterms:W3CDTF">2020-04-30T12:26:32Z</dcterms:created>
  <dcterms:modified xsi:type="dcterms:W3CDTF">2020-05-04T15:27:50Z</dcterms:modified>
</cp:coreProperties>
</file>