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E06A2-6AEF-469D-B879-A30823EB53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08D3BA-3739-4F2E-8177-7B93913D82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DA05D2-22AF-4562-94B3-456DE9AADD6A}"/>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C00C7FE4-0CFA-4DCC-96EA-F1BFF684D6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3CEDCB-6DD5-468D-9FCC-3FF1638774E4}"/>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282327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6F2DE-3CE5-4EE2-91D1-2CCE11AB16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3056AB-5B0D-4201-8590-1882BE7CA7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DE24ED-0D5A-4237-8A41-34422E5A8CF0}"/>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8402315A-5E6F-4D35-9272-E67D5FE16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C6E222-C281-460A-B754-FE4E83C3AFCD}"/>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57491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CB46B2-409A-4877-8C83-DC0F29FDAF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0D0C13-33A7-41B3-8054-DC910AE948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C402D7-8884-4738-945B-DA6E863A81F6}"/>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B6D1BEEF-A608-40DC-8299-9B8A216FFC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AC768-5247-401C-ABE1-6824D47C5680}"/>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406586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F599B-3BC3-4FE9-A3CA-AA4FC4BA6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6BECFB-843B-458D-AB5D-793799293E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E422D-4281-4B14-B3FA-8333C378C53A}"/>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020D9388-21C9-4773-BAE8-16361AE076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B68AE-6E7C-4D2C-9F8E-A385D8AA6756}"/>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165919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A306-6D30-4640-80DF-D6A240786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A763AF-53F1-4E5C-A3DB-AFDFA4217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6CD0F3-50EC-4C98-996B-519AE2A45951}"/>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04AC81DD-671C-45B0-A3AE-A635285EC4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8CF622-8F25-4A9B-AF96-B20CCEFAAE05}"/>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22246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868D-BE67-4976-97E1-5E257BB471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DC9011-0A43-4804-B685-CE7F302C13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1795C9-1D8B-41DC-9609-8FB1BC0F24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B40D82-27AC-47B0-9DC6-9C50C9F43A9D}"/>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6" name="Footer Placeholder 5">
            <a:extLst>
              <a:ext uri="{FF2B5EF4-FFF2-40B4-BE49-F238E27FC236}">
                <a16:creationId xmlns:a16="http://schemas.microsoft.com/office/drawing/2014/main" id="{4753939E-C13F-46CA-B7B3-4B7D3A195B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F27D91-51B3-470A-88EC-860402864FBA}"/>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427375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39313-2754-4586-8991-2D812CCC27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2EAAF3-6B87-4097-A2EB-67CC93F28A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2C5112-2F47-47AB-A937-C3530F662E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F8CB2A-DD61-47CD-987C-B5C401474D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54BBC-5229-47F4-BA81-5BE2AC2436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97FF7B-DD1F-47B1-B184-14E34810E5D2}"/>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8" name="Footer Placeholder 7">
            <a:extLst>
              <a:ext uri="{FF2B5EF4-FFF2-40B4-BE49-F238E27FC236}">
                <a16:creationId xmlns:a16="http://schemas.microsoft.com/office/drawing/2014/main" id="{6B1FAD6F-5E13-4B9E-B368-2559A308F7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2DB3596-43E3-45A6-B7DE-937365AE3BB4}"/>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71009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7D12-0023-428E-A59D-8F73D61026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1CDCD6-7E2A-491E-903C-B1371B820256}"/>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4" name="Footer Placeholder 3">
            <a:extLst>
              <a:ext uri="{FF2B5EF4-FFF2-40B4-BE49-F238E27FC236}">
                <a16:creationId xmlns:a16="http://schemas.microsoft.com/office/drawing/2014/main" id="{7CC131CE-DBBF-4F17-90A0-F82FEB11815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E5B033-2FD9-4DE0-93BC-BDFC2A20C5F3}"/>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745888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2682E1-6F83-4BC2-8287-BF255D6C9E46}"/>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3" name="Footer Placeholder 2">
            <a:extLst>
              <a:ext uri="{FF2B5EF4-FFF2-40B4-BE49-F238E27FC236}">
                <a16:creationId xmlns:a16="http://schemas.microsoft.com/office/drawing/2014/main" id="{A361F57F-F4FB-4B4D-BA56-862515E2EF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24E112-B649-4EA9-8CBF-FF83064F2887}"/>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251792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46A0-8915-4C06-84C5-89DC36F18A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C60D8D-F922-481B-8B31-7DB7F10E74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03BA52-2154-4718-BBAF-8B1BE40F0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44B128-54EF-45D8-BA4D-E5581045ECE6}"/>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6" name="Footer Placeholder 5">
            <a:extLst>
              <a:ext uri="{FF2B5EF4-FFF2-40B4-BE49-F238E27FC236}">
                <a16:creationId xmlns:a16="http://schemas.microsoft.com/office/drawing/2014/main" id="{7F2B3A2D-A5D1-4458-80BB-E1EBD12611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324154-81C5-4E42-9E48-937C0D1A1905}"/>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78357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9536-601C-4502-9F3F-F3B949C8F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57C8AF-E979-4FD5-8A5F-1F5294951C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E0FCDA2-CBEE-4E3B-921B-442DFD4E2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2DBEDD-132B-46D8-84FB-F3B9890E0B79}"/>
              </a:ext>
            </a:extLst>
          </p:cNvPr>
          <p:cNvSpPr>
            <a:spLocks noGrp="1"/>
          </p:cNvSpPr>
          <p:nvPr>
            <p:ph type="dt" sz="half" idx="10"/>
          </p:nvPr>
        </p:nvSpPr>
        <p:spPr/>
        <p:txBody>
          <a:bodyPr/>
          <a:lstStyle/>
          <a:p>
            <a:fld id="{48897F40-53AB-4A8B-974A-439012AF7264}" type="datetimeFigureOut">
              <a:rPr lang="en-GB" smtClean="0"/>
              <a:t>30/04/2020</a:t>
            </a:fld>
            <a:endParaRPr lang="en-GB"/>
          </a:p>
        </p:txBody>
      </p:sp>
      <p:sp>
        <p:nvSpPr>
          <p:cNvPr id="6" name="Footer Placeholder 5">
            <a:extLst>
              <a:ext uri="{FF2B5EF4-FFF2-40B4-BE49-F238E27FC236}">
                <a16:creationId xmlns:a16="http://schemas.microsoft.com/office/drawing/2014/main" id="{12493269-94A0-450D-B0EE-0FF98F9C29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EAF77C-8AA3-47EE-A9FC-A60C1B35E867}"/>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48094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270EF-0F34-43A4-B1F3-7E8039546A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081DEE-79A7-405D-BEE6-CAC2298F57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72D91F-002F-4F9F-9F73-C121808F8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97F40-53AB-4A8B-974A-439012AF7264}" type="datetimeFigureOut">
              <a:rPr lang="en-GB" smtClean="0"/>
              <a:t>30/04/2020</a:t>
            </a:fld>
            <a:endParaRPr lang="en-GB"/>
          </a:p>
        </p:txBody>
      </p:sp>
      <p:sp>
        <p:nvSpPr>
          <p:cNvPr id="5" name="Footer Placeholder 4">
            <a:extLst>
              <a:ext uri="{FF2B5EF4-FFF2-40B4-BE49-F238E27FC236}">
                <a16:creationId xmlns:a16="http://schemas.microsoft.com/office/drawing/2014/main" id="{F98A1CC5-56A9-4B5D-B4AE-EA0B97D7BB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07DF71-1576-4634-A3E3-8CB1EB96F2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5C5A7-2B53-4615-A387-F12351C52FB6}" type="slidenum">
              <a:rPr lang="en-GB" smtClean="0"/>
              <a:t>‹#›</a:t>
            </a:fld>
            <a:endParaRPr lang="en-GB"/>
          </a:p>
        </p:txBody>
      </p:sp>
    </p:spTree>
    <p:extLst>
      <p:ext uri="{BB962C8B-B14F-4D97-AF65-F5344CB8AC3E}">
        <p14:creationId xmlns:p14="http://schemas.microsoft.com/office/powerpoint/2010/main" val="28266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ibmathsresources.com/code-challeng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99ACF-7EAA-4D3C-9FE9-1DF5AE4BC57C}"/>
              </a:ext>
            </a:extLst>
          </p:cNvPr>
          <p:cNvSpPr>
            <a:spLocks noGrp="1"/>
          </p:cNvSpPr>
          <p:nvPr>
            <p:ph type="ctrTitle"/>
          </p:nvPr>
        </p:nvSpPr>
        <p:spPr>
          <a:xfrm>
            <a:off x="1258957" y="503238"/>
            <a:ext cx="9144000" cy="2387600"/>
          </a:xfrm>
        </p:spPr>
        <p:txBody>
          <a:bodyPr/>
          <a:lstStyle/>
          <a:p>
            <a:pPr algn="l"/>
            <a:r>
              <a:rPr lang="en-US" b="1" dirty="0">
                <a:latin typeface="Arial Rounded MT Bold" panose="020F0704030504030204" pitchFamily="34" charset="0"/>
              </a:rPr>
              <a:t>CAN YOU CRACK </a:t>
            </a:r>
            <a:br>
              <a:rPr lang="en-US" b="1" dirty="0">
                <a:latin typeface="Arial Rounded MT Bold" panose="020F0704030504030204" pitchFamily="34" charset="0"/>
              </a:rPr>
            </a:br>
            <a:r>
              <a:rPr lang="en-US" b="1" dirty="0">
                <a:latin typeface="Arial Rounded MT Bold" panose="020F0704030504030204" pitchFamily="34" charset="0"/>
              </a:rPr>
              <a:t>THE CODE?</a:t>
            </a:r>
            <a:endParaRPr lang="en-GB" b="1" dirty="0">
              <a:latin typeface="Arial Rounded MT Bold" panose="020F0704030504030204" pitchFamily="34" charset="0"/>
            </a:endParaRPr>
          </a:p>
        </p:txBody>
      </p:sp>
      <p:sp>
        <p:nvSpPr>
          <p:cNvPr id="3" name="Subtitle 2">
            <a:extLst>
              <a:ext uri="{FF2B5EF4-FFF2-40B4-BE49-F238E27FC236}">
                <a16:creationId xmlns:a16="http://schemas.microsoft.com/office/drawing/2014/main" id="{8C509E52-F760-469A-853A-F0EF53C3CD12}"/>
              </a:ext>
            </a:extLst>
          </p:cNvPr>
          <p:cNvSpPr>
            <a:spLocks noGrp="1"/>
          </p:cNvSpPr>
          <p:nvPr>
            <p:ph type="subTitle" idx="1"/>
          </p:nvPr>
        </p:nvSpPr>
        <p:spPr>
          <a:xfrm>
            <a:off x="744334" y="3288057"/>
            <a:ext cx="7341704" cy="2963310"/>
          </a:xfrm>
        </p:spPr>
        <p:txBody>
          <a:bodyPr>
            <a:normAutofit fontScale="40000" lnSpcReduction="20000"/>
          </a:bodyPr>
          <a:lstStyle/>
          <a:p>
            <a:pPr algn="l"/>
            <a:r>
              <a:rPr lang="en-US" sz="4900" b="1" dirty="0"/>
              <a:t>There is a long history of mathematicians being used in code making and code breaking - the most famous is probably the Bletchley Park code breakers, where some of the most brilliant mathematicians in the country such as Alan Turing worked in secret to crack the German WWII Enigma code.  </a:t>
            </a:r>
          </a:p>
          <a:p>
            <a:pPr algn="l"/>
            <a:r>
              <a:rPr lang="en-US" sz="4900" b="1" dirty="0"/>
              <a:t>The code was so complicated that the Germans were confident that it was unbreakable, however the men and women at Bletchley Park were able to crack it using incredible ingenuity.  This meant that the allies were able to intercept and understand German communications – a huge breakthrough in the war.  </a:t>
            </a:r>
            <a:endParaRPr lang="en-GB" sz="4900" b="1" dirty="0"/>
          </a:p>
          <a:p>
            <a:endParaRPr lang="en-GB" dirty="0"/>
          </a:p>
        </p:txBody>
      </p:sp>
      <p:pic>
        <p:nvPicPr>
          <p:cNvPr id="5" name="Picture 4">
            <a:extLst>
              <a:ext uri="{FF2B5EF4-FFF2-40B4-BE49-F238E27FC236}">
                <a16:creationId xmlns:a16="http://schemas.microsoft.com/office/drawing/2014/main" id="{86CB362F-6DDD-4874-91D3-DC687F2B9B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0718" y="334617"/>
            <a:ext cx="2316919" cy="3094383"/>
          </a:xfrm>
          <a:prstGeom prst="rect">
            <a:avLst/>
          </a:prstGeom>
        </p:spPr>
      </p:pic>
      <p:pic>
        <p:nvPicPr>
          <p:cNvPr id="8" name="Picture 7">
            <a:extLst>
              <a:ext uri="{FF2B5EF4-FFF2-40B4-BE49-F238E27FC236}">
                <a16:creationId xmlns:a16="http://schemas.microsoft.com/office/drawing/2014/main" id="{2E933DEE-8BED-4C31-8150-1F5EA79EAD9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163339" y="4161182"/>
            <a:ext cx="3326296" cy="1934817"/>
          </a:xfrm>
          <a:prstGeom prst="rect">
            <a:avLst/>
          </a:prstGeom>
          <a:noFill/>
          <a:ln>
            <a:noFill/>
          </a:ln>
        </p:spPr>
      </p:pic>
      <p:sp>
        <p:nvSpPr>
          <p:cNvPr id="9" name="Rectangle 36">
            <a:extLst>
              <a:ext uri="{FF2B5EF4-FFF2-40B4-BE49-F238E27FC236}">
                <a16:creationId xmlns:a16="http://schemas.microsoft.com/office/drawing/2014/main" id="{1F342F2B-07A1-46E4-AB34-7FC1B36388F6}"/>
              </a:ext>
            </a:extLst>
          </p:cNvPr>
          <p:cNvSpPr/>
          <p:nvPr/>
        </p:nvSpPr>
        <p:spPr>
          <a:xfrm>
            <a:off x="1052923" y="1003853"/>
            <a:ext cx="7033115" cy="1886985"/>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36">
            <a:extLst>
              <a:ext uri="{FF2B5EF4-FFF2-40B4-BE49-F238E27FC236}">
                <a16:creationId xmlns:a16="http://schemas.microsoft.com/office/drawing/2014/main" id="{C4BBF30A-0459-41A7-9203-E2BB7B3E79AC}"/>
              </a:ext>
            </a:extLst>
          </p:cNvPr>
          <p:cNvSpPr/>
          <p:nvPr/>
        </p:nvSpPr>
        <p:spPr>
          <a:xfrm>
            <a:off x="145774" y="198783"/>
            <a:ext cx="11820939" cy="6480314"/>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831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an you crack the code? ">
            <a:extLst>
              <a:ext uri="{FF2B5EF4-FFF2-40B4-BE49-F238E27FC236}">
                <a16:creationId xmlns:a16="http://schemas.microsoft.com/office/drawing/2014/main" id="{52D1822B-35B2-4D09-A233-E167C65354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043" y="0"/>
            <a:ext cx="6096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a:extLst>
              <a:ext uri="{FF2B5EF4-FFF2-40B4-BE49-F238E27FC236}">
                <a16:creationId xmlns:a16="http://schemas.microsoft.com/office/drawing/2014/main" id="{01C79CEF-320C-4195-9DBA-D6C1185F76A1}"/>
              </a:ext>
            </a:extLst>
          </p:cNvPr>
          <p:cNvSpPr txBox="1">
            <a:spLocks/>
          </p:cNvSpPr>
          <p:nvPr/>
        </p:nvSpPr>
        <p:spPr>
          <a:xfrm>
            <a:off x="174491" y="465690"/>
            <a:ext cx="7341704" cy="25160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latin typeface="+mj-lt"/>
              </a:rPr>
              <a:t>Codes now play an integral part in all our lives - from the ISBN codes on the back of every book you buy, to the algorithm that checks if the credit card you've entered is genuine, from the encrypted data sent via the internet to the content you watch on digital TV.</a:t>
            </a:r>
            <a:r>
              <a:rPr lang="en-US" dirty="0">
                <a:latin typeface="Berlin Sans FB" panose="020E0602020502020306" pitchFamily="34" charset="0"/>
              </a:rPr>
              <a:t>  </a:t>
            </a:r>
            <a:endParaRPr lang="en-GB" dirty="0">
              <a:latin typeface="Berlin Sans FB" panose="020E0602020502020306" pitchFamily="34" charset="0"/>
            </a:endParaRPr>
          </a:p>
          <a:p>
            <a:endParaRPr lang="en-GB" dirty="0"/>
          </a:p>
        </p:txBody>
      </p:sp>
      <p:sp>
        <p:nvSpPr>
          <p:cNvPr id="7" name="TextBox 6">
            <a:extLst>
              <a:ext uri="{FF2B5EF4-FFF2-40B4-BE49-F238E27FC236}">
                <a16:creationId xmlns:a16="http://schemas.microsoft.com/office/drawing/2014/main" id="{990D748C-1D02-4D62-ACFA-ADD4698819EA}"/>
              </a:ext>
            </a:extLst>
          </p:cNvPr>
          <p:cNvSpPr txBox="1"/>
          <p:nvPr/>
        </p:nvSpPr>
        <p:spPr>
          <a:xfrm>
            <a:off x="424070" y="3256724"/>
            <a:ext cx="7222434" cy="3416320"/>
          </a:xfrm>
          <a:prstGeom prst="rect">
            <a:avLst/>
          </a:prstGeom>
          <a:noFill/>
        </p:spPr>
        <p:txBody>
          <a:bodyPr wrap="square" rtlCol="0">
            <a:spAutoFit/>
          </a:bodyPr>
          <a:lstStyle/>
          <a:p>
            <a:r>
              <a:rPr lang="en-US" dirty="0"/>
              <a:t>In the next few weeks, I will introduce you to different types of code.</a:t>
            </a:r>
          </a:p>
          <a:p>
            <a:endParaRPr lang="en-US" dirty="0"/>
          </a:p>
          <a:p>
            <a:r>
              <a:rPr lang="en-US" dirty="0"/>
              <a:t>See if you can crack the codes to decipher the messages. </a:t>
            </a:r>
          </a:p>
          <a:p>
            <a:r>
              <a:rPr lang="en-US" dirty="0"/>
              <a:t>Send your solution to me, and I’ll send you a new code.</a:t>
            </a:r>
          </a:p>
          <a:p>
            <a:endParaRPr lang="en-US" dirty="0"/>
          </a:p>
          <a:p>
            <a:r>
              <a:rPr lang="en-US" dirty="0"/>
              <a:t>If you are a confident codebreaker have a go at these online challenges:</a:t>
            </a:r>
          </a:p>
          <a:p>
            <a:endParaRPr lang="en-US" dirty="0"/>
          </a:p>
          <a:p>
            <a:r>
              <a:rPr lang="en-GB" b="1" dirty="0"/>
              <a:t> </a:t>
            </a:r>
            <a:r>
              <a:rPr lang="en-US" b="1" u="sng" dirty="0">
                <a:hlinkClick r:id="rId3"/>
              </a:rPr>
              <a:t>http://ibmathsresources.com/code-challenge/</a:t>
            </a:r>
            <a:endParaRPr lang="en-US" b="1" u="sng" dirty="0"/>
          </a:p>
          <a:p>
            <a:endParaRPr lang="en-US" b="1" u="sng" dirty="0"/>
          </a:p>
          <a:p>
            <a:r>
              <a:rPr lang="en-US" b="1" dirty="0"/>
              <a:t>The solution to the first code gives you the password to access the next puzzle, there are 5 to solve in total in each set.</a:t>
            </a:r>
          </a:p>
          <a:p>
            <a:r>
              <a:rPr lang="en-US" b="1" dirty="0"/>
              <a:t>Let me know how far you get – take a photo and email me!</a:t>
            </a:r>
            <a:endParaRPr lang="en-GB" dirty="0"/>
          </a:p>
        </p:txBody>
      </p:sp>
      <p:sp>
        <p:nvSpPr>
          <p:cNvPr id="8" name="Rectangle 36">
            <a:extLst>
              <a:ext uri="{FF2B5EF4-FFF2-40B4-BE49-F238E27FC236}">
                <a16:creationId xmlns:a16="http://schemas.microsoft.com/office/drawing/2014/main" id="{FADC82DC-BCE8-4D83-B709-13B982B0BCE7}"/>
              </a:ext>
            </a:extLst>
          </p:cNvPr>
          <p:cNvSpPr/>
          <p:nvPr/>
        </p:nvSpPr>
        <p:spPr>
          <a:xfrm>
            <a:off x="145775" y="198783"/>
            <a:ext cx="7500730" cy="2782956"/>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36">
            <a:extLst>
              <a:ext uri="{FF2B5EF4-FFF2-40B4-BE49-F238E27FC236}">
                <a16:creationId xmlns:a16="http://schemas.microsoft.com/office/drawing/2014/main" id="{1EA15B99-462A-4685-A2B7-70BA320870E1}"/>
              </a:ext>
            </a:extLst>
          </p:cNvPr>
          <p:cNvSpPr/>
          <p:nvPr/>
        </p:nvSpPr>
        <p:spPr>
          <a:xfrm>
            <a:off x="328785" y="3250175"/>
            <a:ext cx="7317719" cy="3422869"/>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Subtitle 2">
            <a:extLst>
              <a:ext uri="{FF2B5EF4-FFF2-40B4-BE49-F238E27FC236}">
                <a16:creationId xmlns:a16="http://schemas.microsoft.com/office/drawing/2014/main" id="{FAAF8C41-35CE-422C-A5DC-AAC0214B3F98}"/>
              </a:ext>
            </a:extLst>
          </p:cNvPr>
          <p:cNvSpPr txBox="1">
            <a:spLocks/>
          </p:cNvSpPr>
          <p:nvPr/>
        </p:nvSpPr>
        <p:spPr>
          <a:xfrm>
            <a:off x="8401878" y="3952876"/>
            <a:ext cx="3366052" cy="251604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latin typeface="+mj-lt"/>
              </a:rPr>
              <a:t>This code appeared in The Telegraph newspaper in November last year. The first 20 people to solve it were invited to a secret party!</a:t>
            </a:r>
            <a:r>
              <a:rPr lang="en-US" dirty="0">
                <a:latin typeface="Berlin Sans FB" panose="020E0602020502020306" pitchFamily="34" charset="0"/>
              </a:rPr>
              <a:t> </a:t>
            </a:r>
            <a:endParaRPr lang="en-GB" dirty="0">
              <a:latin typeface="Berlin Sans FB" panose="020E0602020502020306" pitchFamily="34" charset="0"/>
            </a:endParaRPr>
          </a:p>
          <a:p>
            <a:endParaRPr lang="en-GB" dirty="0"/>
          </a:p>
        </p:txBody>
      </p:sp>
    </p:spTree>
    <p:extLst>
      <p:ext uri="{BB962C8B-B14F-4D97-AF65-F5344CB8AC3E}">
        <p14:creationId xmlns:p14="http://schemas.microsoft.com/office/powerpoint/2010/main" val="3865443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088F2-DAB1-4068-A626-769D427D09CA}"/>
              </a:ext>
            </a:extLst>
          </p:cNvPr>
          <p:cNvSpPr>
            <a:spLocks noGrp="1"/>
          </p:cNvSpPr>
          <p:nvPr>
            <p:ph type="title"/>
          </p:nvPr>
        </p:nvSpPr>
        <p:spPr>
          <a:xfrm>
            <a:off x="228600" y="0"/>
            <a:ext cx="10515600" cy="1325563"/>
          </a:xfrm>
        </p:spPr>
        <p:txBody>
          <a:bodyPr/>
          <a:lstStyle/>
          <a:p>
            <a:r>
              <a:rPr lang="en-US" b="1" dirty="0"/>
              <a:t>Caesar Shifts</a:t>
            </a:r>
            <a:endParaRPr lang="en-GB" b="1" dirty="0"/>
          </a:p>
        </p:txBody>
      </p:sp>
      <p:sp>
        <p:nvSpPr>
          <p:cNvPr id="3" name="Content Placeholder 2">
            <a:extLst>
              <a:ext uri="{FF2B5EF4-FFF2-40B4-BE49-F238E27FC236}">
                <a16:creationId xmlns:a16="http://schemas.microsoft.com/office/drawing/2014/main" id="{03FD068D-2037-431F-9000-074ED807DDF2}"/>
              </a:ext>
            </a:extLst>
          </p:cNvPr>
          <p:cNvSpPr>
            <a:spLocks noGrp="1"/>
          </p:cNvSpPr>
          <p:nvPr>
            <p:ph idx="1"/>
          </p:nvPr>
        </p:nvSpPr>
        <p:spPr>
          <a:xfrm>
            <a:off x="337930" y="934278"/>
            <a:ext cx="11854070" cy="987287"/>
          </a:xfrm>
        </p:spPr>
        <p:txBody>
          <a:bodyPr/>
          <a:lstStyle/>
          <a:p>
            <a:r>
              <a:rPr lang="en-US" sz="2000" dirty="0"/>
              <a:t>The Caesar Shift is one of the most simple codes in cryptography.  It is a substitution code, which means that each letter is replaced with another one. The code is named after the Roman Emperor Julius Caesar who used this method to send military messages to his army.  </a:t>
            </a:r>
            <a:endParaRPr lang="en-GB" sz="2000" dirty="0"/>
          </a:p>
          <a:p>
            <a:endParaRPr lang="en-GB" dirty="0"/>
          </a:p>
        </p:txBody>
      </p:sp>
      <p:sp>
        <p:nvSpPr>
          <p:cNvPr id="4" name="Rectangle 36">
            <a:extLst>
              <a:ext uri="{FF2B5EF4-FFF2-40B4-BE49-F238E27FC236}">
                <a16:creationId xmlns:a16="http://schemas.microsoft.com/office/drawing/2014/main" id="{7C18E9B8-8003-4F4E-A54C-ECC08690BFB2}"/>
              </a:ext>
            </a:extLst>
          </p:cNvPr>
          <p:cNvSpPr/>
          <p:nvPr/>
        </p:nvSpPr>
        <p:spPr>
          <a:xfrm>
            <a:off x="119270" y="119270"/>
            <a:ext cx="11964878" cy="1908313"/>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cap="flat">
            <a:solidFill>
              <a:srgbClr val="00B05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ontent Placeholder 2">
            <a:extLst>
              <a:ext uri="{FF2B5EF4-FFF2-40B4-BE49-F238E27FC236}">
                <a16:creationId xmlns:a16="http://schemas.microsoft.com/office/drawing/2014/main" id="{6F9102DE-F838-48E8-B499-B919C6F214BD}"/>
              </a:ext>
            </a:extLst>
          </p:cNvPr>
          <p:cNvSpPr txBox="1">
            <a:spLocks/>
          </p:cNvSpPr>
          <p:nvPr/>
        </p:nvSpPr>
        <p:spPr>
          <a:xfrm>
            <a:off x="126913" y="2339108"/>
            <a:ext cx="6006599" cy="98728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To encrypt or decrypt a Caesar shift we first list the alphabet, and then for a Caesar shift of three, we move every letter of the alphabet 3 places:</a:t>
            </a:r>
            <a:endParaRPr lang="en-GB" b="1" dirty="0"/>
          </a:p>
          <a:p>
            <a:endParaRPr lang="en-GB" dirty="0"/>
          </a:p>
        </p:txBody>
      </p:sp>
      <p:pic>
        <p:nvPicPr>
          <p:cNvPr id="7" name="Picture 6">
            <a:extLst>
              <a:ext uri="{FF2B5EF4-FFF2-40B4-BE49-F238E27FC236}">
                <a16:creationId xmlns:a16="http://schemas.microsoft.com/office/drawing/2014/main" id="{757D1B4C-61A0-4094-B453-0D931E0DBB0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3257" y="3326396"/>
            <a:ext cx="6006599" cy="945604"/>
          </a:xfrm>
          <a:prstGeom prst="rect">
            <a:avLst/>
          </a:prstGeom>
          <a:noFill/>
          <a:ln>
            <a:noFill/>
          </a:ln>
        </p:spPr>
      </p:pic>
      <p:sp>
        <p:nvSpPr>
          <p:cNvPr id="8" name="Rectangle 36">
            <a:extLst>
              <a:ext uri="{FF2B5EF4-FFF2-40B4-BE49-F238E27FC236}">
                <a16:creationId xmlns:a16="http://schemas.microsoft.com/office/drawing/2014/main" id="{34851C30-E54C-4D37-BDCE-E31972684CEC}"/>
              </a:ext>
            </a:extLst>
          </p:cNvPr>
          <p:cNvSpPr/>
          <p:nvPr/>
        </p:nvSpPr>
        <p:spPr>
          <a:xfrm>
            <a:off x="126914" y="2209163"/>
            <a:ext cx="6128520" cy="2897405"/>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B020B94D-6250-437D-B574-974EB2DD9743}"/>
              </a:ext>
            </a:extLst>
          </p:cNvPr>
          <p:cNvSpPr txBox="1"/>
          <p:nvPr/>
        </p:nvSpPr>
        <p:spPr>
          <a:xfrm>
            <a:off x="126913" y="4271999"/>
            <a:ext cx="5387621" cy="1200329"/>
          </a:xfrm>
          <a:prstGeom prst="rect">
            <a:avLst/>
          </a:prstGeom>
          <a:noFill/>
        </p:spPr>
        <p:txBody>
          <a:bodyPr wrap="square" rtlCol="0">
            <a:spAutoFit/>
          </a:bodyPr>
          <a:lstStyle/>
          <a:p>
            <a:r>
              <a:rPr lang="en-US" dirty="0"/>
              <a:t>Here we would decode A as X, B as Y etc.</a:t>
            </a:r>
          </a:p>
          <a:p>
            <a:r>
              <a:rPr lang="en-US" dirty="0"/>
              <a:t>So KHOOR translates to HELLO</a:t>
            </a:r>
          </a:p>
          <a:p>
            <a:endParaRPr lang="en-US" dirty="0"/>
          </a:p>
          <a:p>
            <a:endParaRPr lang="en-GB" dirty="0"/>
          </a:p>
        </p:txBody>
      </p:sp>
      <p:pic>
        <p:nvPicPr>
          <p:cNvPr id="10" name="Picture 9">
            <a:extLst>
              <a:ext uri="{FF2B5EF4-FFF2-40B4-BE49-F238E27FC236}">
                <a16:creationId xmlns:a16="http://schemas.microsoft.com/office/drawing/2014/main" id="{D2A380FC-1F46-4E12-B111-301058A39CB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524723" y="3588439"/>
            <a:ext cx="5559425" cy="1257935"/>
          </a:xfrm>
          <a:prstGeom prst="rect">
            <a:avLst/>
          </a:prstGeom>
          <a:noFill/>
          <a:ln>
            <a:noFill/>
          </a:ln>
        </p:spPr>
      </p:pic>
      <p:sp>
        <p:nvSpPr>
          <p:cNvPr id="11" name="Rectangle 36">
            <a:extLst>
              <a:ext uri="{FF2B5EF4-FFF2-40B4-BE49-F238E27FC236}">
                <a16:creationId xmlns:a16="http://schemas.microsoft.com/office/drawing/2014/main" id="{E0EA528D-7F2B-43AB-A7E5-86E26B9B7FDC}"/>
              </a:ext>
            </a:extLst>
          </p:cNvPr>
          <p:cNvSpPr/>
          <p:nvPr/>
        </p:nvSpPr>
        <p:spPr>
          <a:xfrm>
            <a:off x="6439318" y="2209162"/>
            <a:ext cx="5644830" cy="4205702"/>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ontent Placeholder 2">
            <a:extLst>
              <a:ext uri="{FF2B5EF4-FFF2-40B4-BE49-F238E27FC236}">
                <a16:creationId xmlns:a16="http://schemas.microsoft.com/office/drawing/2014/main" id="{024F62AB-955E-490A-8168-4AAB745444BE}"/>
              </a:ext>
            </a:extLst>
          </p:cNvPr>
          <p:cNvSpPr txBox="1">
            <a:spLocks/>
          </p:cNvSpPr>
          <p:nvPr/>
        </p:nvSpPr>
        <p:spPr>
          <a:xfrm>
            <a:off x="6439318" y="2340958"/>
            <a:ext cx="5293137" cy="987287"/>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Caesar shift codes can be easily broken.  If you count the frequency of each of the letters in the code, you can then compare these frequencies with how often they appear in English.  </a:t>
            </a:r>
            <a:endParaRPr lang="en-GB" dirty="0"/>
          </a:p>
          <a:p>
            <a:pPr marL="0" indent="0">
              <a:buNone/>
            </a:pPr>
            <a:endParaRPr lang="en-GB" dirty="0"/>
          </a:p>
        </p:txBody>
      </p:sp>
      <p:sp>
        <p:nvSpPr>
          <p:cNvPr id="13" name="Content Placeholder 2">
            <a:extLst>
              <a:ext uri="{FF2B5EF4-FFF2-40B4-BE49-F238E27FC236}">
                <a16:creationId xmlns:a16="http://schemas.microsoft.com/office/drawing/2014/main" id="{10A871C6-2B8B-4860-8AB7-3D87DF6E5DBC}"/>
              </a:ext>
            </a:extLst>
          </p:cNvPr>
          <p:cNvSpPr txBox="1">
            <a:spLocks/>
          </p:cNvSpPr>
          <p:nvPr/>
        </p:nvSpPr>
        <p:spPr>
          <a:xfrm>
            <a:off x="6615164" y="5106568"/>
            <a:ext cx="5293137" cy="98728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 a long message the letter which appears the most we would expect to correspond to the letter E.</a:t>
            </a:r>
          </a:p>
          <a:p>
            <a:pPr marL="0" indent="0">
              <a:buNone/>
            </a:pPr>
            <a:r>
              <a:rPr lang="en-US" dirty="0"/>
              <a:t>If that fails, try T or A.</a:t>
            </a:r>
            <a:endParaRPr lang="en-GB" dirty="0"/>
          </a:p>
          <a:p>
            <a:pPr marL="0" indent="0">
              <a:buNone/>
            </a:pPr>
            <a:endParaRPr lang="en-GB" dirty="0"/>
          </a:p>
        </p:txBody>
      </p:sp>
      <p:sp>
        <p:nvSpPr>
          <p:cNvPr id="14" name="Rectangle 36">
            <a:extLst>
              <a:ext uri="{FF2B5EF4-FFF2-40B4-BE49-F238E27FC236}">
                <a16:creationId xmlns:a16="http://schemas.microsoft.com/office/drawing/2014/main" id="{096059D0-436B-4647-88AC-527BDCED80D2}"/>
              </a:ext>
            </a:extLst>
          </p:cNvPr>
          <p:cNvSpPr/>
          <p:nvPr/>
        </p:nvSpPr>
        <p:spPr>
          <a:xfrm>
            <a:off x="145775" y="5236513"/>
            <a:ext cx="6054082" cy="1442584"/>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A1AAEE6-44B5-405C-839A-A6C1B6F2935B}"/>
              </a:ext>
            </a:extLst>
          </p:cNvPr>
          <p:cNvSpPr txBox="1"/>
          <p:nvPr/>
        </p:nvSpPr>
        <p:spPr>
          <a:xfrm>
            <a:off x="193257" y="5236513"/>
            <a:ext cx="5940255" cy="1477328"/>
          </a:xfrm>
          <a:prstGeom prst="rect">
            <a:avLst/>
          </a:prstGeom>
          <a:noFill/>
        </p:spPr>
        <p:txBody>
          <a:bodyPr wrap="square" rtlCol="0">
            <a:spAutoFit/>
          </a:bodyPr>
          <a:lstStyle/>
          <a:p>
            <a:r>
              <a:rPr lang="en-US" b="1" u="sng" dirty="0"/>
              <a:t>VOCABULARY</a:t>
            </a:r>
          </a:p>
          <a:p>
            <a:r>
              <a:rPr lang="en-US" dirty="0"/>
              <a:t>Cryptography, or cryptology, is the practice and study of </a:t>
            </a:r>
            <a:r>
              <a:rPr lang="en-US" b="1" dirty="0"/>
              <a:t>hiding information</a:t>
            </a:r>
            <a:r>
              <a:rPr lang="en-US" dirty="0"/>
              <a:t>. It is sometimes called code, but this is not really a correct name. It is the science used to try to keep information secret and safe.</a:t>
            </a:r>
            <a:endParaRPr lang="en-GB" dirty="0"/>
          </a:p>
        </p:txBody>
      </p:sp>
    </p:spTree>
    <p:extLst>
      <p:ext uri="{BB962C8B-B14F-4D97-AF65-F5344CB8AC3E}">
        <p14:creationId xmlns:p14="http://schemas.microsoft.com/office/powerpoint/2010/main" val="431091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5C3A0-F350-4E36-8E4A-E7F82A307A6A}"/>
              </a:ext>
            </a:extLst>
          </p:cNvPr>
          <p:cNvSpPr>
            <a:spLocks noGrp="1"/>
          </p:cNvSpPr>
          <p:nvPr>
            <p:ph type="title"/>
          </p:nvPr>
        </p:nvSpPr>
        <p:spPr/>
        <p:txBody>
          <a:bodyPr/>
          <a:lstStyle/>
          <a:p>
            <a:r>
              <a:rPr lang="en-US" b="1" dirty="0"/>
              <a:t>CAESAR SHIFT</a:t>
            </a:r>
            <a:endParaRPr lang="en-GB" b="1" dirty="0"/>
          </a:p>
        </p:txBody>
      </p:sp>
      <p:sp>
        <p:nvSpPr>
          <p:cNvPr id="3" name="Content Placeholder 2">
            <a:extLst>
              <a:ext uri="{FF2B5EF4-FFF2-40B4-BE49-F238E27FC236}">
                <a16:creationId xmlns:a16="http://schemas.microsoft.com/office/drawing/2014/main" id="{6C56E7BE-B65E-463F-882D-F806C340CBCB}"/>
              </a:ext>
            </a:extLst>
          </p:cNvPr>
          <p:cNvSpPr>
            <a:spLocks noGrp="1"/>
          </p:cNvSpPr>
          <p:nvPr>
            <p:ph idx="1"/>
          </p:nvPr>
        </p:nvSpPr>
        <p:spPr>
          <a:xfrm>
            <a:off x="838200" y="1825625"/>
            <a:ext cx="9262403" cy="4351338"/>
          </a:xfrm>
        </p:spPr>
        <p:txBody>
          <a:bodyPr>
            <a:normAutofit fontScale="77500" lnSpcReduction="20000"/>
          </a:bodyPr>
          <a:lstStyle/>
          <a:p>
            <a:endParaRPr lang="en-US" dirty="0"/>
          </a:p>
          <a:p>
            <a:r>
              <a:rPr lang="en-US" dirty="0"/>
              <a:t>Use Caesar shifts to decode these messages:</a:t>
            </a:r>
          </a:p>
          <a:p>
            <a:endParaRPr lang="en-US" dirty="0"/>
          </a:p>
          <a:p>
            <a:r>
              <a:rPr lang="en-US" dirty="0"/>
              <a:t>BRX QHHG D GLIIHUHQW VKLIW IRU WKH QHAW WZR FRGHV</a:t>
            </a:r>
          </a:p>
          <a:p>
            <a:endParaRPr lang="en-US" dirty="0"/>
          </a:p>
          <a:p>
            <a:r>
              <a:rPr lang="en-US" dirty="0"/>
              <a:t>ZLKDOXQRIXQFLKP VLR EXSB ZOXZHBA QEB ZXBPXO PEFCQ ZLAB</a:t>
            </a:r>
            <a:endParaRPr lang="en-GB" dirty="0"/>
          </a:p>
          <a:p>
            <a:endParaRPr lang="en-US" dirty="0"/>
          </a:p>
          <a:p>
            <a:r>
              <a:rPr lang="en-US" dirty="0"/>
              <a:t>DOHA PZ AOL MPMAO AYPHUNBSHY UBTILY</a:t>
            </a:r>
          </a:p>
          <a:p>
            <a:endParaRPr lang="en-US" dirty="0"/>
          </a:p>
          <a:p>
            <a:r>
              <a:rPr lang="en-US" b="1" dirty="0"/>
              <a:t>Send your solutions to me to receive the next code.</a:t>
            </a:r>
          </a:p>
          <a:p>
            <a:r>
              <a:rPr lang="en-US" dirty="0"/>
              <a:t>Feel free to send me a coded message using a Caesar shift.                                   I love cracking codes!!</a:t>
            </a:r>
            <a:endParaRPr lang="en-GB" dirty="0"/>
          </a:p>
          <a:p>
            <a:endParaRPr lang="en-US" dirty="0"/>
          </a:p>
          <a:p>
            <a:pPr marL="0" indent="0">
              <a:buNone/>
            </a:pPr>
            <a:endParaRPr lang="en-GB" dirty="0"/>
          </a:p>
        </p:txBody>
      </p:sp>
      <p:sp>
        <p:nvSpPr>
          <p:cNvPr id="5" name="Rectangle 36">
            <a:extLst>
              <a:ext uri="{FF2B5EF4-FFF2-40B4-BE49-F238E27FC236}">
                <a16:creationId xmlns:a16="http://schemas.microsoft.com/office/drawing/2014/main" id="{FFFFAB77-1165-489C-AB61-34070F55EC02}"/>
              </a:ext>
            </a:extLst>
          </p:cNvPr>
          <p:cNvSpPr/>
          <p:nvPr/>
        </p:nvSpPr>
        <p:spPr>
          <a:xfrm>
            <a:off x="661182" y="492369"/>
            <a:ext cx="9988061" cy="1198319"/>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cap="flat">
            <a:solidFill>
              <a:srgbClr val="00B05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36">
            <a:extLst>
              <a:ext uri="{FF2B5EF4-FFF2-40B4-BE49-F238E27FC236}">
                <a16:creationId xmlns:a16="http://schemas.microsoft.com/office/drawing/2014/main" id="{FCC7DF30-E03E-411C-A6A1-4EDCCA7429DF}"/>
              </a:ext>
            </a:extLst>
          </p:cNvPr>
          <p:cNvSpPr/>
          <p:nvPr/>
        </p:nvSpPr>
        <p:spPr>
          <a:xfrm>
            <a:off x="661182" y="1817931"/>
            <a:ext cx="9988061" cy="4359032"/>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F5B80B8-2549-4CD0-B0FD-7BB9E679751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526106" y="618726"/>
            <a:ext cx="6006599" cy="945604"/>
          </a:xfrm>
          <a:prstGeom prst="rect">
            <a:avLst/>
          </a:prstGeom>
          <a:noFill/>
          <a:ln>
            <a:noFill/>
          </a:ln>
        </p:spPr>
      </p:pic>
    </p:spTree>
    <p:extLst>
      <p:ext uri="{BB962C8B-B14F-4D97-AF65-F5344CB8AC3E}">
        <p14:creationId xmlns:p14="http://schemas.microsoft.com/office/powerpoint/2010/main" val="725431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580</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Arial Rounded MT Bold</vt:lpstr>
      <vt:lpstr>Berlin Sans FB</vt:lpstr>
      <vt:lpstr>Calibri</vt:lpstr>
      <vt:lpstr>Calibri Light</vt:lpstr>
      <vt:lpstr>Office Theme</vt:lpstr>
      <vt:lpstr>CAN YOU CRACK  THE CODE?</vt:lpstr>
      <vt:lpstr>PowerPoint Presentation</vt:lpstr>
      <vt:lpstr>Caesar Shifts</vt:lpstr>
      <vt:lpstr>CAESAR SHIFT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YOU CRACK  THE CODE?</dc:title>
  <dc:creator>Louise Cowie</dc:creator>
  <cp:lastModifiedBy>Louise Cowie</cp:lastModifiedBy>
  <cp:revision>10</cp:revision>
  <dcterms:created xsi:type="dcterms:W3CDTF">2020-04-30T12:26:32Z</dcterms:created>
  <dcterms:modified xsi:type="dcterms:W3CDTF">2020-04-30T14:31:57Z</dcterms:modified>
</cp:coreProperties>
</file>