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4" r:id="rId2"/>
    <p:sldMasterId id="2147483675" r:id="rId3"/>
  </p:sldMasterIdLst>
  <p:notesMasterIdLst>
    <p:notesMasterId r:id="rId18"/>
  </p:notesMasterIdLst>
  <p:handoutMasterIdLst>
    <p:handoutMasterId r:id="rId19"/>
  </p:handoutMasterIdLst>
  <p:sldIdLst>
    <p:sldId id="271" r:id="rId4"/>
    <p:sldId id="277" r:id="rId5"/>
    <p:sldId id="272" r:id="rId6"/>
    <p:sldId id="282" r:id="rId7"/>
    <p:sldId id="283" r:id="rId8"/>
    <p:sldId id="276" r:id="rId9"/>
    <p:sldId id="275" r:id="rId10"/>
    <p:sldId id="278" r:id="rId11"/>
    <p:sldId id="279" r:id="rId12"/>
    <p:sldId id="280" r:id="rId13"/>
    <p:sldId id="281" r:id="rId14"/>
    <p:sldId id="284" r:id="rId15"/>
    <p:sldId id="285" r:id="rId16"/>
    <p:sldId id="267" r:id="rId17"/>
  </p:sldIdLst>
  <p:sldSz cx="10691813" cy="7559675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826CAE"/>
    <a:srgbClr val="E94C33"/>
    <a:srgbClr val="FF6699"/>
    <a:srgbClr val="810AB6"/>
    <a:srgbClr val="FFCCCC"/>
    <a:srgbClr val="CCFF66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65785" autoAdjust="0"/>
  </p:normalViewPr>
  <p:slideViewPr>
    <p:cSldViewPr snapToGrid="0">
      <p:cViewPr varScale="1">
        <p:scale>
          <a:sx n="68" d="100"/>
          <a:sy n="68" d="100"/>
        </p:scale>
        <p:origin x="226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397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BD586-1C36-4260-A05B-3A1E23DD696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014E9-8306-4893-BB53-C5D80F65B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27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8BA28-EE1E-4B8F-9349-37F42809C967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1328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1A029-17D5-4BDF-A530-870AD893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951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According</a:t>
            </a:r>
            <a:r>
              <a:rPr lang="en-GB" baseline="0" dirty="0"/>
              <a:t> to online recruiter ‘The Ladder’, recruiters spend an average of 7 seconds per CV. (https://www.theladders.com/career-advice/you-only-get-6-seconds-of-fame-make-it-count).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Recruiters, Collingwood Search, found that on average, 118 people apply for a given job advert (https://www.collingwoodsearch.co.uk/our-insights/recruiting-retaining-talent/15-interesting-recruitment-facts/)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Although there have been examples of much higher figures: CV Library records statistics on applications and some posts have over 4,000 applicants for one vacancy (https://www.cv-library.co.uk/recruitment-insight/top-jobs-1000-applications-2/)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1A029-17D5-4BDF-A530-870AD893653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640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Each section appears in the order it should be on a CV.</a:t>
            </a:r>
          </a:p>
          <a:p>
            <a:endParaRPr lang="en-GB" dirty="0"/>
          </a:p>
          <a:p>
            <a:r>
              <a:rPr lang="en-GB" dirty="0"/>
              <a:t>It might be useful to discuss what students feel is more important – education or qualifications. As a general rule, education/qualifications would be placed higher in a CV until relevant professional experience is gained.</a:t>
            </a:r>
          </a:p>
          <a:p>
            <a:endParaRPr lang="en-GB" dirty="0"/>
          </a:p>
          <a:p>
            <a:r>
              <a:rPr lang="en-GB" dirty="0"/>
              <a:t>Skills should be soft skills such as ‘communication’ ‘leadership’. </a:t>
            </a:r>
          </a:p>
          <a:p>
            <a:br>
              <a:rPr lang="en-GB" dirty="0"/>
            </a:br>
            <a:r>
              <a:rPr lang="en-GB" dirty="0"/>
              <a:t>Hobbies can be included if it is relevant to the post. For example applying for teacher training and including voluntary clubs.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1A029-17D5-4BDF-A530-870AD893653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55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CV should be 1 side of A4 – no matter how far into a career someone is. This makes it much easier for digital recruiting processes – A 1-page Word document will fit easily onto a tablet/phone/laptop screen, meaning an employer or recruiter will not miss out on important information on the second page.</a:t>
            </a:r>
          </a:p>
          <a:p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 all qualifications including short courses/half GCSEs and extra-curricular qualifications, such as First Aid, Duke of Edinburgh etc.</a:t>
            </a:r>
          </a:p>
          <a:p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Encourage students to consider the skills they have developed through out-of-school clubs and groups, or responsibilities, such as parent’s evening helpers, library assistants, reading mentor programmes, prefect/student council etc.</a:t>
            </a:r>
          </a:p>
          <a:p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task can be used for peer/self-assessment to highlight the importance of proofreading a CV</a:t>
            </a:r>
          </a:p>
          <a:p>
            <a:b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CV does not need to contain personal information – full name, contact email and telephone number is enough.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1A029-17D5-4BDF-A530-870AD893653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37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Neither of these are perfect examples, and a balance needs to be found between the two. Example 1 is much more formal and has focussed on skills and experience, but is not very specific in terms of achievements and goals. Example 2 is more informal, however for students applying for their first role they may wish to showcase their achievements in their hobbies. </a:t>
            </a:r>
          </a:p>
          <a:p>
            <a:br>
              <a:rPr lang="en-GB" dirty="0"/>
            </a:br>
            <a:r>
              <a:rPr lang="en-GB" dirty="0"/>
              <a:t>Students could rewrite one or both to improve these personal statements.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1A029-17D5-4BDF-A530-870AD893653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03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1A029-17D5-4BDF-A530-870AD893653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746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3607" y="1603193"/>
            <a:ext cx="9503144" cy="510871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2400" baseline="0">
                <a:latin typeface="+mn-lt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dirty="0"/>
              <a:t>Body text – Calibri body, no smaller than point size 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843" y="7006700"/>
            <a:ext cx="658030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literacytrust.org.uk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pPr algn="r"/>
            <a:fld id="{906567F9-CC0D-4FD6-8CF0-FE17D7DE3DCF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94708"/>
            <a:ext cx="10691813" cy="1550504"/>
          </a:xfrm>
          <a:prstGeom prst="rect">
            <a:avLst/>
          </a:prstGeom>
          <a:solidFill>
            <a:srgbClr val="826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96887" y="70944"/>
            <a:ext cx="8359864" cy="1219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Heading here – Calibri Body, bold, point size 44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53" y="331683"/>
            <a:ext cx="882944" cy="88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16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0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01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087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57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42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239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24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2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7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832" y="6888729"/>
            <a:ext cx="670946" cy="670946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 flipH="1">
            <a:off x="0" y="0"/>
            <a:ext cx="3139013" cy="7559675"/>
          </a:xfrm>
          <a:prstGeom prst="rect">
            <a:avLst/>
          </a:prstGeom>
          <a:solidFill>
            <a:srgbClr val="826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389479" y="6166310"/>
            <a:ext cx="710984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National Literacy Trust 2021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T: 020 7587 1842   W: literacytrust.org.uk   Twitter: @</a:t>
            </a:r>
            <a:r>
              <a:rPr lang="en-GB" sz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Literacy_Trust</a:t>
            </a: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Facebook: </a:t>
            </a:r>
            <a:r>
              <a:rPr lang="en-GB" sz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nationalliteracytrust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National Literacy Trust is a registered charity no. 1116260 and a company limited by guarantee no. 5836486 registered in England and Wales  </a:t>
            </a:r>
            <a:br>
              <a:rPr lang="en-GB" sz="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 registered charity in Scotland no. SC042944. Registered address: 68 South Lambeth Road, London SW8 1RL.</a:t>
            </a:r>
            <a:endParaRPr lang="en-GB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6" y="481524"/>
            <a:ext cx="1979680" cy="197968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3607200" y="1022121"/>
            <a:ext cx="667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spc="100" dirty="0">
                <a:solidFill>
                  <a:srgbClr val="826CAE"/>
                </a:solidFill>
                <a:latin typeface="+mn-lt"/>
              </a:rPr>
              <a:t>Thank you</a:t>
            </a:r>
            <a:br>
              <a:rPr lang="en-GB" b="1" dirty="0">
                <a:latin typeface="+mn-lt"/>
              </a:rPr>
            </a:br>
            <a:endParaRPr lang="en-GB" sz="2400" spc="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8396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54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79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1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014" y="1805831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014" y="4539506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553390" y="9451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Heading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02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1553390" y="9451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Heading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30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97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70025" y="115888"/>
            <a:ext cx="9221788" cy="1460500"/>
          </a:xfrm>
        </p:spPr>
        <p:txBody>
          <a:bodyPr/>
          <a:lstStyle/>
          <a:p>
            <a:r>
              <a:rPr lang="en-US" dirty="0"/>
              <a:t>Heading here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10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here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48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D68C3BEB-8B58-4BA0-B216-7CB3BD1BDCEF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/>
          <a:p>
            <a:fld id="{A1C4951C-A732-4FE1-A8AE-E2807F92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4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-94708"/>
            <a:ext cx="10691813" cy="1550504"/>
          </a:xfrm>
          <a:prstGeom prst="rect">
            <a:avLst/>
          </a:prstGeom>
          <a:solidFill>
            <a:srgbClr val="826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53" y="331683"/>
            <a:ext cx="882944" cy="8808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9843" y="7006700"/>
            <a:ext cx="658030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literacytrust.org.uk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96887" y="-94708"/>
            <a:ext cx="8359864" cy="1219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spc="1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Heading here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9811280" y="7006700"/>
            <a:ext cx="88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5596399-3C9C-4D66-8F3B-BD15D0F6C2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8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5013" y="6964304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pPr algn="l"/>
            <a:r>
              <a:rPr lang="en-GB" dirty="0"/>
              <a:t>nationaliteracytrust.org.uk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-94708"/>
            <a:ext cx="10691813" cy="1550504"/>
          </a:xfrm>
          <a:prstGeom prst="rect">
            <a:avLst/>
          </a:prstGeom>
          <a:solidFill>
            <a:srgbClr val="826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53" y="331683"/>
            <a:ext cx="882944" cy="88089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3390" y="9451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 here</a:t>
            </a:r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125339" y="6964304"/>
            <a:ext cx="831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0946B27-D98A-4140-B12F-9BCAEFAAC5D1}" type="slidenum">
              <a:rPr lang="en-GB" smtClean="0">
                <a:solidFill>
                  <a:schemeClr val="tx1"/>
                </a:solidFill>
              </a:rPr>
              <a:pPr algn="r"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26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3" r:id="rId9"/>
    <p:sldLayoutId id="214748367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1C5F-1A9E-4DE4-8B5F-1EE47AE964D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C8DB-855E-47E1-9310-77CF958FDD8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68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svg"/><Relationship Id="rId5" Type="http://schemas.openxmlformats.org/officeDocument/2006/relationships/image" Target="../media/image15.png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5" Type="http://schemas.openxmlformats.org/officeDocument/2006/relationships/image" Target="../media/image13.sv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0" y="0"/>
            <a:ext cx="3380855" cy="7559675"/>
          </a:xfrm>
          <a:prstGeom prst="rect">
            <a:avLst/>
          </a:prstGeom>
          <a:solidFill>
            <a:srgbClr val="826C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84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87897" y="771926"/>
            <a:ext cx="7357290" cy="1313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291" b="1" spc="110" dirty="0">
                <a:solidFill>
                  <a:srgbClr val="826CAE"/>
                </a:solidFill>
              </a:rPr>
              <a:t>Writing your CV</a:t>
            </a:r>
            <a:br>
              <a:rPr lang="en-GB" sz="1984" b="1" dirty="0">
                <a:solidFill>
                  <a:prstClr val="black"/>
                </a:solidFill>
                <a:latin typeface="Calibri Light" panose="020F0302020204030204"/>
              </a:rPr>
            </a:br>
            <a:endParaRPr lang="en-GB" sz="2646" spc="11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87897" y="5708559"/>
            <a:ext cx="6376422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84" dirty="0">
                <a:solidFill>
                  <a:prstClr val="black"/>
                </a:solidFill>
              </a:rPr>
              <a:t>T: 020 7587 1842 </a:t>
            </a:r>
          </a:p>
          <a:p>
            <a:r>
              <a:rPr lang="en-GB" sz="1984" dirty="0">
                <a:solidFill>
                  <a:prstClr val="black"/>
                </a:solidFill>
              </a:rPr>
              <a:t>W: literacytrust.org.uk </a:t>
            </a:r>
          </a:p>
          <a:p>
            <a:r>
              <a:rPr lang="en-GB" sz="1984" dirty="0">
                <a:solidFill>
                  <a:prstClr val="black"/>
                </a:solidFill>
              </a:rPr>
              <a:t>Twitter: @</a:t>
            </a:r>
            <a:r>
              <a:rPr lang="en-GB" sz="1984" dirty="0" err="1">
                <a:solidFill>
                  <a:prstClr val="black"/>
                </a:solidFill>
              </a:rPr>
              <a:t>Literacy_Trust</a:t>
            </a:r>
            <a:endParaRPr lang="en-GB" sz="1984" dirty="0">
              <a:solidFill>
                <a:prstClr val="black"/>
              </a:solidFill>
            </a:endParaRPr>
          </a:p>
          <a:p>
            <a:r>
              <a:rPr lang="en-GB" sz="1984" dirty="0">
                <a:solidFill>
                  <a:prstClr val="black"/>
                </a:solidFill>
              </a:rPr>
              <a:t>Facebook: </a:t>
            </a:r>
            <a:r>
              <a:rPr lang="en-GB" sz="1984" dirty="0" err="1">
                <a:solidFill>
                  <a:prstClr val="black"/>
                </a:solidFill>
              </a:rPr>
              <a:t>nationalliteracytrust</a:t>
            </a:r>
            <a:endParaRPr lang="en-GB" sz="1984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30" y="496923"/>
            <a:ext cx="2182231" cy="218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8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26FCFF-D6DB-43C4-804F-4D8FF69F4206}"/>
              </a:ext>
            </a:extLst>
          </p:cNvPr>
          <p:cNvSpPr txBox="1"/>
          <p:nvPr/>
        </p:nvSpPr>
        <p:spPr>
          <a:xfrm>
            <a:off x="894080" y="1954971"/>
            <a:ext cx="97367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u="sng" dirty="0"/>
              <a:t>Task: </a:t>
            </a:r>
            <a:r>
              <a:rPr lang="en-GB" sz="2100" u="sng" dirty="0"/>
              <a:t>Read these two personal statements. Which one do you think is the best and why?</a:t>
            </a:r>
          </a:p>
        </p:txBody>
      </p:sp>
      <p:pic>
        <p:nvPicPr>
          <p:cNvPr id="3" name="Graphic 2" descr="Head with gears">
            <a:extLst>
              <a:ext uri="{FF2B5EF4-FFF2-40B4-BE49-F238E27FC236}">
                <a16:creationId xmlns:a16="http://schemas.microsoft.com/office/drawing/2014/main" id="{6E027A61-21A2-45FC-B442-38D01B970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70" y="170552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1F731C3-349A-46B9-8ABA-0284EDEEACEF}"/>
              </a:ext>
            </a:extLst>
          </p:cNvPr>
          <p:cNvSpPr txBox="1">
            <a:spLocks/>
          </p:cNvSpPr>
          <p:nvPr/>
        </p:nvSpPr>
        <p:spPr>
          <a:xfrm>
            <a:off x="1470026" y="400859"/>
            <a:ext cx="9221787" cy="9096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Personal statement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0B4385-53F7-417C-BB16-9DC27EC599CC}"/>
              </a:ext>
            </a:extLst>
          </p:cNvPr>
          <p:cNvSpPr txBox="1"/>
          <p:nvPr/>
        </p:nvSpPr>
        <p:spPr>
          <a:xfrm>
            <a:off x="141150" y="3386892"/>
            <a:ext cx="49540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highly motivated and hardworking individual, who has recently completed their A-Levels, achieving excellent grades in both Maths and Science. Seeking an apprenticeship in the engineering industry to build upon a keen scientific interest and start a career as a maintenance engineer. Eventual career goal is to become a fully-qualified and experienced maintenance or electrical engineer, with the longer-term aspiration of moving into project management.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9EB1BA-86E7-4E8F-B3EA-3BAC0F4DCC12}"/>
              </a:ext>
            </a:extLst>
          </p:cNvPr>
          <p:cNvSpPr txBox="1"/>
          <p:nvPr/>
        </p:nvSpPr>
        <p:spPr>
          <a:xfrm>
            <a:off x="6018288" y="3321323"/>
            <a:ext cx="4405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Dancing has been my passion for a long time, I recently achieved my grade 7 in ballet and have previously gained grade 6 in tap dancing. I enjoy dancing because it helps me get fit and allows me to hang around with my friends. I also like wearing the pretty costumes when we put on a performance. I also enjoy business administration.</a:t>
            </a:r>
            <a:br>
              <a:rPr lang="en-GB" dirty="0"/>
            </a:b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15DB64E-BF57-4E1E-BC10-82F2FC357352}"/>
              </a:ext>
            </a:extLst>
          </p:cNvPr>
          <p:cNvSpPr txBox="1">
            <a:spLocks/>
          </p:cNvSpPr>
          <p:nvPr/>
        </p:nvSpPr>
        <p:spPr>
          <a:xfrm>
            <a:off x="141150" y="3004370"/>
            <a:ext cx="2359471" cy="377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007943">
              <a:spcBef>
                <a:spcPts val="1102"/>
              </a:spcBef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/>
              </a:rPr>
              <a:t>Example one</a:t>
            </a:r>
            <a:endParaRPr lang="en-GB" sz="28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888A634-9B59-4F34-87BB-4371A4FB729F}"/>
              </a:ext>
            </a:extLst>
          </p:cNvPr>
          <p:cNvSpPr txBox="1">
            <a:spLocks/>
          </p:cNvSpPr>
          <p:nvPr/>
        </p:nvSpPr>
        <p:spPr>
          <a:xfrm>
            <a:off x="6018288" y="2077094"/>
            <a:ext cx="6965038" cy="12206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007943">
              <a:spcBef>
                <a:spcPts val="1102"/>
              </a:spcBef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/>
              </a:rPr>
              <a:t>Example two</a:t>
            </a:r>
            <a:endParaRPr lang="en-GB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1E9688-A9AC-4740-A4B8-E66DD1A3AF2B}"/>
              </a:ext>
            </a:extLst>
          </p:cNvPr>
          <p:cNvSpPr txBox="1"/>
          <p:nvPr/>
        </p:nvSpPr>
        <p:spPr>
          <a:xfrm>
            <a:off x="2618191" y="6599903"/>
            <a:ext cx="572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26CAE"/>
                </a:solidFill>
              </a:rPr>
              <a:t>Make notes or discuss with your group how you could improve one or both of these personal statements.</a:t>
            </a:r>
          </a:p>
        </p:txBody>
      </p:sp>
      <p:pic>
        <p:nvPicPr>
          <p:cNvPr id="10" name="Graphic 9" descr="Pencil">
            <a:extLst>
              <a:ext uri="{FF2B5EF4-FFF2-40B4-BE49-F238E27FC236}">
                <a16:creationId xmlns:a16="http://schemas.microsoft.com/office/drawing/2014/main" id="{17F5DEF9-4F1A-43C0-A3D7-1351A73397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69422" y="6639471"/>
            <a:ext cx="567194" cy="56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156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26FCFF-D6DB-43C4-804F-4D8FF69F4206}"/>
              </a:ext>
            </a:extLst>
          </p:cNvPr>
          <p:cNvSpPr txBox="1"/>
          <p:nvPr/>
        </p:nvSpPr>
        <p:spPr>
          <a:xfrm>
            <a:off x="1040417" y="1889393"/>
            <a:ext cx="9736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u="sng" dirty="0"/>
              <a:t>Task: </a:t>
            </a:r>
            <a:r>
              <a:rPr lang="en-GB" sz="2200" u="sng" dirty="0"/>
              <a:t>You’re now going to write your own personal statement.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F731C3-349A-46B9-8ABA-0284EDEEACEF}"/>
              </a:ext>
            </a:extLst>
          </p:cNvPr>
          <p:cNvSpPr txBox="1">
            <a:spLocks/>
          </p:cNvSpPr>
          <p:nvPr/>
        </p:nvSpPr>
        <p:spPr>
          <a:xfrm>
            <a:off x="1555403" y="381179"/>
            <a:ext cx="9221787" cy="1460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Writing a personal statement</a:t>
            </a:r>
          </a:p>
        </p:txBody>
      </p:sp>
      <p:pic>
        <p:nvPicPr>
          <p:cNvPr id="11" name="Graphic 10" descr="Pencil">
            <a:extLst>
              <a:ext uri="{FF2B5EF4-FFF2-40B4-BE49-F238E27FC236}">
                <a16:creationId xmlns:a16="http://schemas.microsoft.com/office/drawing/2014/main" id="{9778F782-6FE1-4923-B194-DE4CD44BEC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2469" y="1751252"/>
            <a:ext cx="737948" cy="7379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BEC4D5-BFC9-4A0B-A6F2-914AB8D85DF3}"/>
              </a:ext>
            </a:extLst>
          </p:cNvPr>
          <p:cNvSpPr txBox="1"/>
          <p:nvPr/>
        </p:nvSpPr>
        <p:spPr>
          <a:xfrm>
            <a:off x="406400" y="2654658"/>
            <a:ext cx="65430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Top tips:</a:t>
            </a:r>
          </a:p>
          <a:p>
            <a:endParaRPr lang="en-GB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No more than five lines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Use buzzwords you see in the job advert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Show off your skills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Show off your ambition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Include the company name and/or job title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Summarise why you think you’ll be great for the job!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F912C4-24E5-4311-98E9-7CD21F9E3019}"/>
              </a:ext>
            </a:extLst>
          </p:cNvPr>
          <p:cNvSpPr txBox="1"/>
          <p:nvPr/>
        </p:nvSpPr>
        <p:spPr>
          <a:xfrm>
            <a:off x="8618151" y="2112343"/>
            <a:ext cx="1676400" cy="3970318"/>
          </a:xfrm>
          <a:prstGeom prst="rect">
            <a:avLst/>
          </a:prstGeom>
          <a:noFill/>
          <a:ln w="57150">
            <a:solidFill>
              <a:srgbClr val="826CA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Aft>
                <a:spcPts val="600"/>
              </a:spcAft>
            </a:pPr>
            <a:r>
              <a:rPr lang="en-GB" dirty="0"/>
              <a:t>If you can, ask someone to proofread your personal statement to make sure you aren’t caught out by spelling or grammar mistakes!</a:t>
            </a:r>
          </a:p>
        </p:txBody>
      </p:sp>
      <p:pic>
        <p:nvPicPr>
          <p:cNvPr id="14" name="Graphic 13" descr="Lightbulb">
            <a:extLst>
              <a:ext uri="{FF2B5EF4-FFF2-40B4-BE49-F238E27FC236}">
                <a16:creationId xmlns:a16="http://schemas.microsoft.com/office/drawing/2014/main" id="{6B816A1D-2E7F-4DC7-B92C-9AD8F12C19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72516" y="2286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410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1F72BF5-4ACE-41AA-B7C8-52C153370649}"/>
              </a:ext>
            </a:extLst>
          </p:cNvPr>
          <p:cNvSpPr txBox="1">
            <a:spLocks/>
          </p:cNvSpPr>
          <p:nvPr/>
        </p:nvSpPr>
        <p:spPr>
          <a:xfrm>
            <a:off x="995680" y="1733447"/>
            <a:ext cx="9256673" cy="4792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200" u="sng" dirty="0"/>
              <a:t>Test your CV knowledge: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u="sng" dirty="0"/>
          </a:p>
        </p:txBody>
      </p:sp>
      <p:pic>
        <p:nvPicPr>
          <p:cNvPr id="3" name="Graphic 2" descr="Head with gears">
            <a:extLst>
              <a:ext uri="{FF2B5EF4-FFF2-40B4-BE49-F238E27FC236}">
                <a16:creationId xmlns:a16="http://schemas.microsoft.com/office/drawing/2014/main" id="{30BF7EC3-941F-4836-84F8-9F89F9FD93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040" y="1483446"/>
            <a:ext cx="802640" cy="80264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C2553DF-1E80-49B0-9C66-5954C4689246}"/>
              </a:ext>
            </a:extLst>
          </p:cNvPr>
          <p:cNvSpPr txBox="1">
            <a:spLocks/>
          </p:cNvSpPr>
          <p:nvPr/>
        </p:nvSpPr>
        <p:spPr>
          <a:xfrm>
            <a:off x="1535927" y="385904"/>
            <a:ext cx="8359864" cy="772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Plenary - quiz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A6CE59-B8DA-4E5C-A01B-4EC508DBE509}"/>
              </a:ext>
            </a:extLst>
          </p:cNvPr>
          <p:cNvSpPr txBox="1"/>
          <p:nvPr/>
        </p:nvSpPr>
        <p:spPr>
          <a:xfrm>
            <a:off x="265043" y="2618678"/>
            <a:ext cx="499958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CV can be translated to: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My job journey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Course of life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Story of my life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long does a recruiter spend reading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7 minutes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7 seconds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7 hours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many pages should a CV be?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1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3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Depends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EB499B-187E-4FFC-B002-479D18339ED2}"/>
              </a:ext>
            </a:extLst>
          </p:cNvPr>
          <p:cNvSpPr txBox="1"/>
          <p:nvPr/>
        </p:nvSpPr>
        <p:spPr>
          <a:xfrm>
            <a:off x="5337494" y="2618678"/>
            <a:ext cx="5198426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A personal statement should be: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No more than 5 sentences</a:t>
            </a:r>
          </a:p>
          <a:p>
            <a:pPr marL="1076325" lvl="5" indent="-355600">
              <a:buFontTx/>
              <a:buAutoNum type="alphaLcParenR"/>
            </a:pPr>
            <a:r>
              <a:rPr lang="en-GB" sz="1600" dirty="0"/>
              <a:t>No more than 5 words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No more than 5 lines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It’s OK to lie on a CV to get an interview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True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False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Should Rachel use her email: gigglebox07@loveemail.com on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/>
              <a:t>No – get a more professional account to add to CVs and applications</a:t>
            </a:r>
          </a:p>
          <a:p>
            <a:pPr marL="1076325" lvl="5" indent="-355600">
              <a:buAutoNum type="alphaLcParenR"/>
            </a:pPr>
            <a:r>
              <a:rPr lang="en-GB" sz="1600" dirty="0"/>
              <a:t>Yes – if that’s your main email address it’s fine.</a:t>
            </a:r>
          </a:p>
          <a:p>
            <a:pPr marL="720725" lvl="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16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2553DF-1E80-49B0-9C66-5954C4689246}"/>
              </a:ext>
            </a:extLst>
          </p:cNvPr>
          <p:cNvSpPr txBox="1">
            <a:spLocks/>
          </p:cNvSpPr>
          <p:nvPr/>
        </p:nvSpPr>
        <p:spPr>
          <a:xfrm>
            <a:off x="1535927" y="385904"/>
            <a:ext cx="8359864" cy="772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Plenary - quiz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A6CE59-B8DA-4E5C-A01B-4EC508DBE509}"/>
              </a:ext>
            </a:extLst>
          </p:cNvPr>
          <p:cNvSpPr txBox="1"/>
          <p:nvPr/>
        </p:nvSpPr>
        <p:spPr>
          <a:xfrm>
            <a:off x="265043" y="2618678"/>
            <a:ext cx="499958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CV can be translated to: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My job journey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Course of life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Story of my life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long does a recruiter spend reading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7 minutes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7 seconds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7 hours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many pages should a CV be?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1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3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Depends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EB499B-187E-4FFC-B002-479D18339ED2}"/>
              </a:ext>
            </a:extLst>
          </p:cNvPr>
          <p:cNvSpPr txBox="1"/>
          <p:nvPr/>
        </p:nvSpPr>
        <p:spPr>
          <a:xfrm>
            <a:off x="5337494" y="2618678"/>
            <a:ext cx="5198426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A personal statement should be: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No more than 5 sentences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No more than 5 words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No more than 5 lines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It’s OK to lie on a CV to get an interview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True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False</a:t>
            </a:r>
            <a:endParaRPr lang="en-GB" dirty="0">
              <a:solidFill>
                <a:srgbClr val="00B050"/>
              </a:solidFill>
            </a:endParaRP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Should Rachel use her email: gigglebox07@loveemail.com on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No – get a more professional account to add to CVs and applications</a:t>
            </a:r>
          </a:p>
          <a:p>
            <a:pPr marL="1076325" lvl="5" indent="-3556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Yes – if that’s your main email address it’s fine.</a:t>
            </a:r>
          </a:p>
          <a:p>
            <a:pPr marL="720725" lvl="5"/>
            <a:endParaRPr lang="en-GB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40CD88F7-40E2-46A8-981D-5AF837A46C20}"/>
              </a:ext>
            </a:extLst>
          </p:cNvPr>
          <p:cNvSpPr txBox="1">
            <a:spLocks/>
          </p:cNvSpPr>
          <p:nvPr/>
        </p:nvSpPr>
        <p:spPr>
          <a:xfrm>
            <a:off x="1087522" y="1841997"/>
            <a:ext cx="9256673" cy="5659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u="sng" dirty="0"/>
              <a:t>Tick or correct your answers.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u="sng" dirty="0"/>
          </a:p>
        </p:txBody>
      </p:sp>
      <p:pic>
        <p:nvPicPr>
          <p:cNvPr id="8" name="Graphic 7" descr="Checklist RTL">
            <a:extLst>
              <a:ext uri="{FF2B5EF4-FFF2-40B4-BE49-F238E27FC236}">
                <a16:creationId xmlns:a16="http://schemas.microsoft.com/office/drawing/2014/main" id="{EDDB892D-C16E-45F7-A5E1-81834E3A48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2993" y="1692802"/>
            <a:ext cx="725278" cy="72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19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1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3607" y="1603193"/>
            <a:ext cx="10105834" cy="51087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Learning objectives: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826CAE"/>
                </a:solidFill>
              </a:rPr>
              <a:t>I understand what is expected in a CV</a:t>
            </a:r>
          </a:p>
          <a:p>
            <a:r>
              <a:rPr lang="en-GB" dirty="0">
                <a:solidFill>
                  <a:srgbClr val="826CAE"/>
                </a:solidFill>
              </a:rPr>
              <a:t>I can begin to draft my own CV</a:t>
            </a:r>
          </a:p>
          <a:p>
            <a:r>
              <a:rPr lang="en-GB" dirty="0">
                <a:solidFill>
                  <a:srgbClr val="826CAE"/>
                </a:solidFill>
              </a:rPr>
              <a:t>I can write a personal statement to make my CV stand out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literacytrust.org.uk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Writing your CV</a:t>
            </a:r>
          </a:p>
        </p:txBody>
      </p:sp>
    </p:spTree>
    <p:extLst>
      <p:ext uri="{BB962C8B-B14F-4D97-AF65-F5344CB8AC3E}">
        <p14:creationId xmlns:p14="http://schemas.microsoft.com/office/powerpoint/2010/main" val="292598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literacytrust.org.uk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is a CV? </a:t>
            </a:r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BA79AB02-1332-41BB-81A6-070054F7ECC8}"/>
              </a:ext>
            </a:extLst>
          </p:cNvPr>
          <p:cNvSpPr txBox="1">
            <a:spLocks/>
          </p:cNvSpPr>
          <p:nvPr/>
        </p:nvSpPr>
        <p:spPr>
          <a:xfrm>
            <a:off x="398888" y="3738955"/>
            <a:ext cx="9059348" cy="490558"/>
          </a:xfrm>
          <a:prstGeom prst="rect">
            <a:avLst/>
          </a:prstGeom>
          <a:solidFill>
            <a:srgbClr val="CCFF66"/>
          </a:solidFill>
        </p:spPr>
        <p:txBody>
          <a:bodyPr>
            <a:normAutofit fontScale="85000" lnSpcReduction="10000"/>
          </a:bodyPr>
          <a:lstStyle>
            <a:lvl1pPr marL="285750" indent="-28575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/>
              <a:t>A CV acts as an advert for yourself, your experience, education and ambitions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69318780-C02A-4807-BCF5-9AB73B46A27B}"/>
              </a:ext>
            </a:extLst>
          </p:cNvPr>
          <p:cNvSpPr txBox="1">
            <a:spLocks/>
          </p:cNvSpPr>
          <p:nvPr/>
        </p:nvSpPr>
        <p:spPr>
          <a:xfrm>
            <a:off x="398888" y="4610347"/>
            <a:ext cx="9740791" cy="490558"/>
          </a:xfrm>
          <a:prstGeom prst="rect">
            <a:avLst/>
          </a:prstGeom>
          <a:solidFill>
            <a:srgbClr val="FFFF66"/>
          </a:solidFill>
        </p:spPr>
        <p:txBody>
          <a:bodyPr>
            <a:normAutofit fontScale="92500"/>
          </a:bodyPr>
          <a:lstStyle>
            <a:lvl1pPr marL="285750" indent="-28575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dirty="0"/>
              <a:t>You should update your CV often – even when you’re not looking for a job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7A14DABE-D93E-485D-B2DE-20EE2E933031}"/>
              </a:ext>
            </a:extLst>
          </p:cNvPr>
          <p:cNvSpPr txBox="1">
            <a:spLocks/>
          </p:cNvSpPr>
          <p:nvPr/>
        </p:nvSpPr>
        <p:spPr>
          <a:xfrm>
            <a:off x="398888" y="5528255"/>
            <a:ext cx="9740791" cy="831644"/>
          </a:xfrm>
          <a:prstGeom prst="rect">
            <a:avLst/>
          </a:prstGeom>
          <a:solidFill>
            <a:srgbClr val="FFCCCC"/>
          </a:solidFill>
        </p:spPr>
        <p:txBody>
          <a:bodyPr>
            <a:normAutofit/>
          </a:bodyPr>
          <a:lstStyle>
            <a:lvl1pPr marL="285750" indent="-28575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Before you send off your CV, it should be tailored to match the job you are applying for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415309-0100-4762-8468-8AA0573C4909}"/>
              </a:ext>
            </a:extLst>
          </p:cNvPr>
          <p:cNvSpPr txBox="1"/>
          <p:nvPr/>
        </p:nvSpPr>
        <p:spPr>
          <a:xfrm>
            <a:off x="7112000" y="1681798"/>
            <a:ext cx="2733040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CV = curriculum vitae</a:t>
            </a:r>
          </a:p>
          <a:p>
            <a:r>
              <a:rPr lang="en-GB" i="1" dirty="0"/>
              <a:t>Latin </a:t>
            </a:r>
            <a:r>
              <a:rPr lang="en-GB" dirty="0"/>
              <a:t>[noun]: course of life</a:t>
            </a:r>
            <a:endParaRPr lang="en-GB" i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FC5C77-3814-4E30-81F0-618A0551D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951" y="1619200"/>
            <a:ext cx="742950" cy="771525"/>
          </a:xfrm>
          <a:prstGeom prst="rect">
            <a:avLst/>
          </a:prstGeom>
        </p:spPr>
      </p:pic>
      <p:sp>
        <p:nvSpPr>
          <p:cNvPr id="11" name="Subtitle 1">
            <a:extLst>
              <a:ext uri="{FF2B5EF4-FFF2-40B4-BE49-F238E27FC236}">
                <a16:creationId xmlns:a16="http://schemas.microsoft.com/office/drawing/2014/main" id="{BF884647-1790-4271-BC7F-5C8A15E4CA95}"/>
              </a:ext>
            </a:extLst>
          </p:cNvPr>
          <p:cNvSpPr txBox="1">
            <a:spLocks/>
          </p:cNvSpPr>
          <p:nvPr/>
        </p:nvSpPr>
        <p:spPr>
          <a:xfrm>
            <a:off x="398888" y="2890836"/>
            <a:ext cx="6751262" cy="420769"/>
          </a:xfrm>
          <a:prstGeom prst="rect">
            <a:avLst/>
          </a:prstGeom>
          <a:solidFill>
            <a:srgbClr val="CCECFF"/>
          </a:solidFill>
        </p:spPr>
        <p:txBody>
          <a:bodyPr>
            <a:normAutofit/>
          </a:bodyPr>
          <a:lstStyle>
            <a:lvl1pPr marL="285750" indent="-28575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Most jobs will request a CV as part of the application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68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1F72BF5-4ACE-41AA-B7C8-52C153370649}"/>
              </a:ext>
            </a:extLst>
          </p:cNvPr>
          <p:cNvSpPr txBox="1">
            <a:spLocks/>
          </p:cNvSpPr>
          <p:nvPr/>
        </p:nvSpPr>
        <p:spPr>
          <a:xfrm>
            <a:off x="1137007" y="1593350"/>
            <a:ext cx="9256673" cy="14924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 dirty="0"/>
              <a:t>Quick quiz!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Note down your answers to these questions and then mark yourself with the answers on the next slide.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u="sng" dirty="0"/>
          </a:p>
        </p:txBody>
      </p:sp>
      <p:pic>
        <p:nvPicPr>
          <p:cNvPr id="3" name="Graphic 2" descr="Head with gears">
            <a:extLst>
              <a:ext uri="{FF2B5EF4-FFF2-40B4-BE49-F238E27FC236}">
                <a16:creationId xmlns:a16="http://schemas.microsoft.com/office/drawing/2014/main" id="{30BF7EC3-941F-4836-84F8-9F89F9FD93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643" y="1593350"/>
            <a:ext cx="914400" cy="9144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C2553DF-1E80-49B0-9C66-5954C4689246}"/>
              </a:ext>
            </a:extLst>
          </p:cNvPr>
          <p:cNvSpPr txBox="1">
            <a:spLocks/>
          </p:cNvSpPr>
          <p:nvPr/>
        </p:nvSpPr>
        <p:spPr>
          <a:xfrm>
            <a:off x="1535927" y="385904"/>
            <a:ext cx="8359864" cy="772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CV quiz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A6CE59-B8DA-4E5C-A01B-4EC508DBE509}"/>
              </a:ext>
            </a:extLst>
          </p:cNvPr>
          <p:cNvSpPr txBox="1"/>
          <p:nvPr/>
        </p:nvSpPr>
        <p:spPr>
          <a:xfrm>
            <a:off x="569843" y="2853277"/>
            <a:ext cx="82397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On average, how many applicants are invited to an interview?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743200" lvl="5" indent="-457200">
              <a:buAutoNum type="alphaLcParenR"/>
            </a:pPr>
            <a:r>
              <a:rPr lang="en-GB" sz="1600" dirty="0"/>
              <a:t>Everyone who applied</a:t>
            </a:r>
          </a:p>
          <a:p>
            <a:pPr marL="2743200" lvl="5" indent="-457200">
              <a:buAutoNum type="alphaLcParenR"/>
            </a:pPr>
            <a:r>
              <a:rPr lang="en-GB" sz="1600" dirty="0"/>
              <a:t>The 2 they liked best</a:t>
            </a:r>
          </a:p>
          <a:p>
            <a:pPr marL="2743200" lvl="5" indent="-457200">
              <a:buAutoNum type="alphaLcParenR"/>
            </a:pPr>
            <a:r>
              <a:rPr lang="en-GB" sz="1600" dirty="0"/>
              <a:t>About 4 – 6 people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long does a recruiter spend reading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743200" lvl="5" indent="-457200">
              <a:buAutoNum type="alphaLcParenR"/>
            </a:pPr>
            <a:r>
              <a:rPr lang="en-GB" sz="1600" dirty="0"/>
              <a:t>7 minutes</a:t>
            </a:r>
          </a:p>
          <a:p>
            <a:pPr marL="2743200" lvl="5" indent="-457200">
              <a:buAutoNum type="alphaLcParenR"/>
            </a:pPr>
            <a:r>
              <a:rPr lang="en-GB" sz="1600" dirty="0"/>
              <a:t>7 seconds</a:t>
            </a:r>
          </a:p>
          <a:p>
            <a:pPr marL="2743200" lvl="5" indent="-457200">
              <a:buAutoNum type="alphaLcParenR"/>
            </a:pPr>
            <a:r>
              <a:rPr lang="en-GB" sz="1600" dirty="0"/>
              <a:t>7 hours</a:t>
            </a:r>
            <a:endParaRPr lang="en-GB" dirty="0"/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many people apply for each job advert (roughly)?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628900" lvl="5" indent="-342900">
              <a:buAutoNum type="alphaLcParenR"/>
            </a:pPr>
            <a:r>
              <a:rPr lang="en-GB" sz="1600" dirty="0"/>
              <a:t>8</a:t>
            </a:r>
          </a:p>
          <a:p>
            <a:pPr marL="2628900" lvl="5" indent="-342900">
              <a:buAutoNum type="alphaLcParenR"/>
            </a:pPr>
            <a:r>
              <a:rPr lang="en-GB" sz="1600" dirty="0"/>
              <a:t>81</a:t>
            </a:r>
          </a:p>
          <a:p>
            <a:pPr marL="2628900" lvl="5" indent="-342900">
              <a:buAutoNum type="alphaLcParenR"/>
            </a:pPr>
            <a:r>
              <a:rPr lang="en-GB" sz="1600" dirty="0"/>
              <a:t>118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10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1F72BF5-4ACE-41AA-B7C8-52C153370649}"/>
              </a:ext>
            </a:extLst>
          </p:cNvPr>
          <p:cNvSpPr txBox="1">
            <a:spLocks/>
          </p:cNvSpPr>
          <p:nvPr/>
        </p:nvSpPr>
        <p:spPr>
          <a:xfrm>
            <a:off x="1137007" y="1593350"/>
            <a:ext cx="9256673" cy="14924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 dirty="0"/>
              <a:t>Quick quiz!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Tick or correct your answers.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u="sng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2553DF-1E80-49B0-9C66-5954C4689246}"/>
              </a:ext>
            </a:extLst>
          </p:cNvPr>
          <p:cNvSpPr txBox="1">
            <a:spLocks/>
          </p:cNvSpPr>
          <p:nvPr/>
        </p:nvSpPr>
        <p:spPr>
          <a:xfrm>
            <a:off x="1535927" y="385904"/>
            <a:ext cx="8359864" cy="7723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dirty="0"/>
              <a:t>CV quiz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A6CE59-B8DA-4E5C-A01B-4EC508DBE509}"/>
              </a:ext>
            </a:extLst>
          </p:cNvPr>
          <p:cNvSpPr txBox="1"/>
          <p:nvPr/>
        </p:nvSpPr>
        <p:spPr>
          <a:xfrm>
            <a:off x="569843" y="2743601"/>
            <a:ext cx="82397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On average, how many applicants are invited to an interview?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Everyone who applied</a:t>
            </a:r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The 2 they liked best</a:t>
            </a:r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About 4 – 6 people</a:t>
            </a:r>
            <a:endParaRPr lang="en-GB" dirty="0">
              <a:solidFill>
                <a:srgbClr val="00B050"/>
              </a:solidFill>
            </a:endParaRP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long does a recruiter spend reading a CV?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7 minutes</a:t>
            </a:r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7 seconds</a:t>
            </a:r>
          </a:p>
          <a:p>
            <a:pPr marL="2743200" lvl="5" indent="-4572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7 hours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>
                <a:solidFill>
                  <a:srgbClr val="826CAE"/>
                </a:solidFill>
              </a:rPr>
              <a:t>How many people apply for each job advert (roughly)?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2628900" lvl="5" indent="-3429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8</a:t>
            </a:r>
          </a:p>
          <a:p>
            <a:pPr marL="2628900" lvl="5" indent="-342900">
              <a:buAutoNum type="alphaLcParenR"/>
            </a:pPr>
            <a:r>
              <a:rPr lang="en-GB" sz="1600" dirty="0">
                <a:solidFill>
                  <a:srgbClr val="FF0000"/>
                </a:solidFill>
              </a:rPr>
              <a:t>81</a:t>
            </a:r>
          </a:p>
          <a:p>
            <a:pPr marL="2628900" lvl="5" indent="-342900">
              <a:buAutoNum type="alphaLcParenR"/>
            </a:pPr>
            <a:r>
              <a:rPr lang="en-GB" sz="1600" dirty="0">
                <a:solidFill>
                  <a:srgbClr val="00B050"/>
                </a:solidFill>
              </a:rPr>
              <a:t>118</a:t>
            </a:r>
            <a:endParaRPr lang="en-GB" dirty="0">
              <a:solidFill>
                <a:srgbClr val="00B050"/>
              </a:solidFill>
            </a:endParaRPr>
          </a:p>
        </p:txBody>
      </p:sp>
      <p:pic>
        <p:nvPicPr>
          <p:cNvPr id="9" name="Graphic 8" descr="Checklist RTL">
            <a:extLst>
              <a:ext uri="{FF2B5EF4-FFF2-40B4-BE49-F238E27FC236}">
                <a16:creationId xmlns:a16="http://schemas.microsoft.com/office/drawing/2014/main" id="{E760FBF3-75BA-46D9-A2DC-DCF3F90ADA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2993" y="1692802"/>
            <a:ext cx="725278" cy="7252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5DF7CB-345D-4B52-91AA-5E92079FA1CB}"/>
              </a:ext>
            </a:extLst>
          </p:cNvPr>
          <p:cNvSpPr txBox="1"/>
          <p:nvPr/>
        </p:nvSpPr>
        <p:spPr>
          <a:xfrm>
            <a:off x="8618151" y="2112343"/>
            <a:ext cx="1676400" cy="4524315"/>
          </a:xfrm>
          <a:prstGeom prst="rect">
            <a:avLst/>
          </a:prstGeom>
          <a:noFill/>
          <a:ln w="57150">
            <a:solidFill>
              <a:srgbClr val="826CA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Aft>
                <a:spcPts val="600"/>
              </a:spcAft>
            </a:pPr>
            <a:r>
              <a:rPr lang="en-GB" dirty="0"/>
              <a:t>Lots of people apply for every job advert – so that’s a lot of CVs to look at. Making sure your CV is just what a recruiter is looking for will help you throughout your career!</a:t>
            </a:r>
          </a:p>
        </p:txBody>
      </p:sp>
      <p:pic>
        <p:nvPicPr>
          <p:cNvPr id="7" name="Graphic 6" descr="Lightbulb">
            <a:extLst>
              <a:ext uri="{FF2B5EF4-FFF2-40B4-BE49-F238E27FC236}">
                <a16:creationId xmlns:a16="http://schemas.microsoft.com/office/drawing/2014/main" id="{0B6E4073-4E6F-47BF-9BC6-CBF01150A0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72516" y="2286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11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25247" y="1870559"/>
            <a:ext cx="9503144" cy="540567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Task: mind map ideas as to what you should include in a CV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literacytrust.org.uk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should be on my CV?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E78B6F-06B6-4D32-81DD-76C38A1D4A39}"/>
              </a:ext>
            </a:extLst>
          </p:cNvPr>
          <p:cNvSpPr txBox="1"/>
          <p:nvPr/>
        </p:nvSpPr>
        <p:spPr>
          <a:xfrm>
            <a:off x="4925778" y="4205898"/>
            <a:ext cx="855262" cy="735747"/>
          </a:xfrm>
          <a:prstGeom prst="ellipse">
            <a:avLst/>
          </a:prstGeom>
          <a:noFill/>
          <a:ln w="38100">
            <a:solidFill>
              <a:srgbClr val="826CAE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CV</a:t>
            </a:r>
          </a:p>
        </p:txBody>
      </p:sp>
      <p:pic>
        <p:nvPicPr>
          <p:cNvPr id="12" name="Graphic 11" descr="Head with gears">
            <a:extLst>
              <a:ext uri="{FF2B5EF4-FFF2-40B4-BE49-F238E27FC236}">
                <a16:creationId xmlns:a16="http://schemas.microsoft.com/office/drawing/2014/main" id="{CD95BB4A-4A1F-4154-A017-675117C2DD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643" y="1593350"/>
            <a:ext cx="914400" cy="91440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68C553-5F86-4912-8441-E6A8E8840ACF}"/>
              </a:ext>
            </a:extLst>
          </p:cNvPr>
          <p:cNvCxnSpPr>
            <a:cxnSpLocks/>
          </p:cNvCxnSpPr>
          <p:nvPr/>
        </p:nvCxnSpPr>
        <p:spPr>
          <a:xfrm flipV="1">
            <a:off x="5637889" y="3769677"/>
            <a:ext cx="549551" cy="568618"/>
          </a:xfrm>
          <a:prstGeom prst="line">
            <a:avLst/>
          </a:prstGeom>
          <a:ln w="38100">
            <a:solidFill>
              <a:srgbClr val="826C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1F4A743-3F1B-4A62-A3B6-14490CB33714}"/>
              </a:ext>
            </a:extLst>
          </p:cNvPr>
          <p:cNvSpPr txBox="1"/>
          <p:nvPr/>
        </p:nvSpPr>
        <p:spPr>
          <a:xfrm>
            <a:off x="6187440" y="3425232"/>
            <a:ext cx="235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grades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19824E-30EE-4799-96C6-A55D242ED5FC}"/>
              </a:ext>
            </a:extLst>
          </p:cNvPr>
          <p:cNvSpPr txBox="1"/>
          <p:nvPr/>
        </p:nvSpPr>
        <p:spPr>
          <a:xfrm>
            <a:off x="3555544" y="5207764"/>
            <a:ext cx="235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name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85EF99-36C4-46AA-A8AC-2876109FE4E1}"/>
              </a:ext>
            </a:extLst>
          </p:cNvPr>
          <p:cNvCxnSpPr>
            <a:cxnSpLocks/>
          </p:cNvCxnSpPr>
          <p:nvPr/>
        </p:nvCxnSpPr>
        <p:spPr>
          <a:xfrm flipV="1">
            <a:off x="4489005" y="4805883"/>
            <a:ext cx="549551" cy="568618"/>
          </a:xfrm>
          <a:prstGeom prst="line">
            <a:avLst/>
          </a:prstGeom>
          <a:ln w="38100">
            <a:solidFill>
              <a:srgbClr val="826C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3B27A74-65CE-4C17-A424-EA8E2482D6CA}"/>
              </a:ext>
            </a:extLst>
          </p:cNvPr>
          <p:cNvCxnSpPr>
            <a:cxnSpLocks/>
          </p:cNvCxnSpPr>
          <p:nvPr/>
        </p:nvCxnSpPr>
        <p:spPr>
          <a:xfrm>
            <a:off x="5709465" y="4790160"/>
            <a:ext cx="477975" cy="338068"/>
          </a:xfrm>
          <a:prstGeom prst="line">
            <a:avLst/>
          </a:prstGeom>
          <a:ln w="38100">
            <a:solidFill>
              <a:srgbClr val="826C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A9FD20-7D17-4F35-A84F-B85CE9B830DD}"/>
              </a:ext>
            </a:extLst>
          </p:cNvPr>
          <p:cNvCxnSpPr>
            <a:cxnSpLocks/>
          </p:cNvCxnSpPr>
          <p:nvPr/>
        </p:nvCxnSpPr>
        <p:spPr>
          <a:xfrm>
            <a:off x="4524792" y="3998789"/>
            <a:ext cx="477975" cy="338068"/>
          </a:xfrm>
          <a:prstGeom prst="line">
            <a:avLst/>
          </a:prstGeom>
          <a:ln w="38100">
            <a:solidFill>
              <a:srgbClr val="826C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38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2F12D4-8B07-4604-9C8F-0B6DCC422C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5" t="601" b="1"/>
          <a:stretch/>
        </p:blipFill>
        <p:spPr>
          <a:xfrm>
            <a:off x="2956035" y="2158812"/>
            <a:ext cx="4291076" cy="519453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literacytrust.org.uk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0112" y="-200827"/>
            <a:ext cx="8359864" cy="1219200"/>
          </a:xfrm>
        </p:spPr>
        <p:txBody>
          <a:bodyPr/>
          <a:lstStyle/>
          <a:p>
            <a:r>
              <a:rPr lang="en-GB" dirty="0"/>
              <a:t>CV example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9876" y="4293768"/>
            <a:ext cx="2578224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Education</a:t>
            </a:r>
            <a:r>
              <a:rPr lang="en-GB" sz="1600" dirty="0"/>
              <a:t> - chronologically highlight any educational qualifications.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75978" y="4553376"/>
            <a:ext cx="3145912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Work experience </a:t>
            </a:r>
            <a:r>
              <a:rPr lang="en-GB" sz="1600" dirty="0"/>
              <a:t>– chronologically (most recent first) detail any work or volunteering experiences.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5902" y="2744421"/>
            <a:ext cx="3075988" cy="1107996"/>
          </a:xfrm>
          <a:prstGeom prst="rect">
            <a:avLst/>
          </a:prstGeom>
          <a:noFill/>
          <a:ln>
            <a:solidFill>
              <a:srgbClr val="E94C33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Personal statement </a:t>
            </a:r>
            <a:r>
              <a:rPr lang="en-GB" sz="1600" dirty="0"/>
              <a:t>–</a:t>
            </a:r>
            <a:r>
              <a:rPr lang="en-GB" sz="1400" dirty="0"/>
              <a:t> </a:t>
            </a:r>
            <a:r>
              <a:rPr lang="en-GB" sz="1600" dirty="0"/>
              <a:t>use this space to talk about yourself and why you are applying for the position.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0390" y="2571948"/>
            <a:ext cx="3019445" cy="584775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Contact details </a:t>
            </a:r>
            <a:r>
              <a:rPr lang="en-GB" sz="1600" dirty="0"/>
              <a:t>– include a professional work email address.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17980" y="1662737"/>
            <a:ext cx="2036693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Name - </a:t>
            </a:r>
            <a:r>
              <a:rPr lang="en-GB" sz="1600" dirty="0"/>
              <a:t>include both your first and surname. </a:t>
            </a:r>
          </a:p>
        </p:txBody>
      </p:sp>
      <p:pic>
        <p:nvPicPr>
          <p:cNvPr id="6" name="Graphic 5" descr="Pencil">
            <a:extLst>
              <a:ext uri="{FF2B5EF4-FFF2-40B4-BE49-F238E27FC236}">
                <a16:creationId xmlns:a16="http://schemas.microsoft.com/office/drawing/2014/main" id="{6CB50F08-75BF-4064-A168-34E8516804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876" y="1596839"/>
            <a:ext cx="739934" cy="73993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5002A7-EDD8-4A61-9857-DCCEDCFBA4BA}"/>
              </a:ext>
            </a:extLst>
          </p:cNvPr>
          <p:cNvCxnSpPr>
            <a:stCxn id="12" idx="1"/>
          </p:cNvCxnSpPr>
          <p:nvPr/>
        </p:nvCxnSpPr>
        <p:spPr>
          <a:xfrm flipH="1">
            <a:off x="6837680" y="2078236"/>
            <a:ext cx="780300" cy="51256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D2A6A3E-5F9C-4E9C-9491-59853DE0BEA7}"/>
              </a:ext>
            </a:extLst>
          </p:cNvPr>
          <p:cNvCxnSpPr>
            <a:cxnSpLocks/>
          </p:cNvCxnSpPr>
          <p:nvPr/>
        </p:nvCxnSpPr>
        <p:spPr>
          <a:xfrm flipH="1" flipV="1">
            <a:off x="6837680" y="3291759"/>
            <a:ext cx="702620" cy="24047"/>
          </a:xfrm>
          <a:prstGeom prst="straightConnector1">
            <a:avLst/>
          </a:prstGeom>
          <a:ln>
            <a:solidFill>
              <a:srgbClr val="E94C33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67D81D-1E0D-4AF7-A4DD-60538FFF8A55}"/>
              </a:ext>
            </a:extLst>
          </p:cNvPr>
          <p:cNvCxnSpPr>
            <a:cxnSpLocks/>
          </p:cNvCxnSpPr>
          <p:nvPr/>
        </p:nvCxnSpPr>
        <p:spPr>
          <a:xfrm flipH="1" flipV="1">
            <a:off x="6837680" y="4553376"/>
            <a:ext cx="638298" cy="32699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09F256C-0CD0-474B-946C-C562F9B907D0}"/>
              </a:ext>
            </a:extLst>
          </p:cNvPr>
          <p:cNvCxnSpPr>
            <a:cxnSpLocks/>
          </p:cNvCxnSpPr>
          <p:nvPr/>
        </p:nvCxnSpPr>
        <p:spPr>
          <a:xfrm>
            <a:off x="2778100" y="4798750"/>
            <a:ext cx="696620" cy="32601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5B81479-B992-46D3-AF0F-8BD173A3E19E}"/>
              </a:ext>
            </a:extLst>
          </p:cNvPr>
          <p:cNvSpPr txBox="1"/>
          <p:nvPr/>
        </p:nvSpPr>
        <p:spPr>
          <a:xfrm>
            <a:off x="465014" y="5737122"/>
            <a:ext cx="1863836" cy="1077218"/>
          </a:xfrm>
          <a:prstGeom prst="rect">
            <a:avLst/>
          </a:prstGeom>
          <a:noFill/>
          <a:ln>
            <a:solidFill>
              <a:srgbClr val="810AB6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Skills </a:t>
            </a:r>
            <a:r>
              <a:rPr lang="en-GB" sz="1600" dirty="0"/>
              <a:t>– include skills you have developed that are relevant to the job.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4EE4E1-D46C-4178-9EBC-A44F5A18DF23}"/>
              </a:ext>
            </a:extLst>
          </p:cNvPr>
          <p:cNvCxnSpPr>
            <a:cxnSpLocks/>
          </p:cNvCxnSpPr>
          <p:nvPr/>
        </p:nvCxnSpPr>
        <p:spPr>
          <a:xfrm>
            <a:off x="2328850" y="6180145"/>
            <a:ext cx="1087120" cy="168334"/>
          </a:xfrm>
          <a:prstGeom prst="straightConnector1">
            <a:avLst/>
          </a:prstGeom>
          <a:ln>
            <a:solidFill>
              <a:srgbClr val="810AB6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2030DC8-2A0A-49D5-8050-6772E5E80EF8}"/>
              </a:ext>
            </a:extLst>
          </p:cNvPr>
          <p:cNvSpPr txBox="1"/>
          <p:nvPr/>
        </p:nvSpPr>
        <p:spPr>
          <a:xfrm>
            <a:off x="7540300" y="5840072"/>
            <a:ext cx="1863836" cy="107721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hobbies </a:t>
            </a:r>
            <a:r>
              <a:rPr lang="en-GB" sz="1600" dirty="0"/>
              <a:t>– include this only if it is relevant to the application.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A41DDB-D4DF-4A5F-B107-43D877269659}"/>
              </a:ext>
            </a:extLst>
          </p:cNvPr>
          <p:cNvCxnSpPr>
            <a:cxnSpLocks/>
          </p:cNvCxnSpPr>
          <p:nvPr/>
        </p:nvCxnSpPr>
        <p:spPr>
          <a:xfrm flipH="1">
            <a:off x="6823327" y="6275731"/>
            <a:ext cx="716973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695506D-3384-43E5-A74A-06166D4CEF32}"/>
              </a:ext>
            </a:extLst>
          </p:cNvPr>
          <p:cNvSpPr txBox="1"/>
          <p:nvPr/>
        </p:nvSpPr>
        <p:spPr>
          <a:xfrm>
            <a:off x="1087121" y="1524000"/>
            <a:ext cx="59036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/>
              <a:t>Add anything you have missed to your mind map. </a:t>
            </a:r>
          </a:p>
          <a:p>
            <a:r>
              <a:rPr lang="en-GB" sz="2200" b="1" dirty="0"/>
              <a:t>Tip: </a:t>
            </a:r>
            <a:r>
              <a:rPr lang="en-GB" sz="2200" dirty="0"/>
              <a:t>This list is in order of importance!</a:t>
            </a:r>
            <a:endParaRPr lang="en-GB" sz="2200" b="1" dirty="0"/>
          </a:p>
          <a:p>
            <a:endParaRPr lang="en-GB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8C5BD73-332D-4E1A-A97E-E5B9A143B09F}"/>
              </a:ext>
            </a:extLst>
          </p:cNvPr>
          <p:cNvCxnSpPr>
            <a:cxnSpLocks/>
          </p:cNvCxnSpPr>
          <p:nvPr/>
        </p:nvCxnSpPr>
        <p:spPr>
          <a:xfrm>
            <a:off x="3126410" y="2916815"/>
            <a:ext cx="733586" cy="0"/>
          </a:xfrm>
          <a:prstGeom prst="straightConnector1">
            <a:avLst/>
          </a:prstGeom>
          <a:ln>
            <a:solidFill>
              <a:srgbClr val="FF6699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6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7038-0C8E-468D-8135-3831EBA8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Drafting my CV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9C9490-B92A-4525-9BC6-7F069C56D9E4}"/>
              </a:ext>
            </a:extLst>
          </p:cNvPr>
          <p:cNvSpPr txBox="1"/>
          <p:nvPr/>
        </p:nvSpPr>
        <p:spPr>
          <a:xfrm>
            <a:off x="939810" y="1751362"/>
            <a:ext cx="8087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/>
              <a:t>Use the template to make notes and draft your own CV.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AECF4C-F8C2-4D2C-ACED-165226DA85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9"/>
          <a:stretch/>
        </p:blipFill>
        <p:spPr>
          <a:xfrm>
            <a:off x="7449353" y="1683208"/>
            <a:ext cx="2988016" cy="441032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6" name="Graphic 5" descr="Pencil">
            <a:extLst>
              <a:ext uri="{FF2B5EF4-FFF2-40B4-BE49-F238E27FC236}">
                <a16:creationId xmlns:a16="http://schemas.microsoft.com/office/drawing/2014/main" id="{C8ACFC98-CB97-4C3E-AF9C-D6D3039A6C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246" y="1683208"/>
            <a:ext cx="567194" cy="5671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07C8C2-333E-43FB-BF5F-A00403857A5F}"/>
              </a:ext>
            </a:extLst>
          </p:cNvPr>
          <p:cNvSpPr txBox="1"/>
          <p:nvPr/>
        </p:nvSpPr>
        <p:spPr>
          <a:xfrm>
            <a:off x="426720" y="2345191"/>
            <a:ext cx="654304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Top tips:</a:t>
            </a:r>
          </a:p>
          <a:p>
            <a:endParaRPr lang="en-GB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It should be </a:t>
            </a:r>
            <a:r>
              <a:rPr lang="en-GB" sz="2000" b="1" dirty="0">
                <a:solidFill>
                  <a:srgbClr val="00B050"/>
                </a:solidFill>
              </a:rPr>
              <a:t>1 side of A4 </a:t>
            </a:r>
            <a:r>
              <a:rPr lang="en-GB" sz="2000" dirty="0">
                <a:solidFill>
                  <a:srgbClr val="00B050"/>
                </a:solidFill>
              </a:rPr>
              <a:t>(even if you’re the CEO)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Create a new email if you don’t have a professional one</a:t>
            </a:r>
            <a:endParaRPr lang="en-GB" dirty="0">
              <a:solidFill>
                <a:srgbClr val="00B05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Be positive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Add </a:t>
            </a:r>
            <a:r>
              <a:rPr lang="en-GB" sz="2000" b="1" u="sng" dirty="0">
                <a:solidFill>
                  <a:srgbClr val="00B050"/>
                </a:solidFill>
              </a:rPr>
              <a:t>all</a:t>
            </a:r>
            <a:r>
              <a:rPr lang="en-GB" sz="2000" dirty="0">
                <a:solidFill>
                  <a:srgbClr val="00B050"/>
                </a:solidFill>
              </a:rPr>
              <a:t> of your qualifications including short courses and certificates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Add skills you have learnt at school or clubs/teams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Showcase projects or responsibilities you are proud of (sports captain, prefect, student ambassador, director in your drama group)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00B050"/>
                </a:solidFill>
              </a:rPr>
              <a:t>It must be accurate – proofread it every time!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E94C33"/>
                </a:solidFill>
              </a:rPr>
              <a:t>Don’t tell any fibs!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E94C33"/>
                </a:solidFill>
              </a:rPr>
              <a:t>You don’t need to include personal information such as house number, gender, birthday or a photo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050EFC-AB0D-486A-92E1-11519C8D6B64}"/>
              </a:ext>
            </a:extLst>
          </p:cNvPr>
          <p:cNvSpPr txBox="1"/>
          <p:nvPr/>
        </p:nvSpPr>
        <p:spPr>
          <a:xfrm>
            <a:off x="8067041" y="4245944"/>
            <a:ext cx="1563042" cy="2862322"/>
          </a:xfrm>
          <a:prstGeom prst="rect">
            <a:avLst/>
          </a:prstGeom>
          <a:solidFill>
            <a:schemeClr val="bg1"/>
          </a:solidFill>
          <a:ln w="57150">
            <a:solidFill>
              <a:srgbClr val="826CA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Aft>
                <a:spcPts val="600"/>
              </a:spcAft>
            </a:pPr>
            <a:r>
              <a:rPr lang="en-GB" dirty="0"/>
              <a:t>As you gain more work experience you may want to move it above qualifications.</a:t>
            </a:r>
          </a:p>
        </p:txBody>
      </p:sp>
      <p:pic>
        <p:nvPicPr>
          <p:cNvPr id="9" name="Graphic 8" descr="Lightbulb">
            <a:extLst>
              <a:ext uri="{FF2B5EF4-FFF2-40B4-BE49-F238E27FC236}">
                <a16:creationId xmlns:a16="http://schemas.microsoft.com/office/drawing/2014/main" id="{E231B582-92DD-4964-8113-9E231FFA5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83002" y="4291425"/>
            <a:ext cx="731119" cy="73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7038-0C8E-468D-8135-3831EBA8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statement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7E9874-41D5-4B51-808C-1A1C72961CB8}"/>
              </a:ext>
            </a:extLst>
          </p:cNvPr>
          <p:cNvSpPr txBox="1"/>
          <p:nvPr/>
        </p:nvSpPr>
        <p:spPr>
          <a:xfrm>
            <a:off x="306545" y="1555015"/>
            <a:ext cx="1007872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A personal statement is a brief overview of you and your skills. It sits just below your name and contact information. This should be short and snappy to really sell yourself and ensure a recruiter reads your CV.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B9EE32-53B9-4E5F-98A4-8C8E55703C10}"/>
              </a:ext>
            </a:extLst>
          </p:cNvPr>
          <p:cNvSpPr/>
          <p:nvPr/>
        </p:nvSpPr>
        <p:spPr>
          <a:xfrm>
            <a:off x="476430" y="2964229"/>
            <a:ext cx="46465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</a:rPr>
              <a:t>Include</a:t>
            </a:r>
            <a:endParaRPr lang="en-GB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2060"/>
                </a:solidFill>
              </a:rPr>
              <a:t>Who you are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2060"/>
                </a:solidFill>
              </a:rPr>
              <a:t>Why you are suitable for the role and the value you can add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2060"/>
                </a:solidFill>
              </a:rPr>
              <a:t>Your career goals and aims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186144-FD2E-4FEC-93D2-8F7C228AA883}"/>
              </a:ext>
            </a:extLst>
          </p:cNvPr>
          <p:cNvSpPr/>
          <p:nvPr/>
        </p:nvSpPr>
        <p:spPr>
          <a:xfrm>
            <a:off x="5467191" y="3102729"/>
            <a:ext cx="49993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Rules</a:t>
            </a:r>
            <a:endParaRPr lang="en-GB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2060"/>
                </a:solidFill>
              </a:rPr>
              <a:t>No longer than five sentences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2060"/>
                </a:solidFill>
              </a:rPr>
              <a:t>Use the buzz words used in the job ad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2060"/>
                </a:solidFill>
              </a:rPr>
              <a:t>Make sure it is specific to the job you are applying for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67C5D83-CC7B-4685-8C34-61ED0836C7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9" b="47733"/>
          <a:stretch/>
        </p:blipFill>
        <p:spPr>
          <a:xfrm>
            <a:off x="3394762" y="4988997"/>
            <a:ext cx="2988016" cy="230516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332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70DD030-2330-4469-9D55-219EBEA143A6}" vid="{B34CFD0A-0131-416B-93F0-4BEF974AA69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70DD030-2330-4469-9D55-219EBEA143A6}" vid="{11AF37E8-9C99-4CD1-B3BB-E29168380CA0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70DD030-2330-4469-9D55-219EBEA143A6}" vid="{08E6A9A6-395E-4A95-B1B3-46054917294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– FINAL Purple 2020</Template>
  <TotalTime>0</TotalTime>
  <Words>1662</Words>
  <Application>Microsoft Office PowerPoint</Application>
  <PresentationFormat>Custom</PresentationFormat>
  <Paragraphs>232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Office Theme</vt:lpstr>
      <vt:lpstr>Custom Design</vt:lpstr>
      <vt:lpstr>1_Office Theme</vt:lpstr>
      <vt:lpstr>PowerPoint Presentation</vt:lpstr>
      <vt:lpstr>Writing your CV</vt:lpstr>
      <vt:lpstr>What is a CV? </vt:lpstr>
      <vt:lpstr>PowerPoint Presentation</vt:lpstr>
      <vt:lpstr>PowerPoint Presentation</vt:lpstr>
      <vt:lpstr>What should be on my CV? </vt:lpstr>
      <vt:lpstr>CV example </vt:lpstr>
      <vt:lpstr>Drafting my CV</vt:lpstr>
      <vt:lpstr>Personal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2021-06-07T11:23:35Z</dcterms:created>
  <dcterms:modified xsi:type="dcterms:W3CDTF">2021-06-07T11:23:40Z</dcterms:modified>
</cp:coreProperties>
</file>