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64" r:id="rId2"/>
    <p:sldMasterId id="2147483675" r:id="rId3"/>
  </p:sldMasterIdLst>
  <p:notesMasterIdLst>
    <p:notesMasterId r:id="rId20"/>
  </p:notesMasterIdLst>
  <p:handoutMasterIdLst>
    <p:handoutMasterId r:id="rId21"/>
  </p:handoutMasterIdLst>
  <p:sldIdLst>
    <p:sldId id="271" r:id="rId4"/>
    <p:sldId id="272" r:id="rId5"/>
    <p:sldId id="274" r:id="rId6"/>
    <p:sldId id="282" r:id="rId7"/>
    <p:sldId id="283" r:id="rId8"/>
    <p:sldId id="276" r:id="rId9"/>
    <p:sldId id="284" r:id="rId10"/>
    <p:sldId id="285" r:id="rId11"/>
    <p:sldId id="286" r:id="rId12"/>
    <p:sldId id="288" r:id="rId13"/>
    <p:sldId id="289" r:id="rId14"/>
    <p:sldId id="290" r:id="rId15"/>
    <p:sldId id="291" r:id="rId16"/>
    <p:sldId id="292" r:id="rId17"/>
    <p:sldId id="267" r:id="rId18"/>
    <p:sldId id="293" r:id="rId19"/>
  </p:sldIdLst>
  <p:sldSz cx="10691813" cy="75596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7">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99FF66"/>
    <a:srgbClr val="826CAE"/>
    <a:srgbClr val="FF9933"/>
    <a:srgbClr val="FF66CC"/>
    <a:srgbClr val="66CCFF"/>
    <a:srgbClr val="99FF99"/>
    <a:srgbClr val="FFFF66"/>
    <a:srgbClr val="E94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537" autoAdjust="0"/>
  </p:normalViewPr>
  <p:slideViewPr>
    <p:cSldViewPr snapToGrid="0">
      <p:cViewPr varScale="1">
        <p:scale>
          <a:sx n="97" d="100"/>
          <a:sy n="97" d="100"/>
        </p:scale>
        <p:origin x="1572" y="102"/>
      </p:cViewPr>
      <p:guideLst>
        <p:guide orient="horz" pos="2381"/>
        <p:guide pos="336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20" d="100"/>
          <a:sy n="120" d="100"/>
        </p:scale>
        <p:origin x="397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CBD586-1C36-4260-A05B-3A1E23DD696F}" type="datetimeFigureOut">
              <a:rPr lang="en-GB" smtClean="0"/>
              <a:t>07/06/2021</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CA014E9-8306-4893-BB53-C5D80F65B9C1}" type="slidenum">
              <a:rPr lang="en-GB" smtClean="0"/>
              <a:t>‹#›</a:t>
            </a:fld>
            <a:endParaRPr lang="en-GB"/>
          </a:p>
        </p:txBody>
      </p:sp>
    </p:spTree>
    <p:extLst>
      <p:ext uri="{BB962C8B-B14F-4D97-AF65-F5344CB8AC3E}">
        <p14:creationId xmlns:p14="http://schemas.microsoft.com/office/powerpoint/2010/main" val="35443277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D8BA28-EE1E-4B8F-9349-37F42809C967}" type="datetimeFigureOut">
              <a:rPr lang="en-GB" smtClean="0"/>
              <a:t>07/06/2021</a:t>
            </a:fld>
            <a:endParaRPr lang="en-GB"/>
          </a:p>
        </p:txBody>
      </p:sp>
      <p:sp>
        <p:nvSpPr>
          <p:cNvPr id="4" name="Slide Image Placeholder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B1A029-17D5-4BDF-A530-870AD8936533}" type="slidenum">
              <a:rPr lang="en-GB" smtClean="0"/>
              <a:t>‹#›</a:t>
            </a:fld>
            <a:endParaRPr lang="en-GB"/>
          </a:p>
        </p:txBody>
      </p:sp>
    </p:spTree>
    <p:extLst>
      <p:ext uri="{BB962C8B-B14F-4D97-AF65-F5344CB8AC3E}">
        <p14:creationId xmlns:p14="http://schemas.microsoft.com/office/powerpoint/2010/main" val="93729519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8B1A029-17D5-4BDF-A530-870AD8936533}" type="slidenum">
              <a:rPr lang="en-GB" smtClean="0"/>
              <a:t>5</a:t>
            </a:fld>
            <a:endParaRPr lang="en-GB"/>
          </a:p>
        </p:txBody>
      </p:sp>
    </p:spTree>
    <p:extLst>
      <p:ext uri="{BB962C8B-B14F-4D97-AF65-F5344CB8AC3E}">
        <p14:creationId xmlns:p14="http://schemas.microsoft.com/office/powerpoint/2010/main" val="5944497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8B1A029-17D5-4BDF-A530-870AD8936533}" type="slidenum">
              <a:rPr lang="en-GB" smtClean="0"/>
              <a:t>15</a:t>
            </a:fld>
            <a:endParaRPr lang="en-GB"/>
          </a:p>
        </p:txBody>
      </p:sp>
    </p:spTree>
    <p:extLst>
      <p:ext uri="{BB962C8B-B14F-4D97-AF65-F5344CB8AC3E}">
        <p14:creationId xmlns:p14="http://schemas.microsoft.com/office/powerpoint/2010/main" val="4129746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8B1A029-17D5-4BDF-A530-870AD8936533}" type="slidenum">
              <a:rPr lang="en-GB" smtClean="0"/>
              <a:t>6</a:t>
            </a:fld>
            <a:endParaRPr lang="en-GB"/>
          </a:p>
        </p:txBody>
      </p:sp>
    </p:spTree>
    <p:extLst>
      <p:ext uri="{BB962C8B-B14F-4D97-AF65-F5344CB8AC3E}">
        <p14:creationId xmlns:p14="http://schemas.microsoft.com/office/powerpoint/2010/main" val="508449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8B1A029-17D5-4BDF-A530-870AD8936533}" type="slidenum">
              <a:rPr lang="en-GB" smtClean="0"/>
              <a:t>7</a:t>
            </a:fld>
            <a:endParaRPr lang="en-GB"/>
          </a:p>
        </p:txBody>
      </p:sp>
    </p:spTree>
    <p:extLst>
      <p:ext uri="{BB962C8B-B14F-4D97-AF65-F5344CB8AC3E}">
        <p14:creationId xmlns:p14="http://schemas.microsoft.com/office/powerpoint/2010/main" val="3455365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8B1A029-17D5-4BDF-A530-870AD8936533}" type="slidenum">
              <a:rPr lang="en-GB" smtClean="0"/>
              <a:t>8</a:t>
            </a:fld>
            <a:endParaRPr lang="en-GB"/>
          </a:p>
        </p:txBody>
      </p:sp>
    </p:spTree>
    <p:extLst>
      <p:ext uri="{BB962C8B-B14F-4D97-AF65-F5344CB8AC3E}">
        <p14:creationId xmlns:p14="http://schemas.microsoft.com/office/powerpoint/2010/main" val="3695347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8B1A029-17D5-4BDF-A530-870AD8936533}" type="slidenum">
              <a:rPr lang="en-GB" smtClean="0"/>
              <a:t>9</a:t>
            </a:fld>
            <a:endParaRPr lang="en-GB"/>
          </a:p>
        </p:txBody>
      </p:sp>
    </p:spTree>
    <p:extLst>
      <p:ext uri="{BB962C8B-B14F-4D97-AF65-F5344CB8AC3E}">
        <p14:creationId xmlns:p14="http://schemas.microsoft.com/office/powerpoint/2010/main" val="423409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8B1A029-17D5-4BDF-A530-870AD8936533}" type="slidenum">
              <a:rPr lang="en-GB" smtClean="0"/>
              <a:t>10</a:t>
            </a:fld>
            <a:endParaRPr lang="en-GB"/>
          </a:p>
        </p:txBody>
      </p:sp>
    </p:spTree>
    <p:extLst>
      <p:ext uri="{BB962C8B-B14F-4D97-AF65-F5344CB8AC3E}">
        <p14:creationId xmlns:p14="http://schemas.microsoft.com/office/powerpoint/2010/main" val="1939255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8B1A029-17D5-4BDF-A530-870AD8936533}" type="slidenum">
              <a:rPr lang="en-GB" smtClean="0"/>
              <a:t>11</a:t>
            </a:fld>
            <a:endParaRPr lang="en-GB"/>
          </a:p>
        </p:txBody>
      </p:sp>
    </p:spTree>
    <p:extLst>
      <p:ext uri="{BB962C8B-B14F-4D97-AF65-F5344CB8AC3E}">
        <p14:creationId xmlns:p14="http://schemas.microsoft.com/office/powerpoint/2010/main" val="18143212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8B1A029-17D5-4BDF-A530-870AD8936533}" type="slidenum">
              <a:rPr lang="en-GB" smtClean="0"/>
              <a:t>12</a:t>
            </a:fld>
            <a:endParaRPr lang="en-GB"/>
          </a:p>
        </p:txBody>
      </p:sp>
    </p:spTree>
    <p:extLst>
      <p:ext uri="{BB962C8B-B14F-4D97-AF65-F5344CB8AC3E}">
        <p14:creationId xmlns:p14="http://schemas.microsoft.com/office/powerpoint/2010/main" val="11103907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8B1A029-17D5-4BDF-A530-870AD8936533}" type="slidenum">
              <a:rPr lang="en-GB" smtClean="0"/>
              <a:t>13</a:t>
            </a:fld>
            <a:endParaRPr lang="en-GB"/>
          </a:p>
        </p:txBody>
      </p:sp>
    </p:spTree>
    <p:extLst>
      <p:ext uri="{BB962C8B-B14F-4D97-AF65-F5344CB8AC3E}">
        <p14:creationId xmlns:p14="http://schemas.microsoft.com/office/powerpoint/2010/main" val="18896423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453607" y="1603193"/>
            <a:ext cx="9503144" cy="5108713"/>
          </a:xfrm>
          <a:prstGeom prst="rect">
            <a:avLst/>
          </a:prstGeom>
        </p:spPr>
        <p:txBody>
          <a:bodyPr>
            <a:normAutofit/>
          </a:bodyPr>
          <a:lstStyle>
            <a:lvl1pPr marL="285750" indent="-285750" algn="l">
              <a:buFont typeface="Arial" panose="020B0604020202020204" pitchFamily="34" charset="0"/>
              <a:buChar char="•"/>
              <a:defRPr sz="2400" baseline="0">
                <a:latin typeface="+mn-lt"/>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US" dirty="0"/>
              <a:t>Body text – Calibri body, no smaller than point size 18</a:t>
            </a:r>
          </a:p>
        </p:txBody>
      </p:sp>
      <p:sp>
        <p:nvSpPr>
          <p:cNvPr id="5" name="Footer Placeholder 4"/>
          <p:cNvSpPr>
            <a:spLocks noGrp="1"/>
          </p:cNvSpPr>
          <p:nvPr>
            <p:ph type="ftr" sz="quarter" idx="11"/>
          </p:nvPr>
        </p:nvSpPr>
        <p:spPr>
          <a:xfrm>
            <a:off x="569843" y="7006700"/>
            <a:ext cx="6580307" cy="402483"/>
          </a:xfrm>
          <a:prstGeom prst="rect">
            <a:avLst/>
          </a:prstGeom>
        </p:spPr>
        <p:txBody>
          <a:bodyPr/>
          <a:lstStyle>
            <a:lvl1pPr>
              <a:defRPr>
                <a:solidFill>
                  <a:schemeClr val="tx1"/>
                </a:solidFill>
              </a:defRPr>
            </a:lvl1pPr>
          </a:lstStyle>
          <a:p>
            <a:r>
              <a:rPr lang="en-GB" dirty="0"/>
              <a:t>literacytrust.org.uk</a:t>
            </a:r>
          </a:p>
        </p:txBody>
      </p:sp>
      <p:sp>
        <p:nvSpPr>
          <p:cNvPr id="6" name="Slide Number Placeholder 5"/>
          <p:cNvSpPr>
            <a:spLocks noGrp="1"/>
          </p:cNvSpPr>
          <p:nvPr>
            <p:ph type="sldNum" sz="quarter" idx="12"/>
          </p:nvPr>
        </p:nvSpPr>
        <p:spPr>
          <a:xfrm>
            <a:off x="7551093" y="7006700"/>
            <a:ext cx="2405658" cy="402483"/>
          </a:xfrm>
          <a:prstGeom prst="rect">
            <a:avLst/>
          </a:prstGeom>
        </p:spPr>
        <p:txBody>
          <a:bodyPr/>
          <a:lstStyle/>
          <a:p>
            <a:pPr algn="r"/>
            <a:fld id="{906567F9-CC0D-4FD6-8CF0-FE17D7DE3DCF}" type="slidenum">
              <a:rPr lang="en-GB" smtClean="0"/>
              <a:pPr algn="r"/>
              <a:t>‹#›</a:t>
            </a:fld>
            <a:endParaRPr lang="en-GB" dirty="0"/>
          </a:p>
        </p:txBody>
      </p:sp>
      <p:sp>
        <p:nvSpPr>
          <p:cNvPr id="7" name="Rectangle 6"/>
          <p:cNvSpPr/>
          <p:nvPr userDrawn="1"/>
        </p:nvSpPr>
        <p:spPr>
          <a:xfrm>
            <a:off x="0" y="-94708"/>
            <a:ext cx="10691813" cy="1550504"/>
          </a:xfrm>
          <a:prstGeom prst="rect">
            <a:avLst/>
          </a:prstGeom>
          <a:solidFill>
            <a:srgbClr val="826C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hasCustomPrompt="1"/>
          </p:nvPr>
        </p:nvSpPr>
        <p:spPr>
          <a:xfrm>
            <a:off x="1596887" y="70944"/>
            <a:ext cx="8359864" cy="1219200"/>
          </a:xfrm>
          <a:prstGeom prst="rect">
            <a:avLst/>
          </a:prstGeom>
        </p:spPr>
        <p:txBody>
          <a:bodyPr anchor="b">
            <a:normAutofit/>
          </a:bodyPr>
          <a:lstStyle>
            <a:lvl1pPr algn="l">
              <a:defRPr sz="4400" b="1" spc="100" baseline="0">
                <a:solidFill>
                  <a:schemeClr val="bg1"/>
                </a:solidFill>
                <a:latin typeface="+mn-lt"/>
              </a:defRPr>
            </a:lvl1pPr>
          </a:lstStyle>
          <a:p>
            <a:r>
              <a:rPr lang="en-US" dirty="0"/>
              <a:t>Heading here – Calibri Body, bold, point size 44</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353" y="331683"/>
            <a:ext cx="882944" cy="880891"/>
          </a:xfrm>
          <a:prstGeom prst="rect">
            <a:avLst/>
          </a:prstGeom>
        </p:spPr>
      </p:pic>
    </p:spTree>
    <p:extLst>
      <p:ext uri="{BB962C8B-B14F-4D97-AF65-F5344CB8AC3E}">
        <p14:creationId xmlns:p14="http://schemas.microsoft.com/office/powerpoint/2010/main" val="3407169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5013" y="7007225"/>
            <a:ext cx="2405062" cy="401638"/>
          </a:xfrm>
          <a:prstGeom prst="rect">
            <a:avLst/>
          </a:prstGeom>
        </p:spPr>
        <p:txBody>
          <a:bodyPr/>
          <a:lstStyle/>
          <a:p>
            <a:fld id="{D68C3BEB-8B58-4BA0-B216-7CB3BD1BDCEF}" type="datetimeFigureOut">
              <a:rPr lang="en-GB" smtClean="0"/>
              <a:t>07/06/2021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7551738" y="7007225"/>
            <a:ext cx="2405062" cy="401638"/>
          </a:xfrm>
          <a:prstGeom prst="rect">
            <a:avLst/>
          </a:prstGeom>
        </p:spPr>
        <p:txBody>
          <a:bodyPr/>
          <a:lstStyle/>
          <a:p>
            <a:fld id="{A1C4951C-A732-4FE1-A8AE-E2807F926F94}" type="slidenum">
              <a:rPr lang="en-GB" smtClean="0"/>
              <a:t>‹#›</a:t>
            </a:fld>
            <a:endParaRPr lang="en-GB"/>
          </a:p>
        </p:txBody>
      </p:sp>
    </p:spTree>
    <p:extLst>
      <p:ext uri="{BB962C8B-B14F-4D97-AF65-F5344CB8AC3E}">
        <p14:creationId xmlns:p14="http://schemas.microsoft.com/office/powerpoint/2010/main" val="4289540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600" y="503238"/>
            <a:ext cx="3448050" cy="17653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4545013" y="1089025"/>
            <a:ext cx="541337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736600" y="2268538"/>
            <a:ext cx="344805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5013" y="7007225"/>
            <a:ext cx="2405062" cy="401638"/>
          </a:xfrm>
          <a:prstGeom prst="rect">
            <a:avLst/>
          </a:prstGeom>
        </p:spPr>
        <p:txBody>
          <a:bodyPr/>
          <a:lstStyle/>
          <a:p>
            <a:fld id="{D68C3BEB-8B58-4BA0-B216-7CB3BD1BDCEF}" type="datetimeFigureOut">
              <a:rPr lang="en-GB" smtClean="0"/>
              <a:t>07/06/2021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7551738" y="7007225"/>
            <a:ext cx="2405062" cy="401638"/>
          </a:xfrm>
          <a:prstGeom prst="rect">
            <a:avLst/>
          </a:prstGeom>
        </p:spPr>
        <p:txBody>
          <a:bodyPr/>
          <a:lstStyle/>
          <a:p>
            <a:fld id="{A1C4951C-A732-4FE1-A8AE-E2807F926F94}" type="slidenum">
              <a:rPr lang="en-GB" smtClean="0"/>
              <a:t>‹#›</a:t>
            </a:fld>
            <a:endParaRPr lang="en-GB"/>
          </a:p>
        </p:txBody>
      </p:sp>
    </p:spTree>
    <p:extLst>
      <p:ext uri="{BB962C8B-B14F-4D97-AF65-F5344CB8AC3E}">
        <p14:creationId xmlns:p14="http://schemas.microsoft.com/office/powerpoint/2010/main" val="524858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735013" y="7007225"/>
            <a:ext cx="2405062" cy="401638"/>
          </a:xfrm>
          <a:prstGeom prst="rect">
            <a:avLst/>
          </a:prstGeom>
        </p:spPr>
        <p:txBody>
          <a:bodyPr/>
          <a:lstStyle/>
          <a:p>
            <a:fld id="{D68C3BEB-8B58-4BA0-B216-7CB3BD1BDCEF}" type="datetimeFigureOut">
              <a:rPr lang="en-GB" smtClean="0"/>
              <a:t>07/06/2021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7551738" y="7007225"/>
            <a:ext cx="2405062" cy="401638"/>
          </a:xfrm>
          <a:prstGeom prst="rect">
            <a:avLst/>
          </a:prstGeom>
        </p:spPr>
        <p:txBody>
          <a:bodyPr/>
          <a:lstStyle/>
          <a:p>
            <a:fld id="{A1C4951C-A732-4FE1-A8AE-E2807F926F94}" type="slidenum">
              <a:rPr lang="en-GB" smtClean="0"/>
              <a:t>‹#›</a:t>
            </a:fld>
            <a:endParaRPr lang="en-GB"/>
          </a:p>
        </p:txBody>
      </p:sp>
    </p:spTree>
    <p:extLst>
      <p:ext uri="{BB962C8B-B14F-4D97-AF65-F5344CB8AC3E}">
        <p14:creationId xmlns:p14="http://schemas.microsoft.com/office/powerpoint/2010/main" val="11564037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US"/>
              <a:t>Click to edit Master title style</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08F1C5F-1A9E-4DE4-8B5F-1EE47AE964D7}" type="datetimeFigureOut">
              <a:rPr lang="en-GB" smtClean="0">
                <a:solidFill>
                  <a:prstClr val="black">
                    <a:tint val="75000"/>
                  </a:prstClr>
                </a:solidFill>
              </a:rPr>
              <a:pPr/>
              <a:t>07/06/2021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3B2C8DB-855E-47E1-9310-77CF958FDD8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891010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8F1C5F-1A9E-4DE4-8B5F-1EE47AE964D7}" type="datetimeFigureOut">
              <a:rPr lang="en-GB" smtClean="0">
                <a:solidFill>
                  <a:prstClr val="black">
                    <a:tint val="75000"/>
                  </a:prstClr>
                </a:solidFill>
              </a:rPr>
              <a:pPr/>
              <a:t>07/06/2021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3B2C8DB-855E-47E1-9310-77CF958FDD8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380870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US"/>
              <a:t>Click to edit Master title style</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8F1C5F-1A9E-4DE4-8B5F-1EE47AE964D7}" type="datetimeFigureOut">
              <a:rPr lang="en-GB" smtClean="0">
                <a:solidFill>
                  <a:prstClr val="black">
                    <a:tint val="75000"/>
                  </a:prstClr>
                </a:solidFill>
              </a:rPr>
              <a:pPr/>
              <a:t>07/06/2021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3B2C8DB-855E-47E1-9310-77CF958FDD8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335579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08F1C5F-1A9E-4DE4-8B5F-1EE47AE964D7}" type="datetimeFigureOut">
              <a:rPr lang="en-GB" smtClean="0">
                <a:solidFill>
                  <a:prstClr val="black">
                    <a:tint val="75000"/>
                  </a:prstClr>
                </a:solidFill>
              </a:rPr>
              <a:pPr/>
              <a:t>07/06/2021</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B3B2C8DB-855E-47E1-9310-77CF958FDD8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479425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Click to 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Click to 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08F1C5F-1A9E-4DE4-8B5F-1EE47AE964D7}" type="datetimeFigureOut">
              <a:rPr lang="en-GB" smtClean="0">
                <a:solidFill>
                  <a:prstClr val="black">
                    <a:tint val="75000"/>
                  </a:prstClr>
                </a:solidFill>
              </a:rPr>
              <a:pPr/>
              <a:t>07/06/2021</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B3B2C8DB-855E-47E1-9310-77CF958FDD8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162390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08F1C5F-1A9E-4DE4-8B5F-1EE47AE964D7}" type="datetimeFigureOut">
              <a:rPr lang="en-GB" smtClean="0">
                <a:solidFill>
                  <a:prstClr val="black">
                    <a:tint val="75000"/>
                  </a:prstClr>
                </a:solidFill>
              </a:rPr>
              <a:pPr/>
              <a:t>07/06/2021</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B3B2C8DB-855E-47E1-9310-77CF958FDD8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637246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8F1C5F-1A9E-4DE4-8B5F-1EE47AE964D7}" type="datetimeFigureOut">
              <a:rPr lang="en-GB" smtClean="0">
                <a:solidFill>
                  <a:prstClr val="black">
                    <a:tint val="75000"/>
                  </a:prstClr>
                </a:solidFill>
              </a:rPr>
              <a:pPr/>
              <a:t>07/06/2021</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B3B2C8DB-855E-47E1-9310-77CF958FDD8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7712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5013" y="7007225"/>
            <a:ext cx="2405062" cy="401638"/>
          </a:xfrm>
          <a:prstGeom prst="rect">
            <a:avLst/>
          </a:prstGeom>
        </p:spPr>
        <p:txBody>
          <a:bodyPr/>
          <a:lstStyle/>
          <a:p>
            <a:fld id="{D68C3BEB-8B58-4BA0-B216-7CB3BD1BDCEF}" type="datetimeFigureOut">
              <a:rPr lang="en-GB" smtClean="0"/>
              <a:t>07/06/2021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7551738" y="7007225"/>
            <a:ext cx="2405062" cy="401638"/>
          </a:xfrm>
          <a:prstGeom prst="rect">
            <a:avLst/>
          </a:prstGeom>
        </p:spPr>
        <p:txBody>
          <a:bodyPr/>
          <a:lstStyle/>
          <a:p>
            <a:fld id="{A1C4951C-A732-4FE1-A8AE-E2807F926F94}" type="slidenum">
              <a:rPr lang="en-GB" smtClean="0"/>
              <a:t>‹#›</a:t>
            </a:fld>
            <a:endParaRPr lang="en-GB"/>
          </a:p>
        </p:txBody>
      </p:sp>
    </p:spTree>
    <p:extLst>
      <p:ext uri="{BB962C8B-B14F-4D97-AF65-F5344CB8AC3E}">
        <p14:creationId xmlns:p14="http://schemas.microsoft.com/office/powerpoint/2010/main" val="29711396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US"/>
              <a:t>Click to edit Master title style</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a:t>Click to edit Master text styles</a:t>
            </a:r>
          </a:p>
        </p:txBody>
      </p:sp>
      <p:sp>
        <p:nvSpPr>
          <p:cNvPr id="5" name="Date Placeholder 4"/>
          <p:cNvSpPr>
            <a:spLocks noGrp="1"/>
          </p:cNvSpPr>
          <p:nvPr>
            <p:ph type="dt" sz="half" idx="10"/>
          </p:nvPr>
        </p:nvSpPr>
        <p:spPr/>
        <p:txBody>
          <a:bodyPr/>
          <a:lstStyle/>
          <a:p>
            <a:fld id="{208F1C5F-1A9E-4DE4-8B5F-1EE47AE964D7}" type="datetimeFigureOut">
              <a:rPr lang="en-GB" smtClean="0">
                <a:solidFill>
                  <a:prstClr val="black">
                    <a:tint val="75000"/>
                  </a:prstClr>
                </a:solidFill>
              </a:rPr>
              <a:pPr/>
              <a:t>07/06/2021</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B3B2C8DB-855E-47E1-9310-77CF958FDD8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479756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US"/>
              <a:t>Click icon to add picture</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a:t>Click to edit Master text styles</a:t>
            </a:r>
          </a:p>
        </p:txBody>
      </p:sp>
      <p:sp>
        <p:nvSpPr>
          <p:cNvPr id="5" name="Date Placeholder 4"/>
          <p:cNvSpPr>
            <a:spLocks noGrp="1"/>
          </p:cNvSpPr>
          <p:nvPr>
            <p:ph type="dt" sz="half" idx="10"/>
          </p:nvPr>
        </p:nvSpPr>
        <p:spPr/>
        <p:txBody>
          <a:bodyPr/>
          <a:lstStyle/>
          <a:p>
            <a:fld id="{208F1C5F-1A9E-4DE4-8B5F-1EE47AE964D7}" type="datetimeFigureOut">
              <a:rPr lang="en-GB" smtClean="0">
                <a:solidFill>
                  <a:prstClr val="black">
                    <a:tint val="75000"/>
                  </a:prstClr>
                </a:solidFill>
              </a:rPr>
              <a:pPr/>
              <a:t>07/06/2021</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B3B2C8DB-855E-47E1-9310-77CF958FDD8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913547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8F1C5F-1A9E-4DE4-8B5F-1EE47AE964D7}" type="datetimeFigureOut">
              <a:rPr lang="en-GB" smtClean="0">
                <a:solidFill>
                  <a:prstClr val="black">
                    <a:tint val="75000"/>
                  </a:prstClr>
                </a:solidFill>
              </a:rPr>
              <a:pPr/>
              <a:t>07/06/2021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3B2C8DB-855E-47E1-9310-77CF958FDD8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495792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8F1C5F-1A9E-4DE4-8B5F-1EE47AE964D7}" type="datetimeFigureOut">
              <a:rPr lang="en-GB" smtClean="0">
                <a:solidFill>
                  <a:prstClr val="black">
                    <a:tint val="75000"/>
                  </a:prstClr>
                </a:solidFill>
              </a:rPr>
              <a:pPr/>
              <a:t>07/06/2021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3B2C8DB-855E-47E1-9310-77CF958FDD8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65917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Section Header">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9832" y="6888729"/>
            <a:ext cx="670946" cy="670946"/>
          </a:xfrm>
          <a:prstGeom prst="rect">
            <a:avLst/>
          </a:prstGeom>
        </p:spPr>
      </p:pic>
      <p:sp>
        <p:nvSpPr>
          <p:cNvPr id="4" name="Rectangle 3"/>
          <p:cNvSpPr/>
          <p:nvPr userDrawn="1"/>
        </p:nvSpPr>
        <p:spPr>
          <a:xfrm flipH="1">
            <a:off x="0" y="0"/>
            <a:ext cx="3139013" cy="7559675"/>
          </a:xfrm>
          <a:prstGeom prst="rect">
            <a:avLst/>
          </a:prstGeom>
          <a:solidFill>
            <a:srgbClr val="826C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p:cNvSpPr/>
          <p:nvPr userDrawn="1"/>
        </p:nvSpPr>
        <p:spPr>
          <a:xfrm>
            <a:off x="3389479" y="6166310"/>
            <a:ext cx="7109842" cy="907941"/>
          </a:xfrm>
          <a:prstGeom prst="rect">
            <a:avLst/>
          </a:prstGeom>
        </p:spPr>
        <p:txBody>
          <a:bodyPr wrap="square">
            <a:spAutoFit/>
          </a:bodyPr>
          <a:lstStyle/>
          <a:p>
            <a:pPr>
              <a:spcAft>
                <a:spcPts val="0"/>
              </a:spcAft>
              <a:tabLst>
                <a:tab pos="2865755" algn="ctr"/>
                <a:tab pos="5731510" algn="r"/>
              </a:tabLst>
            </a:pPr>
            <a:r>
              <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National Literacy Trust 2021</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tabLst>
                <a:tab pos="2865755" algn="ctr"/>
                <a:tab pos="5731510" algn="r"/>
              </a:tabLst>
            </a:pPr>
            <a:r>
              <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 020 7587 1842   W: literacytrust.org.uk   Twitter: @</a:t>
            </a:r>
            <a:r>
              <a:rPr lang="en-GB" sz="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Literacy_Trust</a:t>
            </a:r>
            <a:r>
              <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Facebook: </a:t>
            </a:r>
            <a:r>
              <a:rPr lang="en-GB" sz="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nationalliteracytrust</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tabLst>
                <a:tab pos="2865755" algn="ctr"/>
                <a:tab pos="5731510" algn="r"/>
              </a:tabLst>
            </a:pPr>
            <a:r>
              <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tabLst>
                <a:tab pos="2865755" algn="ctr"/>
                <a:tab pos="5731510" algn="r"/>
              </a:tabLst>
            </a:pPr>
            <a:r>
              <a:rPr lang="en-GB"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National Literacy Trust is a registered charity no. 1116260 and a company limited by guarantee no. 5836486 registered in England and Wales  </a:t>
            </a:r>
            <a:br>
              <a:rPr lang="en-GB"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GB"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and a registered charity in Scotland no. SC042944. Registered address: 68 South Lambeth Road, London SW8 1RL.</a:t>
            </a:r>
            <a:endParaRPr lang="en-GB"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9666" y="481524"/>
            <a:ext cx="1979680" cy="1979680"/>
          </a:xfrm>
          <a:prstGeom prst="rect">
            <a:avLst/>
          </a:prstGeom>
        </p:spPr>
      </p:pic>
      <p:sp>
        <p:nvSpPr>
          <p:cNvPr id="11" name="Rectangle 10"/>
          <p:cNvSpPr/>
          <p:nvPr userDrawn="1"/>
        </p:nvSpPr>
        <p:spPr>
          <a:xfrm>
            <a:off x="3607200" y="1022121"/>
            <a:ext cx="6674400" cy="1200329"/>
          </a:xfrm>
          <a:prstGeom prst="rect">
            <a:avLst/>
          </a:prstGeom>
        </p:spPr>
        <p:txBody>
          <a:bodyPr wrap="square">
            <a:spAutoFit/>
          </a:bodyPr>
          <a:lstStyle/>
          <a:p>
            <a:r>
              <a:rPr lang="en-GB" sz="4800" b="1" spc="100" dirty="0">
                <a:solidFill>
                  <a:srgbClr val="826CAE"/>
                </a:solidFill>
                <a:latin typeface="+mn-lt"/>
              </a:rPr>
              <a:t>Thank you</a:t>
            </a:r>
            <a:br>
              <a:rPr lang="en-GB" b="1" dirty="0">
                <a:latin typeface="+mn-lt"/>
              </a:rPr>
            </a:br>
            <a:endParaRPr lang="en-GB" sz="2400" spc="100" dirty="0">
              <a:latin typeface="+mn-lt"/>
            </a:endParaRPr>
          </a:p>
        </p:txBody>
      </p:sp>
    </p:spTree>
    <p:extLst>
      <p:ext uri="{BB962C8B-B14F-4D97-AF65-F5344CB8AC3E}">
        <p14:creationId xmlns:p14="http://schemas.microsoft.com/office/powerpoint/2010/main" val="4278396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18014" y="1805831"/>
            <a:ext cx="8018463" cy="2632075"/>
          </a:xfrm>
        </p:spPr>
        <p:txBody>
          <a:bodyPr anchor="b"/>
          <a:lstStyle>
            <a:lvl1pPr algn="ctr">
              <a:defRPr sz="6000"/>
            </a:lvl1pPr>
          </a:lstStyle>
          <a:p>
            <a:r>
              <a:rPr lang="en-US" dirty="0"/>
              <a:t>Click to edit Master title style</a:t>
            </a:r>
            <a:endParaRPr lang="en-GB" dirty="0"/>
          </a:p>
        </p:txBody>
      </p:sp>
      <p:sp>
        <p:nvSpPr>
          <p:cNvPr id="3" name="Subtitle 2"/>
          <p:cNvSpPr>
            <a:spLocks noGrp="1"/>
          </p:cNvSpPr>
          <p:nvPr>
            <p:ph type="subTitle" idx="1"/>
          </p:nvPr>
        </p:nvSpPr>
        <p:spPr>
          <a:xfrm>
            <a:off x="1318014" y="4539506"/>
            <a:ext cx="8018463"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4" name="Date Placeholder 3"/>
          <p:cNvSpPr>
            <a:spLocks noGrp="1"/>
          </p:cNvSpPr>
          <p:nvPr>
            <p:ph type="dt" sz="half" idx="10"/>
          </p:nvPr>
        </p:nvSpPr>
        <p:spPr>
          <a:xfrm>
            <a:off x="735013" y="7007225"/>
            <a:ext cx="2405062" cy="401638"/>
          </a:xfrm>
          <a:prstGeom prst="rect">
            <a:avLst/>
          </a:prstGeom>
        </p:spPr>
        <p:txBody>
          <a:bodyPr/>
          <a:lstStyle/>
          <a:p>
            <a:fld id="{D68C3BEB-8B58-4BA0-B216-7CB3BD1BDCEF}" type="datetimeFigureOut">
              <a:rPr lang="en-GB" smtClean="0"/>
              <a:t>07/06/2021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7551738" y="7007225"/>
            <a:ext cx="2405062" cy="401638"/>
          </a:xfrm>
          <a:prstGeom prst="rect">
            <a:avLst/>
          </a:prstGeom>
        </p:spPr>
        <p:txBody>
          <a:bodyPr/>
          <a:lstStyle/>
          <a:p>
            <a:fld id="{A1C4951C-A732-4FE1-A8AE-E2807F926F94}" type="slidenum">
              <a:rPr lang="en-GB" smtClean="0"/>
              <a:t>‹#›</a:t>
            </a:fld>
            <a:endParaRPr lang="en-GB"/>
          </a:p>
        </p:txBody>
      </p:sp>
      <p:sp>
        <p:nvSpPr>
          <p:cNvPr id="8" name="Title Placeholder 1"/>
          <p:cNvSpPr txBox="1">
            <a:spLocks/>
          </p:cNvSpPr>
          <p:nvPr userDrawn="1"/>
        </p:nvSpPr>
        <p:spPr>
          <a:xfrm>
            <a:off x="1553390" y="94515"/>
            <a:ext cx="9221787" cy="14605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a:lstStyle>
          <a:p>
            <a:r>
              <a:rPr lang="en-US" dirty="0"/>
              <a:t>Heading here</a:t>
            </a:r>
            <a:endParaRPr lang="en-GB" dirty="0"/>
          </a:p>
        </p:txBody>
      </p:sp>
    </p:spTree>
    <p:extLst>
      <p:ext uri="{BB962C8B-B14F-4D97-AF65-F5344CB8AC3E}">
        <p14:creationId xmlns:p14="http://schemas.microsoft.com/office/powerpoint/2010/main" val="2897028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Heading here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735013" y="7007225"/>
            <a:ext cx="2405062" cy="401638"/>
          </a:xfrm>
          <a:prstGeom prst="rect">
            <a:avLst/>
          </a:prstGeom>
        </p:spPr>
        <p:txBody>
          <a:bodyPr/>
          <a:lstStyle/>
          <a:p>
            <a:fld id="{D68C3BEB-8B58-4BA0-B216-7CB3BD1BDCEF}" type="datetimeFigureOut">
              <a:rPr lang="en-GB" smtClean="0"/>
              <a:t>07/06/2021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7551738" y="7007225"/>
            <a:ext cx="2405062" cy="401638"/>
          </a:xfrm>
          <a:prstGeom prst="rect">
            <a:avLst/>
          </a:prstGeom>
        </p:spPr>
        <p:txBody>
          <a:bodyPr/>
          <a:lstStyle/>
          <a:p>
            <a:fld id="{A1C4951C-A732-4FE1-A8AE-E2807F926F94}" type="slidenum">
              <a:rPr lang="en-GB" smtClean="0"/>
              <a:t>‹#›</a:t>
            </a:fld>
            <a:endParaRPr lang="en-GB"/>
          </a:p>
        </p:txBody>
      </p:sp>
    </p:spTree>
    <p:extLst>
      <p:ext uri="{BB962C8B-B14F-4D97-AF65-F5344CB8AC3E}">
        <p14:creationId xmlns:p14="http://schemas.microsoft.com/office/powerpoint/2010/main" val="4058950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30250" y="1884363"/>
            <a:ext cx="9220200" cy="31448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730250" y="5059363"/>
            <a:ext cx="9220200" cy="16525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5013" y="7007225"/>
            <a:ext cx="2405062" cy="401638"/>
          </a:xfrm>
          <a:prstGeom prst="rect">
            <a:avLst/>
          </a:prstGeom>
        </p:spPr>
        <p:txBody>
          <a:bodyPr/>
          <a:lstStyle/>
          <a:p>
            <a:fld id="{D68C3BEB-8B58-4BA0-B216-7CB3BD1BDCEF}" type="datetimeFigureOut">
              <a:rPr lang="en-GB" smtClean="0"/>
              <a:t>07/06/2021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7551738" y="7007225"/>
            <a:ext cx="2405062" cy="401638"/>
          </a:xfrm>
          <a:prstGeom prst="rect">
            <a:avLst/>
          </a:prstGeom>
        </p:spPr>
        <p:txBody>
          <a:bodyPr/>
          <a:lstStyle/>
          <a:p>
            <a:fld id="{A1C4951C-A732-4FE1-A8AE-E2807F926F94}" type="slidenum">
              <a:rPr lang="en-GB" smtClean="0"/>
              <a:t>‹#›</a:t>
            </a:fld>
            <a:endParaRPr lang="en-GB"/>
          </a:p>
        </p:txBody>
      </p:sp>
      <p:sp>
        <p:nvSpPr>
          <p:cNvPr id="7" name="Title Placeholder 1"/>
          <p:cNvSpPr txBox="1">
            <a:spLocks/>
          </p:cNvSpPr>
          <p:nvPr userDrawn="1"/>
        </p:nvSpPr>
        <p:spPr>
          <a:xfrm>
            <a:off x="1553390" y="94515"/>
            <a:ext cx="9221787" cy="14605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a:lstStyle>
          <a:p>
            <a:r>
              <a:rPr lang="en-US" dirty="0"/>
              <a:t>Heading here</a:t>
            </a:r>
            <a:endParaRPr lang="en-GB" dirty="0"/>
          </a:p>
        </p:txBody>
      </p:sp>
    </p:spTree>
    <p:extLst>
      <p:ext uri="{BB962C8B-B14F-4D97-AF65-F5344CB8AC3E}">
        <p14:creationId xmlns:p14="http://schemas.microsoft.com/office/powerpoint/2010/main" val="3587305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Heading here</a:t>
            </a:r>
            <a:endParaRPr lang="en-GB" dirty="0"/>
          </a:p>
        </p:txBody>
      </p:sp>
      <p:sp>
        <p:nvSpPr>
          <p:cNvPr id="3" name="Content Placeholder 2"/>
          <p:cNvSpPr>
            <a:spLocks noGrp="1"/>
          </p:cNvSpPr>
          <p:nvPr>
            <p:ph sz="half" idx="1"/>
          </p:nvPr>
        </p:nvSpPr>
        <p:spPr>
          <a:xfrm>
            <a:off x="735013" y="2012950"/>
            <a:ext cx="4533900" cy="4795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421313" y="2012950"/>
            <a:ext cx="4535487" cy="4795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735013" y="7007225"/>
            <a:ext cx="2405062" cy="401638"/>
          </a:xfrm>
          <a:prstGeom prst="rect">
            <a:avLst/>
          </a:prstGeom>
        </p:spPr>
        <p:txBody>
          <a:bodyPr/>
          <a:lstStyle/>
          <a:p>
            <a:fld id="{D68C3BEB-8B58-4BA0-B216-7CB3BD1BDCEF}" type="datetimeFigureOut">
              <a:rPr lang="en-GB" smtClean="0"/>
              <a:t>07/06/2021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7551738" y="7007225"/>
            <a:ext cx="2405062" cy="401638"/>
          </a:xfrm>
          <a:prstGeom prst="rect">
            <a:avLst/>
          </a:prstGeom>
        </p:spPr>
        <p:txBody>
          <a:bodyPr/>
          <a:lstStyle/>
          <a:p>
            <a:fld id="{A1C4951C-A732-4FE1-A8AE-E2807F926F94}" type="slidenum">
              <a:rPr lang="en-GB" smtClean="0"/>
              <a:t>‹#›</a:t>
            </a:fld>
            <a:endParaRPr lang="en-GB"/>
          </a:p>
        </p:txBody>
      </p:sp>
    </p:spTree>
    <p:extLst>
      <p:ext uri="{BB962C8B-B14F-4D97-AF65-F5344CB8AC3E}">
        <p14:creationId xmlns:p14="http://schemas.microsoft.com/office/powerpoint/2010/main" val="4032972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70025" y="115888"/>
            <a:ext cx="9221788" cy="1460500"/>
          </a:xfrm>
        </p:spPr>
        <p:txBody>
          <a:bodyPr/>
          <a:lstStyle/>
          <a:p>
            <a:r>
              <a:rPr lang="en-US" dirty="0"/>
              <a:t>Heading here</a:t>
            </a:r>
            <a:endParaRPr lang="en-GB" dirty="0"/>
          </a:p>
        </p:txBody>
      </p:sp>
      <p:sp>
        <p:nvSpPr>
          <p:cNvPr id="3" name="Text Placeholder 2"/>
          <p:cNvSpPr>
            <a:spLocks noGrp="1"/>
          </p:cNvSpPr>
          <p:nvPr>
            <p:ph type="body" idx="1"/>
          </p:nvPr>
        </p:nvSpPr>
        <p:spPr>
          <a:xfrm>
            <a:off x="736600" y="1852613"/>
            <a:ext cx="4522788"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36600" y="2760663"/>
            <a:ext cx="4522788" cy="40624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413375" y="1852613"/>
            <a:ext cx="4545013"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413375" y="2760663"/>
            <a:ext cx="4545013" cy="40624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735013" y="7007225"/>
            <a:ext cx="2405062" cy="401638"/>
          </a:xfrm>
          <a:prstGeom prst="rect">
            <a:avLst/>
          </a:prstGeom>
        </p:spPr>
        <p:txBody>
          <a:bodyPr/>
          <a:lstStyle/>
          <a:p>
            <a:fld id="{D68C3BEB-8B58-4BA0-B216-7CB3BD1BDCEF}" type="datetimeFigureOut">
              <a:rPr lang="en-GB" smtClean="0"/>
              <a:t>07/06/2021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a:xfrm>
            <a:off x="7551738" y="7007225"/>
            <a:ext cx="2405062" cy="401638"/>
          </a:xfrm>
          <a:prstGeom prst="rect">
            <a:avLst/>
          </a:prstGeom>
        </p:spPr>
        <p:txBody>
          <a:bodyPr/>
          <a:lstStyle/>
          <a:p>
            <a:fld id="{A1C4951C-A732-4FE1-A8AE-E2807F926F94}" type="slidenum">
              <a:rPr lang="en-GB" smtClean="0"/>
              <a:t>‹#›</a:t>
            </a:fld>
            <a:endParaRPr lang="en-GB"/>
          </a:p>
        </p:txBody>
      </p:sp>
    </p:spTree>
    <p:extLst>
      <p:ext uri="{BB962C8B-B14F-4D97-AF65-F5344CB8AC3E}">
        <p14:creationId xmlns:p14="http://schemas.microsoft.com/office/powerpoint/2010/main" val="749107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Heading here</a:t>
            </a:r>
            <a:endParaRPr lang="en-GB" dirty="0"/>
          </a:p>
        </p:txBody>
      </p:sp>
      <p:sp>
        <p:nvSpPr>
          <p:cNvPr id="3" name="Date Placeholder 2"/>
          <p:cNvSpPr>
            <a:spLocks noGrp="1"/>
          </p:cNvSpPr>
          <p:nvPr>
            <p:ph type="dt" sz="half" idx="10"/>
          </p:nvPr>
        </p:nvSpPr>
        <p:spPr>
          <a:xfrm>
            <a:off x="735013" y="7007225"/>
            <a:ext cx="2405062" cy="401638"/>
          </a:xfrm>
          <a:prstGeom prst="rect">
            <a:avLst/>
          </a:prstGeom>
        </p:spPr>
        <p:txBody>
          <a:bodyPr/>
          <a:lstStyle/>
          <a:p>
            <a:fld id="{D68C3BEB-8B58-4BA0-B216-7CB3BD1BDCEF}" type="datetimeFigureOut">
              <a:rPr lang="en-GB" smtClean="0"/>
              <a:t>07/06/2021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a:xfrm>
            <a:off x="7551738" y="7007225"/>
            <a:ext cx="2405062" cy="401638"/>
          </a:xfrm>
          <a:prstGeom prst="rect">
            <a:avLst/>
          </a:prstGeom>
        </p:spPr>
        <p:txBody>
          <a:bodyPr/>
          <a:lstStyle/>
          <a:p>
            <a:fld id="{A1C4951C-A732-4FE1-A8AE-E2807F926F94}" type="slidenum">
              <a:rPr lang="en-GB" smtClean="0"/>
              <a:t>‹#›</a:t>
            </a:fld>
            <a:endParaRPr lang="en-GB"/>
          </a:p>
        </p:txBody>
      </p:sp>
    </p:spTree>
    <p:extLst>
      <p:ext uri="{BB962C8B-B14F-4D97-AF65-F5344CB8AC3E}">
        <p14:creationId xmlns:p14="http://schemas.microsoft.com/office/powerpoint/2010/main" val="18254800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image" Target="../media/image1.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theme" Target="../theme/theme2.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Rectangle 1"/>
          <p:cNvSpPr/>
          <p:nvPr userDrawn="1"/>
        </p:nvSpPr>
        <p:spPr>
          <a:xfrm>
            <a:off x="0" y="-94708"/>
            <a:ext cx="10691813" cy="1550504"/>
          </a:xfrm>
          <a:prstGeom prst="rect">
            <a:avLst/>
          </a:prstGeom>
          <a:solidFill>
            <a:srgbClr val="826C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20353" y="331683"/>
            <a:ext cx="882944" cy="880891"/>
          </a:xfrm>
          <a:prstGeom prst="rect">
            <a:avLst/>
          </a:prstGeom>
        </p:spPr>
      </p:pic>
      <p:sp>
        <p:nvSpPr>
          <p:cNvPr id="5" name="Footer Placeholder 4"/>
          <p:cNvSpPr>
            <a:spLocks noGrp="1"/>
          </p:cNvSpPr>
          <p:nvPr>
            <p:ph type="ftr" sz="quarter" idx="3"/>
          </p:nvPr>
        </p:nvSpPr>
        <p:spPr>
          <a:xfrm>
            <a:off x="569843" y="7006700"/>
            <a:ext cx="6580307" cy="402483"/>
          </a:xfrm>
          <a:prstGeom prst="rect">
            <a:avLst/>
          </a:prstGeom>
        </p:spPr>
        <p:txBody>
          <a:bodyPr/>
          <a:lstStyle>
            <a:lvl1pPr>
              <a:defRPr>
                <a:solidFill>
                  <a:schemeClr val="tx1"/>
                </a:solidFill>
              </a:defRPr>
            </a:lvl1pPr>
          </a:lstStyle>
          <a:p>
            <a:r>
              <a:rPr lang="en-GB" dirty="0"/>
              <a:t>literacytrust.org.uk</a:t>
            </a:r>
          </a:p>
        </p:txBody>
      </p:sp>
      <p:sp>
        <p:nvSpPr>
          <p:cNvPr id="7" name="Title 1"/>
          <p:cNvSpPr txBox="1">
            <a:spLocks/>
          </p:cNvSpPr>
          <p:nvPr userDrawn="1"/>
        </p:nvSpPr>
        <p:spPr>
          <a:xfrm>
            <a:off x="1596887" y="-94708"/>
            <a:ext cx="8359864" cy="1219200"/>
          </a:xfrm>
          <a:prstGeom prst="rect">
            <a:avLst/>
          </a:prstGeom>
        </p:spPr>
        <p:txBody>
          <a:bodyPr anchor="b">
            <a:normAutofit/>
          </a:bodyPr>
          <a:lstStyle>
            <a:lvl1pPr algn="l" defTabSz="1007943" rtl="0" eaLnBrk="1" latinLnBrk="0" hangingPunct="1">
              <a:lnSpc>
                <a:spcPct val="90000"/>
              </a:lnSpc>
              <a:spcBef>
                <a:spcPct val="0"/>
              </a:spcBef>
              <a:buNone/>
              <a:defRPr sz="4400" b="1" kern="1200" spc="100" baseline="0">
                <a:solidFill>
                  <a:schemeClr val="bg1"/>
                </a:solidFill>
                <a:latin typeface="+mn-lt"/>
                <a:ea typeface="+mj-ea"/>
                <a:cs typeface="+mj-cs"/>
              </a:defRPr>
            </a:lvl1pPr>
          </a:lstStyle>
          <a:p>
            <a:r>
              <a:rPr lang="en-US" dirty="0"/>
              <a:t>Heading here</a:t>
            </a:r>
          </a:p>
        </p:txBody>
      </p:sp>
      <p:sp>
        <p:nvSpPr>
          <p:cNvPr id="9" name="TextBox 8"/>
          <p:cNvSpPr txBox="1"/>
          <p:nvPr userDrawn="1"/>
        </p:nvSpPr>
        <p:spPr>
          <a:xfrm>
            <a:off x="9811280" y="7006700"/>
            <a:ext cx="880533" cy="369332"/>
          </a:xfrm>
          <a:prstGeom prst="rect">
            <a:avLst/>
          </a:prstGeom>
          <a:noFill/>
        </p:spPr>
        <p:txBody>
          <a:bodyPr wrap="square" rtlCol="0">
            <a:spAutoFit/>
          </a:bodyPr>
          <a:lstStyle/>
          <a:p>
            <a:fld id="{B5596399-3C9C-4D66-8F3B-BD15D0F6C26E}" type="slidenum">
              <a:rPr lang="en-GB" smtClean="0"/>
              <a:t>‹#›</a:t>
            </a:fld>
            <a:endParaRPr lang="en-GB" dirty="0"/>
          </a:p>
        </p:txBody>
      </p:sp>
    </p:spTree>
    <p:extLst>
      <p:ext uri="{BB962C8B-B14F-4D97-AF65-F5344CB8AC3E}">
        <p14:creationId xmlns:p14="http://schemas.microsoft.com/office/powerpoint/2010/main" val="1640386751"/>
      </p:ext>
    </p:extLst>
  </p:cSld>
  <p:clrMap bg1="lt1" tx1="dk1" bg2="lt2" tx2="dk2" accent1="accent1" accent2="accent2" accent3="accent3" accent4="accent4" accent5="accent5" accent6="accent6" hlink="hlink" folHlink="folHlink"/>
  <p:sldLayoutIdLst>
    <p:sldLayoutId id="2147483661" r:id="rId1"/>
    <p:sldLayoutId id="2147483687" r:id="rId2"/>
  </p:sldLayoutIdLst>
  <p:hf sldNum="0" hdr="0" dt="0"/>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35013" y="2012950"/>
            <a:ext cx="9221787" cy="4795838"/>
          </a:xfrm>
          <a:prstGeom prst="rect">
            <a:avLst/>
          </a:prstGeom>
        </p:spPr>
        <p:txBody>
          <a:bodyPr vert="horz" lIns="91440" tIns="45720" rIns="91440" bIns="45720" rtlCol="0">
            <a:norm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3"/>
          </p:nvPr>
        </p:nvSpPr>
        <p:spPr>
          <a:xfrm>
            <a:off x="735013" y="6964304"/>
            <a:ext cx="3608387" cy="401638"/>
          </a:xfrm>
          <a:prstGeom prst="rect">
            <a:avLst/>
          </a:prstGeom>
        </p:spPr>
        <p:txBody>
          <a:bodyPr vert="horz" lIns="91440" tIns="45720" rIns="91440" bIns="45720" rtlCol="0" anchor="ctr"/>
          <a:lstStyle>
            <a:lvl1pPr algn="ctr">
              <a:defRPr sz="1600">
                <a:solidFill>
                  <a:schemeClr val="tx1"/>
                </a:solidFill>
              </a:defRPr>
            </a:lvl1pPr>
          </a:lstStyle>
          <a:p>
            <a:pPr algn="l"/>
            <a:r>
              <a:rPr lang="en-GB" dirty="0"/>
              <a:t>nationaliteracytrust.org.uk</a:t>
            </a:r>
          </a:p>
        </p:txBody>
      </p:sp>
      <p:sp>
        <p:nvSpPr>
          <p:cNvPr id="7" name="Rectangle 6"/>
          <p:cNvSpPr/>
          <p:nvPr userDrawn="1"/>
        </p:nvSpPr>
        <p:spPr>
          <a:xfrm>
            <a:off x="0" y="-94708"/>
            <a:ext cx="10691813" cy="1550504"/>
          </a:xfrm>
          <a:prstGeom prst="rect">
            <a:avLst/>
          </a:prstGeom>
          <a:solidFill>
            <a:srgbClr val="826C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420353" y="331683"/>
            <a:ext cx="882944" cy="880891"/>
          </a:xfrm>
          <a:prstGeom prst="rect">
            <a:avLst/>
          </a:prstGeom>
        </p:spPr>
      </p:pic>
      <p:sp>
        <p:nvSpPr>
          <p:cNvPr id="2" name="Title Placeholder 1"/>
          <p:cNvSpPr>
            <a:spLocks noGrp="1"/>
          </p:cNvSpPr>
          <p:nvPr>
            <p:ph type="title"/>
          </p:nvPr>
        </p:nvSpPr>
        <p:spPr>
          <a:xfrm>
            <a:off x="1553390" y="94515"/>
            <a:ext cx="9221787" cy="1460500"/>
          </a:xfrm>
          <a:prstGeom prst="rect">
            <a:avLst/>
          </a:prstGeom>
        </p:spPr>
        <p:txBody>
          <a:bodyPr vert="horz" lIns="91440" tIns="45720" rIns="91440" bIns="45720" rtlCol="0" anchor="ctr">
            <a:normAutofit/>
          </a:bodyPr>
          <a:lstStyle/>
          <a:p>
            <a:r>
              <a:rPr lang="en-US" dirty="0"/>
              <a:t>Heading here</a:t>
            </a:r>
            <a:endParaRPr lang="en-GB" dirty="0"/>
          </a:p>
        </p:txBody>
      </p:sp>
      <p:sp>
        <p:nvSpPr>
          <p:cNvPr id="9" name="TextBox 8"/>
          <p:cNvSpPr txBox="1"/>
          <p:nvPr userDrawn="1"/>
        </p:nvSpPr>
        <p:spPr>
          <a:xfrm>
            <a:off x="9125339" y="6964304"/>
            <a:ext cx="831461" cy="369332"/>
          </a:xfrm>
          <a:prstGeom prst="rect">
            <a:avLst/>
          </a:prstGeom>
          <a:noFill/>
        </p:spPr>
        <p:txBody>
          <a:bodyPr wrap="square" rtlCol="0">
            <a:spAutoFit/>
          </a:bodyPr>
          <a:lstStyle/>
          <a:p>
            <a:pPr algn="r"/>
            <a:fld id="{30946B27-D98A-4140-B12F-9BCAEFAAC5D1}" type="slidenum">
              <a:rPr lang="en-GB" smtClean="0">
                <a:solidFill>
                  <a:schemeClr val="tx1"/>
                </a:solidFill>
              </a:rPr>
              <a:pPr algn="r"/>
              <a:t>‹#›</a:t>
            </a:fld>
            <a:endParaRPr lang="en-GB" dirty="0">
              <a:solidFill>
                <a:schemeClr val="tx1"/>
              </a:solidFill>
            </a:endParaRPr>
          </a:p>
        </p:txBody>
      </p:sp>
    </p:spTree>
    <p:extLst>
      <p:ext uri="{BB962C8B-B14F-4D97-AF65-F5344CB8AC3E}">
        <p14:creationId xmlns:p14="http://schemas.microsoft.com/office/powerpoint/2010/main" val="526264542"/>
      </p:ext>
    </p:extLst>
  </p:cSld>
  <p:clrMap bg1="lt1" tx1="dk1" bg2="lt2" tx2="dk2" accent1="accent1" accent2="accent2" accent3="accent3" accent4="accent4" accent5="accent5" accent6="accent6" hlink="hlink" folHlink="folHlink"/>
  <p:sldLayoutIdLst>
    <p:sldLayoutId id="2147483663" r:id="rId1"/>
    <p:sldLayoutId id="2147483665" r:id="rId2"/>
    <p:sldLayoutId id="2147483666" r:id="rId3"/>
    <p:sldLayoutId id="2147483667" r:id="rId4"/>
    <p:sldLayoutId id="2147483668" r:id="rId5"/>
    <p:sldLayoutId id="2147483669" r:id="rId6"/>
    <p:sldLayoutId id="2147483670" r:id="rId7"/>
    <p:sldLayoutId id="2147483671" r:id="rId8"/>
    <p:sldLayoutId id="2147483673" r:id="rId9"/>
    <p:sldLayoutId id="2147483674" r:id="rId10"/>
  </p:sldLayoutIdLst>
  <p:txStyles>
    <p:title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208F1C5F-1A9E-4DE4-8B5F-1EE47AE964D7}" type="datetimeFigureOut">
              <a:rPr lang="en-GB" smtClean="0">
                <a:solidFill>
                  <a:prstClr val="black">
                    <a:tint val="75000"/>
                  </a:prstClr>
                </a:solidFill>
              </a:rPr>
              <a:pPr/>
              <a:t>07/06/2021</a:t>
            </a:fld>
            <a:endParaRPr lang="en-GB">
              <a:solidFill>
                <a:prstClr val="black">
                  <a:tint val="75000"/>
                </a:prstClr>
              </a:solidFill>
            </a:endParaRPr>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B3B2C8DB-855E-47E1-9310-77CF958FDD8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66686205"/>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5.sv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4.svg"/></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21.svg"/></Relationships>
</file>

<file path=ppt/slides/_rels/slide1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1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7.png"/><Relationship Id="rId2" Type="http://schemas.openxmlformats.org/officeDocument/2006/relationships/image" Target="../media/image10.jpeg"/><Relationship Id="rId1" Type="http://schemas.openxmlformats.org/officeDocument/2006/relationships/slideLayout" Target="../slideLayouts/slideLayout10.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image" Target="../media/image5.svg"/></Relationships>
</file>

<file path=ppt/slides/_rels/slide7.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3.png"/><Relationship Id="rId7"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jpeg"/><Relationship Id="rId10" Type="http://schemas.openxmlformats.org/officeDocument/2006/relationships/image" Target="../media/image17.png"/><Relationship Id="rId4" Type="http://schemas.openxmlformats.org/officeDocument/2006/relationships/image" Target="../media/image14.svg"/><Relationship Id="rId9" Type="http://schemas.openxmlformats.org/officeDocument/2006/relationships/image" Target="../media/image16.jpe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5.sv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9.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flipH="1">
            <a:off x="0" y="0"/>
            <a:ext cx="3380855" cy="7559675"/>
          </a:xfrm>
          <a:prstGeom prst="rect">
            <a:avLst/>
          </a:prstGeom>
          <a:solidFill>
            <a:srgbClr val="826C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984">
              <a:solidFill>
                <a:prstClr val="white"/>
              </a:solidFill>
            </a:endParaRPr>
          </a:p>
        </p:txBody>
      </p:sp>
      <p:sp>
        <p:nvSpPr>
          <p:cNvPr id="5" name="Rectangle 4"/>
          <p:cNvSpPr/>
          <p:nvPr/>
        </p:nvSpPr>
        <p:spPr>
          <a:xfrm>
            <a:off x="3891885" y="782086"/>
            <a:ext cx="7357290" cy="906530"/>
          </a:xfrm>
          <a:prstGeom prst="rect">
            <a:avLst/>
          </a:prstGeom>
        </p:spPr>
        <p:txBody>
          <a:bodyPr wrap="square">
            <a:spAutoFit/>
          </a:bodyPr>
          <a:lstStyle/>
          <a:p>
            <a:r>
              <a:rPr lang="en-GB" sz="5291" b="1" spc="110" dirty="0">
                <a:solidFill>
                  <a:srgbClr val="826CAE"/>
                </a:solidFill>
              </a:rPr>
              <a:t>Interview techniques</a:t>
            </a:r>
            <a:endParaRPr lang="en-GB" sz="2646" spc="110" dirty="0">
              <a:solidFill>
                <a:prstClr val="black"/>
              </a:solidFill>
              <a:latin typeface="Calibri Light" panose="020F0302020204030204"/>
            </a:endParaRPr>
          </a:p>
        </p:txBody>
      </p:sp>
      <p:sp>
        <p:nvSpPr>
          <p:cNvPr id="6" name="TextBox 5"/>
          <p:cNvSpPr txBox="1"/>
          <p:nvPr/>
        </p:nvSpPr>
        <p:spPr>
          <a:xfrm>
            <a:off x="4187897" y="5708559"/>
            <a:ext cx="6376422" cy="1313693"/>
          </a:xfrm>
          <a:prstGeom prst="rect">
            <a:avLst/>
          </a:prstGeom>
          <a:noFill/>
        </p:spPr>
        <p:txBody>
          <a:bodyPr wrap="square" rtlCol="0">
            <a:spAutoFit/>
          </a:bodyPr>
          <a:lstStyle/>
          <a:p>
            <a:r>
              <a:rPr lang="en-GB" sz="1984" dirty="0">
                <a:solidFill>
                  <a:prstClr val="black"/>
                </a:solidFill>
              </a:rPr>
              <a:t>T: 020 7587 1842 </a:t>
            </a:r>
          </a:p>
          <a:p>
            <a:r>
              <a:rPr lang="en-GB" sz="1984" dirty="0">
                <a:solidFill>
                  <a:prstClr val="black"/>
                </a:solidFill>
              </a:rPr>
              <a:t>W: literacytrust.org.uk </a:t>
            </a:r>
          </a:p>
          <a:p>
            <a:r>
              <a:rPr lang="en-GB" sz="1984" dirty="0">
                <a:solidFill>
                  <a:prstClr val="black"/>
                </a:solidFill>
              </a:rPr>
              <a:t>Twitter: @</a:t>
            </a:r>
            <a:r>
              <a:rPr lang="en-GB" sz="1984" dirty="0" err="1">
                <a:solidFill>
                  <a:prstClr val="black"/>
                </a:solidFill>
              </a:rPr>
              <a:t>Literacy_Trust</a:t>
            </a:r>
            <a:endParaRPr lang="en-GB" sz="1984" dirty="0">
              <a:solidFill>
                <a:prstClr val="black"/>
              </a:solidFill>
            </a:endParaRPr>
          </a:p>
          <a:p>
            <a:r>
              <a:rPr lang="en-GB" sz="1984" dirty="0">
                <a:solidFill>
                  <a:prstClr val="black"/>
                </a:solidFill>
              </a:rPr>
              <a:t>Facebook: </a:t>
            </a:r>
            <a:r>
              <a:rPr lang="en-GB" sz="1984" dirty="0" err="1">
                <a:solidFill>
                  <a:prstClr val="black"/>
                </a:solidFill>
              </a:rPr>
              <a:t>nationalliteracytrust</a:t>
            </a:r>
            <a:endParaRPr lang="en-GB" sz="1984" dirty="0">
              <a:solidFill>
                <a:prstClr val="black"/>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1030" y="496923"/>
            <a:ext cx="2182231" cy="2182231"/>
          </a:xfrm>
          <a:prstGeom prst="rect">
            <a:avLst/>
          </a:prstGeom>
        </p:spPr>
      </p:pic>
    </p:spTree>
    <p:extLst>
      <p:ext uri="{BB962C8B-B14F-4D97-AF65-F5344CB8AC3E}">
        <p14:creationId xmlns:p14="http://schemas.microsoft.com/office/powerpoint/2010/main" val="3994580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a:t>literacytrust.org.uk</a:t>
            </a:r>
            <a:endParaRPr lang="en-GB" dirty="0"/>
          </a:p>
        </p:txBody>
      </p:sp>
      <p:sp>
        <p:nvSpPr>
          <p:cNvPr id="4" name="Title 3"/>
          <p:cNvSpPr>
            <a:spLocks noGrp="1"/>
          </p:cNvSpPr>
          <p:nvPr>
            <p:ph type="ctrTitle"/>
          </p:nvPr>
        </p:nvSpPr>
        <p:spPr>
          <a:xfrm>
            <a:off x="1596887" y="38864"/>
            <a:ext cx="8359864" cy="1219200"/>
          </a:xfrm>
        </p:spPr>
        <p:txBody>
          <a:bodyPr/>
          <a:lstStyle/>
          <a:p>
            <a:r>
              <a:rPr lang="en-GB" dirty="0"/>
              <a:t>Example answer</a:t>
            </a:r>
          </a:p>
        </p:txBody>
      </p:sp>
      <p:sp>
        <p:nvSpPr>
          <p:cNvPr id="2" name="TextBox 1">
            <a:extLst>
              <a:ext uri="{FF2B5EF4-FFF2-40B4-BE49-F238E27FC236}">
                <a16:creationId xmlns:a16="http://schemas.microsoft.com/office/drawing/2014/main" id="{5A5A003F-0E01-4888-A20F-0E7787E80D99}"/>
              </a:ext>
            </a:extLst>
          </p:cNvPr>
          <p:cNvSpPr txBox="1"/>
          <p:nvPr/>
        </p:nvSpPr>
        <p:spPr>
          <a:xfrm>
            <a:off x="1185333" y="1763337"/>
            <a:ext cx="9158851" cy="769441"/>
          </a:xfrm>
          <a:prstGeom prst="rect">
            <a:avLst/>
          </a:prstGeom>
          <a:noFill/>
        </p:spPr>
        <p:txBody>
          <a:bodyPr wrap="square" rtlCol="0">
            <a:spAutoFit/>
          </a:bodyPr>
          <a:lstStyle/>
          <a:p>
            <a:r>
              <a:rPr lang="en-GB" sz="2200" dirty="0"/>
              <a:t>An interviewer is often looking for skills and experience to show that you will be great at the job. </a:t>
            </a:r>
          </a:p>
        </p:txBody>
      </p:sp>
      <p:sp>
        <p:nvSpPr>
          <p:cNvPr id="5" name="TextBox 4">
            <a:extLst>
              <a:ext uri="{FF2B5EF4-FFF2-40B4-BE49-F238E27FC236}">
                <a16:creationId xmlns:a16="http://schemas.microsoft.com/office/drawing/2014/main" id="{AB0ABC14-9BAE-417E-8A32-BF73BA243346}"/>
              </a:ext>
            </a:extLst>
          </p:cNvPr>
          <p:cNvSpPr txBox="1"/>
          <p:nvPr/>
        </p:nvSpPr>
        <p:spPr>
          <a:xfrm>
            <a:off x="948267" y="4114800"/>
            <a:ext cx="1744133" cy="523220"/>
          </a:xfrm>
          <a:prstGeom prst="rect">
            <a:avLst/>
          </a:prstGeom>
          <a:noFill/>
          <a:ln>
            <a:solidFill>
              <a:srgbClr val="66CCFF"/>
            </a:solidFill>
          </a:ln>
        </p:spPr>
        <p:txBody>
          <a:bodyPr wrap="square" rtlCol="0">
            <a:spAutoFit/>
          </a:bodyPr>
          <a:lstStyle/>
          <a:p>
            <a:r>
              <a:rPr lang="en-GB" sz="2800" dirty="0"/>
              <a:t>Teamwork</a:t>
            </a:r>
          </a:p>
        </p:txBody>
      </p:sp>
      <p:sp>
        <p:nvSpPr>
          <p:cNvPr id="8" name="TextBox 7">
            <a:extLst>
              <a:ext uri="{FF2B5EF4-FFF2-40B4-BE49-F238E27FC236}">
                <a16:creationId xmlns:a16="http://schemas.microsoft.com/office/drawing/2014/main" id="{8C2C1D11-F399-48E0-8C51-3D28F4C16645}"/>
              </a:ext>
            </a:extLst>
          </p:cNvPr>
          <p:cNvSpPr txBox="1"/>
          <p:nvPr/>
        </p:nvSpPr>
        <p:spPr>
          <a:xfrm>
            <a:off x="4473838" y="3626744"/>
            <a:ext cx="1990447" cy="523220"/>
          </a:xfrm>
          <a:prstGeom prst="rect">
            <a:avLst/>
          </a:prstGeom>
          <a:noFill/>
          <a:ln>
            <a:solidFill>
              <a:srgbClr val="99FF99"/>
            </a:solidFill>
          </a:ln>
        </p:spPr>
        <p:txBody>
          <a:bodyPr wrap="square" rtlCol="0">
            <a:spAutoFit/>
          </a:bodyPr>
          <a:lstStyle/>
          <a:p>
            <a:r>
              <a:rPr lang="en-GB" sz="2800" dirty="0"/>
              <a:t>Leadership</a:t>
            </a:r>
            <a:endParaRPr lang="en-GB" sz="2000" dirty="0"/>
          </a:p>
        </p:txBody>
      </p:sp>
      <p:sp>
        <p:nvSpPr>
          <p:cNvPr id="9" name="TextBox 8">
            <a:extLst>
              <a:ext uri="{FF2B5EF4-FFF2-40B4-BE49-F238E27FC236}">
                <a16:creationId xmlns:a16="http://schemas.microsoft.com/office/drawing/2014/main" id="{88E2B29F-7C56-4F19-A9C4-93D22F35A09C}"/>
              </a:ext>
            </a:extLst>
          </p:cNvPr>
          <p:cNvSpPr txBox="1"/>
          <p:nvPr/>
        </p:nvSpPr>
        <p:spPr>
          <a:xfrm>
            <a:off x="4418559" y="5892589"/>
            <a:ext cx="3488266" cy="523220"/>
          </a:xfrm>
          <a:prstGeom prst="rect">
            <a:avLst/>
          </a:prstGeom>
          <a:noFill/>
          <a:ln>
            <a:solidFill>
              <a:srgbClr val="E94C33"/>
            </a:solidFill>
          </a:ln>
        </p:spPr>
        <p:txBody>
          <a:bodyPr wrap="square" rtlCol="0">
            <a:spAutoFit/>
          </a:bodyPr>
          <a:lstStyle/>
          <a:p>
            <a:r>
              <a:rPr lang="en-GB" sz="2800" dirty="0"/>
              <a:t>Communication skills</a:t>
            </a:r>
            <a:endParaRPr lang="en-GB" sz="2000" dirty="0"/>
          </a:p>
        </p:txBody>
      </p:sp>
      <p:sp>
        <p:nvSpPr>
          <p:cNvPr id="10" name="TextBox 9">
            <a:extLst>
              <a:ext uri="{FF2B5EF4-FFF2-40B4-BE49-F238E27FC236}">
                <a16:creationId xmlns:a16="http://schemas.microsoft.com/office/drawing/2014/main" id="{63F4FA4E-FD21-41A3-8371-2336934FEE5C}"/>
              </a:ext>
            </a:extLst>
          </p:cNvPr>
          <p:cNvSpPr txBox="1"/>
          <p:nvPr/>
        </p:nvSpPr>
        <p:spPr>
          <a:xfrm>
            <a:off x="6855918" y="4376410"/>
            <a:ext cx="2101815" cy="523220"/>
          </a:xfrm>
          <a:prstGeom prst="rect">
            <a:avLst/>
          </a:prstGeom>
          <a:noFill/>
          <a:ln>
            <a:solidFill>
              <a:srgbClr val="FF66CC"/>
            </a:solidFill>
          </a:ln>
        </p:spPr>
        <p:txBody>
          <a:bodyPr wrap="square" rtlCol="0">
            <a:spAutoFit/>
          </a:bodyPr>
          <a:lstStyle/>
          <a:p>
            <a:r>
              <a:rPr lang="en-GB" sz="2800" dirty="0"/>
              <a:t>Organisation</a:t>
            </a:r>
            <a:endParaRPr lang="en-GB" sz="2000" dirty="0"/>
          </a:p>
        </p:txBody>
      </p:sp>
      <p:sp>
        <p:nvSpPr>
          <p:cNvPr id="11" name="TextBox 10">
            <a:extLst>
              <a:ext uri="{FF2B5EF4-FFF2-40B4-BE49-F238E27FC236}">
                <a16:creationId xmlns:a16="http://schemas.microsoft.com/office/drawing/2014/main" id="{7424D64B-D26E-48CA-B240-BC8022D5DF21}"/>
              </a:ext>
            </a:extLst>
          </p:cNvPr>
          <p:cNvSpPr txBox="1"/>
          <p:nvPr/>
        </p:nvSpPr>
        <p:spPr>
          <a:xfrm>
            <a:off x="2158455" y="5037530"/>
            <a:ext cx="2649571" cy="523220"/>
          </a:xfrm>
          <a:prstGeom prst="rect">
            <a:avLst/>
          </a:prstGeom>
          <a:noFill/>
          <a:ln>
            <a:solidFill>
              <a:srgbClr val="FFFF00"/>
            </a:solidFill>
          </a:ln>
        </p:spPr>
        <p:txBody>
          <a:bodyPr wrap="square" rtlCol="0">
            <a:spAutoFit/>
          </a:bodyPr>
          <a:lstStyle/>
          <a:p>
            <a:r>
              <a:rPr lang="en-GB" sz="2800" dirty="0"/>
              <a:t>Problem solving</a:t>
            </a:r>
          </a:p>
        </p:txBody>
      </p:sp>
      <p:pic>
        <p:nvPicPr>
          <p:cNvPr id="12" name="Graphic 11" descr="Head with gears">
            <a:extLst>
              <a:ext uri="{FF2B5EF4-FFF2-40B4-BE49-F238E27FC236}">
                <a16:creationId xmlns:a16="http://schemas.microsoft.com/office/drawing/2014/main" id="{E96AFFE0-FD58-42D2-AE8A-72F6A27DBECE}"/>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734" y="1690857"/>
            <a:ext cx="914400" cy="914400"/>
          </a:xfrm>
          <a:prstGeom prst="rect">
            <a:avLst/>
          </a:prstGeom>
        </p:spPr>
      </p:pic>
      <p:sp>
        <p:nvSpPr>
          <p:cNvPr id="13" name="TextBox 12">
            <a:extLst>
              <a:ext uri="{FF2B5EF4-FFF2-40B4-BE49-F238E27FC236}">
                <a16:creationId xmlns:a16="http://schemas.microsoft.com/office/drawing/2014/main" id="{3B8B5AEE-97B7-4DE6-95D6-E0C372765FA8}"/>
              </a:ext>
            </a:extLst>
          </p:cNvPr>
          <p:cNvSpPr txBox="1"/>
          <p:nvPr/>
        </p:nvSpPr>
        <p:spPr>
          <a:xfrm>
            <a:off x="228600" y="2947676"/>
            <a:ext cx="9158851" cy="430887"/>
          </a:xfrm>
          <a:prstGeom prst="rect">
            <a:avLst/>
          </a:prstGeom>
          <a:noFill/>
        </p:spPr>
        <p:txBody>
          <a:bodyPr wrap="square" rtlCol="0">
            <a:spAutoFit/>
          </a:bodyPr>
          <a:lstStyle/>
          <a:p>
            <a:r>
              <a:rPr lang="en-GB" sz="2200" b="1" dirty="0"/>
              <a:t>Mind map examples you could use to demonstrate the following skills:</a:t>
            </a:r>
          </a:p>
        </p:txBody>
      </p:sp>
    </p:spTree>
    <p:extLst>
      <p:ext uri="{BB962C8B-B14F-4D97-AF65-F5344CB8AC3E}">
        <p14:creationId xmlns:p14="http://schemas.microsoft.com/office/powerpoint/2010/main" val="3597471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a:t>literacytrust.org.uk</a:t>
            </a:r>
            <a:endParaRPr lang="en-GB" dirty="0"/>
          </a:p>
        </p:txBody>
      </p:sp>
      <p:sp>
        <p:nvSpPr>
          <p:cNvPr id="4" name="Title 3"/>
          <p:cNvSpPr>
            <a:spLocks noGrp="1"/>
          </p:cNvSpPr>
          <p:nvPr>
            <p:ph type="ctrTitle"/>
          </p:nvPr>
        </p:nvSpPr>
        <p:spPr>
          <a:xfrm>
            <a:off x="1596887" y="38864"/>
            <a:ext cx="8359864" cy="1219200"/>
          </a:xfrm>
        </p:spPr>
        <p:txBody>
          <a:bodyPr/>
          <a:lstStyle/>
          <a:p>
            <a:r>
              <a:rPr lang="en-GB" dirty="0"/>
              <a:t>Example answer</a:t>
            </a:r>
          </a:p>
        </p:txBody>
      </p:sp>
      <p:pic>
        <p:nvPicPr>
          <p:cNvPr id="14" name="Graphic 13" descr="Pencil">
            <a:extLst>
              <a:ext uri="{FF2B5EF4-FFF2-40B4-BE49-F238E27FC236}">
                <a16:creationId xmlns:a16="http://schemas.microsoft.com/office/drawing/2014/main" id="{25F87EF9-157F-4269-A409-BE7EB6CD84E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18409" y="1596839"/>
            <a:ext cx="739934" cy="739934"/>
          </a:xfrm>
          <a:prstGeom prst="rect">
            <a:avLst/>
          </a:prstGeom>
        </p:spPr>
      </p:pic>
      <p:sp>
        <p:nvSpPr>
          <p:cNvPr id="15" name="TextBox 14">
            <a:extLst>
              <a:ext uri="{FF2B5EF4-FFF2-40B4-BE49-F238E27FC236}">
                <a16:creationId xmlns:a16="http://schemas.microsoft.com/office/drawing/2014/main" id="{82717583-1C21-47BE-850F-440A43464934}"/>
              </a:ext>
            </a:extLst>
          </p:cNvPr>
          <p:cNvSpPr txBox="1"/>
          <p:nvPr/>
        </p:nvSpPr>
        <p:spPr>
          <a:xfrm>
            <a:off x="1246475" y="1713527"/>
            <a:ext cx="9027733" cy="707886"/>
          </a:xfrm>
          <a:prstGeom prst="rect">
            <a:avLst/>
          </a:prstGeom>
          <a:noFill/>
        </p:spPr>
        <p:txBody>
          <a:bodyPr wrap="square" rtlCol="0">
            <a:spAutoFit/>
          </a:bodyPr>
          <a:lstStyle/>
          <a:p>
            <a:r>
              <a:rPr lang="en-GB" sz="2200" b="1" dirty="0"/>
              <a:t>Use your mind map to write example answers for the following questions:</a:t>
            </a:r>
          </a:p>
          <a:p>
            <a:endParaRPr lang="en-GB" dirty="0"/>
          </a:p>
        </p:txBody>
      </p:sp>
      <p:sp>
        <p:nvSpPr>
          <p:cNvPr id="6" name="TextBox 5">
            <a:extLst>
              <a:ext uri="{FF2B5EF4-FFF2-40B4-BE49-F238E27FC236}">
                <a16:creationId xmlns:a16="http://schemas.microsoft.com/office/drawing/2014/main" id="{F20073AC-1DF5-430E-B310-51AEA018790A}"/>
              </a:ext>
            </a:extLst>
          </p:cNvPr>
          <p:cNvSpPr txBox="1"/>
          <p:nvPr/>
        </p:nvSpPr>
        <p:spPr>
          <a:xfrm>
            <a:off x="569843" y="2590806"/>
            <a:ext cx="9386906" cy="430887"/>
          </a:xfrm>
          <a:prstGeom prst="rect">
            <a:avLst/>
          </a:prstGeom>
          <a:solidFill>
            <a:srgbClr val="FFFF66"/>
          </a:solidFill>
        </p:spPr>
        <p:txBody>
          <a:bodyPr wrap="square" rtlCol="0">
            <a:spAutoFit/>
          </a:bodyPr>
          <a:lstStyle/>
          <a:p>
            <a:r>
              <a:rPr lang="en-GB" sz="2200" dirty="0"/>
              <a:t>Can you tell me about a time you worked well as part of a team?</a:t>
            </a:r>
          </a:p>
        </p:txBody>
      </p:sp>
      <p:sp>
        <p:nvSpPr>
          <p:cNvPr id="16" name="TextBox 15">
            <a:extLst>
              <a:ext uri="{FF2B5EF4-FFF2-40B4-BE49-F238E27FC236}">
                <a16:creationId xmlns:a16="http://schemas.microsoft.com/office/drawing/2014/main" id="{4F91713B-88CF-4651-BFDB-8B309D6EC8CA}"/>
              </a:ext>
            </a:extLst>
          </p:cNvPr>
          <p:cNvSpPr txBox="1"/>
          <p:nvPr/>
        </p:nvSpPr>
        <p:spPr>
          <a:xfrm>
            <a:off x="569843" y="3300322"/>
            <a:ext cx="9386907" cy="430887"/>
          </a:xfrm>
          <a:prstGeom prst="rect">
            <a:avLst/>
          </a:prstGeom>
          <a:solidFill>
            <a:srgbClr val="99FF99"/>
          </a:solidFill>
        </p:spPr>
        <p:txBody>
          <a:bodyPr wrap="square" rtlCol="0">
            <a:spAutoFit/>
          </a:bodyPr>
          <a:lstStyle/>
          <a:p>
            <a:r>
              <a:rPr lang="en-GB" sz="2200" dirty="0"/>
              <a:t>Can you tell me about a time that you displayed excellent communication skills?</a:t>
            </a:r>
          </a:p>
        </p:txBody>
      </p:sp>
      <p:sp>
        <p:nvSpPr>
          <p:cNvPr id="17" name="TextBox 16">
            <a:extLst>
              <a:ext uri="{FF2B5EF4-FFF2-40B4-BE49-F238E27FC236}">
                <a16:creationId xmlns:a16="http://schemas.microsoft.com/office/drawing/2014/main" id="{C763D9F9-8585-4EA0-89A4-315434B03AD7}"/>
              </a:ext>
            </a:extLst>
          </p:cNvPr>
          <p:cNvSpPr txBox="1"/>
          <p:nvPr/>
        </p:nvSpPr>
        <p:spPr>
          <a:xfrm>
            <a:off x="569843" y="4631736"/>
            <a:ext cx="9386906" cy="430887"/>
          </a:xfrm>
          <a:prstGeom prst="rect">
            <a:avLst/>
          </a:prstGeom>
          <a:solidFill>
            <a:srgbClr val="FF66CC"/>
          </a:solidFill>
        </p:spPr>
        <p:txBody>
          <a:bodyPr wrap="square" rtlCol="0">
            <a:spAutoFit/>
          </a:bodyPr>
          <a:lstStyle/>
          <a:p>
            <a:r>
              <a:rPr lang="en-GB" sz="2200" dirty="0"/>
              <a:t>Can you tell me about a time that you displayed excellent organisation skills?</a:t>
            </a:r>
          </a:p>
        </p:txBody>
      </p:sp>
      <p:sp>
        <p:nvSpPr>
          <p:cNvPr id="18" name="TextBox 17">
            <a:extLst>
              <a:ext uri="{FF2B5EF4-FFF2-40B4-BE49-F238E27FC236}">
                <a16:creationId xmlns:a16="http://schemas.microsoft.com/office/drawing/2014/main" id="{F86CC35A-9B44-47CA-8AD8-11B503136A76}"/>
              </a:ext>
            </a:extLst>
          </p:cNvPr>
          <p:cNvSpPr txBox="1"/>
          <p:nvPr/>
        </p:nvSpPr>
        <p:spPr>
          <a:xfrm>
            <a:off x="569843" y="3946080"/>
            <a:ext cx="9386906" cy="430887"/>
          </a:xfrm>
          <a:prstGeom prst="rect">
            <a:avLst/>
          </a:prstGeom>
          <a:solidFill>
            <a:srgbClr val="66CCFF"/>
          </a:solidFill>
        </p:spPr>
        <p:txBody>
          <a:bodyPr wrap="square" rtlCol="0">
            <a:spAutoFit/>
          </a:bodyPr>
          <a:lstStyle/>
          <a:p>
            <a:r>
              <a:rPr lang="en-GB" sz="2200" dirty="0"/>
              <a:t>Can you tell me about a time that you displayed leadership skills?</a:t>
            </a:r>
          </a:p>
        </p:txBody>
      </p:sp>
      <p:sp>
        <p:nvSpPr>
          <p:cNvPr id="19" name="TextBox 18">
            <a:extLst>
              <a:ext uri="{FF2B5EF4-FFF2-40B4-BE49-F238E27FC236}">
                <a16:creationId xmlns:a16="http://schemas.microsoft.com/office/drawing/2014/main" id="{6DEC74C5-35DF-4D1F-9347-B32E95985AB1}"/>
              </a:ext>
            </a:extLst>
          </p:cNvPr>
          <p:cNvSpPr txBox="1"/>
          <p:nvPr/>
        </p:nvSpPr>
        <p:spPr>
          <a:xfrm>
            <a:off x="569843" y="5325664"/>
            <a:ext cx="9386906" cy="430887"/>
          </a:xfrm>
          <a:prstGeom prst="rect">
            <a:avLst/>
          </a:prstGeom>
          <a:solidFill>
            <a:srgbClr val="FF9933"/>
          </a:solidFill>
        </p:spPr>
        <p:txBody>
          <a:bodyPr wrap="square" rtlCol="0">
            <a:spAutoFit/>
          </a:bodyPr>
          <a:lstStyle/>
          <a:p>
            <a:r>
              <a:rPr lang="en-GB" sz="2200" dirty="0"/>
              <a:t>How do you approach solving difficult problems?</a:t>
            </a:r>
          </a:p>
        </p:txBody>
      </p:sp>
      <p:sp>
        <p:nvSpPr>
          <p:cNvPr id="7" name="TextBox 6">
            <a:extLst>
              <a:ext uri="{FF2B5EF4-FFF2-40B4-BE49-F238E27FC236}">
                <a16:creationId xmlns:a16="http://schemas.microsoft.com/office/drawing/2014/main" id="{0B186DDF-8B04-4798-AC72-2F98E9BC3CDB}"/>
              </a:ext>
            </a:extLst>
          </p:cNvPr>
          <p:cNvSpPr txBox="1"/>
          <p:nvPr/>
        </p:nvSpPr>
        <p:spPr>
          <a:xfrm>
            <a:off x="1436883" y="6212871"/>
            <a:ext cx="7818046" cy="442674"/>
          </a:xfrm>
          <a:prstGeom prst="roundRect">
            <a:avLst/>
          </a:prstGeom>
          <a:solidFill>
            <a:srgbClr val="99FF66"/>
          </a:solidFill>
        </p:spPr>
        <p:txBody>
          <a:bodyPr wrap="square" rtlCol="0">
            <a:spAutoFit/>
          </a:bodyPr>
          <a:lstStyle/>
          <a:p>
            <a:r>
              <a:rPr lang="en-GB" sz="2000" dirty="0"/>
              <a:t>Peer or self assess each answer identifying elements of the STAR method</a:t>
            </a:r>
          </a:p>
        </p:txBody>
      </p:sp>
      <p:pic>
        <p:nvPicPr>
          <p:cNvPr id="20" name="Graphic 19" descr="Pencil">
            <a:extLst>
              <a:ext uri="{FF2B5EF4-FFF2-40B4-BE49-F238E27FC236}">
                <a16:creationId xmlns:a16="http://schemas.microsoft.com/office/drawing/2014/main" id="{075151F2-61F1-4BBF-8586-D7467748FCBF}"/>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93541" y="6212871"/>
            <a:ext cx="529604" cy="529604"/>
          </a:xfrm>
          <a:prstGeom prst="rect">
            <a:avLst/>
          </a:prstGeom>
        </p:spPr>
      </p:pic>
    </p:spTree>
    <p:extLst>
      <p:ext uri="{BB962C8B-B14F-4D97-AF65-F5344CB8AC3E}">
        <p14:creationId xmlns:p14="http://schemas.microsoft.com/office/powerpoint/2010/main" val="2828790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a:t>literacytrust.org.uk</a:t>
            </a:r>
            <a:endParaRPr lang="en-GB" dirty="0"/>
          </a:p>
        </p:txBody>
      </p:sp>
      <p:sp>
        <p:nvSpPr>
          <p:cNvPr id="4" name="Title 3"/>
          <p:cNvSpPr>
            <a:spLocks noGrp="1"/>
          </p:cNvSpPr>
          <p:nvPr>
            <p:ph type="ctrTitle"/>
          </p:nvPr>
        </p:nvSpPr>
        <p:spPr>
          <a:xfrm>
            <a:off x="1596887" y="38864"/>
            <a:ext cx="8359864" cy="1219200"/>
          </a:xfrm>
        </p:spPr>
        <p:txBody>
          <a:bodyPr/>
          <a:lstStyle/>
          <a:p>
            <a:r>
              <a:rPr lang="en-GB" dirty="0"/>
              <a:t>Mock interview</a:t>
            </a:r>
          </a:p>
        </p:txBody>
      </p:sp>
      <p:sp>
        <p:nvSpPr>
          <p:cNvPr id="15" name="TextBox 14">
            <a:extLst>
              <a:ext uri="{FF2B5EF4-FFF2-40B4-BE49-F238E27FC236}">
                <a16:creationId xmlns:a16="http://schemas.microsoft.com/office/drawing/2014/main" id="{82717583-1C21-47BE-850F-440A43464934}"/>
              </a:ext>
            </a:extLst>
          </p:cNvPr>
          <p:cNvSpPr txBox="1"/>
          <p:nvPr/>
        </p:nvSpPr>
        <p:spPr>
          <a:xfrm>
            <a:off x="1246476" y="1630852"/>
            <a:ext cx="8710275" cy="1384995"/>
          </a:xfrm>
          <a:prstGeom prst="rect">
            <a:avLst/>
          </a:prstGeom>
          <a:noFill/>
        </p:spPr>
        <p:txBody>
          <a:bodyPr wrap="square" rtlCol="0">
            <a:spAutoFit/>
          </a:bodyPr>
          <a:lstStyle/>
          <a:p>
            <a:r>
              <a:rPr lang="en-GB" sz="2200" b="1" dirty="0"/>
              <a:t>Work in pairs or small groups to conduct an interview style of your choice. Use the questions from the previous slide and take it in turns to be the interviewer.</a:t>
            </a:r>
          </a:p>
          <a:p>
            <a:endParaRPr lang="en-GB" dirty="0"/>
          </a:p>
        </p:txBody>
      </p:sp>
      <p:pic>
        <p:nvPicPr>
          <p:cNvPr id="5" name="Graphic 4" descr="Users">
            <a:extLst>
              <a:ext uri="{FF2B5EF4-FFF2-40B4-BE49-F238E27FC236}">
                <a16:creationId xmlns:a16="http://schemas.microsoft.com/office/drawing/2014/main" id="{449AA316-A097-4118-AD41-E15B4BB7BF2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6248" y="1561517"/>
            <a:ext cx="914400" cy="914400"/>
          </a:xfrm>
          <a:prstGeom prst="rect">
            <a:avLst/>
          </a:prstGeom>
        </p:spPr>
      </p:pic>
      <p:sp>
        <p:nvSpPr>
          <p:cNvPr id="7" name="TextBox 6">
            <a:extLst>
              <a:ext uri="{FF2B5EF4-FFF2-40B4-BE49-F238E27FC236}">
                <a16:creationId xmlns:a16="http://schemas.microsoft.com/office/drawing/2014/main" id="{6D6A3771-B571-4DAA-80B7-32DC5ED296D8}"/>
              </a:ext>
            </a:extLst>
          </p:cNvPr>
          <p:cNvSpPr txBox="1"/>
          <p:nvPr/>
        </p:nvSpPr>
        <p:spPr>
          <a:xfrm>
            <a:off x="406400" y="2878667"/>
            <a:ext cx="7095067" cy="2862322"/>
          </a:xfrm>
          <a:prstGeom prst="rect">
            <a:avLst/>
          </a:prstGeom>
          <a:noFill/>
          <a:ln>
            <a:solidFill>
              <a:srgbClr val="826CAE"/>
            </a:solidFill>
          </a:ln>
        </p:spPr>
        <p:txBody>
          <a:bodyPr wrap="square" rtlCol="0">
            <a:spAutoFit/>
          </a:bodyPr>
          <a:lstStyle/>
          <a:p>
            <a:r>
              <a:rPr lang="en-GB" sz="2000" b="1" dirty="0"/>
              <a:t>Success criteria:</a:t>
            </a:r>
          </a:p>
          <a:p>
            <a:pPr marL="285750" indent="-285750">
              <a:buFont typeface="Wingdings" panose="05000000000000000000" pitchFamily="2" charset="2"/>
              <a:buChar char="ü"/>
            </a:pPr>
            <a:endParaRPr lang="en-GB" sz="2000" dirty="0"/>
          </a:p>
          <a:p>
            <a:pPr marL="285750" indent="-285750">
              <a:buFont typeface="Wingdings" panose="05000000000000000000" pitchFamily="2" charset="2"/>
              <a:buChar char="ü"/>
            </a:pPr>
            <a:r>
              <a:rPr lang="en-GB" sz="2000" dirty="0"/>
              <a:t>You make plenty of eye contact with all interviewers</a:t>
            </a:r>
          </a:p>
          <a:p>
            <a:pPr marL="285750" indent="-285750">
              <a:buFont typeface="Wingdings" panose="05000000000000000000" pitchFamily="2" charset="2"/>
              <a:buChar char="ü"/>
            </a:pPr>
            <a:r>
              <a:rPr lang="en-GB" sz="2000" dirty="0"/>
              <a:t>You answer confidently and clearly</a:t>
            </a:r>
          </a:p>
          <a:p>
            <a:pPr marL="285750" indent="-285750">
              <a:buFont typeface="Wingdings" panose="05000000000000000000" pitchFamily="2" charset="2"/>
              <a:buChar char="ü"/>
            </a:pPr>
            <a:r>
              <a:rPr lang="en-GB" sz="2000" dirty="0"/>
              <a:t>You have prepared answers for the interview</a:t>
            </a:r>
          </a:p>
          <a:p>
            <a:pPr marL="285750" indent="-285750">
              <a:buFont typeface="Wingdings" panose="05000000000000000000" pitchFamily="2" charset="2"/>
              <a:buChar char="ü"/>
            </a:pPr>
            <a:r>
              <a:rPr lang="en-GB" sz="2000" dirty="0"/>
              <a:t>You have shown that you have the skills the interviewer is looking for</a:t>
            </a:r>
          </a:p>
          <a:p>
            <a:pPr marL="285750" indent="-285750">
              <a:buFont typeface="Wingdings" panose="05000000000000000000" pitchFamily="2" charset="2"/>
              <a:buChar char="ü"/>
            </a:pPr>
            <a:r>
              <a:rPr lang="en-GB" sz="2000" dirty="0"/>
              <a:t>You explain clearly and give details</a:t>
            </a:r>
          </a:p>
          <a:p>
            <a:pPr marL="285750" indent="-285750">
              <a:buFont typeface="Wingdings" panose="05000000000000000000" pitchFamily="2" charset="2"/>
              <a:buChar char="ü"/>
            </a:pPr>
            <a:r>
              <a:rPr lang="en-GB" sz="2000" dirty="0"/>
              <a:t>You smile lots of and show enthusiasm for the job</a:t>
            </a:r>
          </a:p>
        </p:txBody>
      </p:sp>
      <p:sp>
        <p:nvSpPr>
          <p:cNvPr id="20" name="TextBox 19">
            <a:extLst>
              <a:ext uri="{FF2B5EF4-FFF2-40B4-BE49-F238E27FC236}">
                <a16:creationId xmlns:a16="http://schemas.microsoft.com/office/drawing/2014/main" id="{2E480180-0402-4693-9954-A14DA032B242}"/>
              </a:ext>
            </a:extLst>
          </p:cNvPr>
          <p:cNvSpPr txBox="1"/>
          <p:nvPr/>
        </p:nvSpPr>
        <p:spPr>
          <a:xfrm>
            <a:off x="8049554" y="2847889"/>
            <a:ext cx="2042713" cy="2585323"/>
          </a:xfrm>
          <a:prstGeom prst="rect">
            <a:avLst/>
          </a:prstGeom>
          <a:noFill/>
          <a:ln w="57150">
            <a:solidFill>
              <a:srgbClr val="826CAE"/>
            </a:solidFill>
          </a:ln>
        </p:spPr>
        <p:txBody>
          <a:bodyPr wrap="square" rtlCol="0">
            <a:spAutoFit/>
          </a:bodyPr>
          <a:lstStyle/>
          <a:p>
            <a:pPr algn="ctr"/>
            <a:endParaRPr lang="en-GB" dirty="0"/>
          </a:p>
          <a:p>
            <a:pPr algn="ctr"/>
            <a:endParaRPr lang="en-GB" dirty="0"/>
          </a:p>
          <a:p>
            <a:pPr algn="ctr"/>
            <a:endParaRPr lang="en-GB" dirty="0"/>
          </a:p>
          <a:p>
            <a:pPr algn="ctr">
              <a:spcAft>
                <a:spcPts val="600"/>
              </a:spcAft>
            </a:pPr>
            <a:r>
              <a:rPr lang="en-GB" dirty="0"/>
              <a:t>Give each candidate a WWW/EBI to improve for next time. Or reflect on your own interview.</a:t>
            </a:r>
          </a:p>
        </p:txBody>
      </p:sp>
      <p:pic>
        <p:nvPicPr>
          <p:cNvPr id="21" name="Graphic 20" descr="Lightbulb">
            <a:extLst>
              <a:ext uri="{FF2B5EF4-FFF2-40B4-BE49-F238E27FC236}">
                <a16:creationId xmlns:a16="http://schemas.microsoft.com/office/drawing/2014/main" id="{A5F0A3CF-AE20-4DFC-8655-48100071A5C9}"/>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665128" y="2934407"/>
            <a:ext cx="811564" cy="811564"/>
          </a:xfrm>
          <a:prstGeom prst="rect">
            <a:avLst/>
          </a:prstGeom>
        </p:spPr>
      </p:pic>
    </p:spTree>
    <p:extLst>
      <p:ext uri="{BB962C8B-B14F-4D97-AF65-F5344CB8AC3E}">
        <p14:creationId xmlns:p14="http://schemas.microsoft.com/office/powerpoint/2010/main" val="1784978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F01FAA2-42C5-48D4-B4E1-86CBDBECB5EB}"/>
              </a:ext>
            </a:extLst>
          </p:cNvPr>
          <p:cNvSpPr/>
          <p:nvPr/>
        </p:nvSpPr>
        <p:spPr>
          <a:xfrm>
            <a:off x="1596886" y="575804"/>
            <a:ext cx="3330713" cy="751702"/>
          </a:xfrm>
          <a:prstGeom prst="rect">
            <a:avLst/>
          </a:prstGeom>
          <a:solidFill>
            <a:srgbClr val="826CAE"/>
          </a:solidFill>
          <a:ln>
            <a:solidFill>
              <a:srgbClr val="826C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Subtitle 1">
            <a:extLst>
              <a:ext uri="{FF2B5EF4-FFF2-40B4-BE49-F238E27FC236}">
                <a16:creationId xmlns:a16="http://schemas.microsoft.com/office/drawing/2014/main" id="{21F72BF5-4ACE-41AA-B7C8-52C153370649}"/>
              </a:ext>
            </a:extLst>
          </p:cNvPr>
          <p:cNvSpPr txBox="1">
            <a:spLocks/>
          </p:cNvSpPr>
          <p:nvPr/>
        </p:nvSpPr>
        <p:spPr>
          <a:xfrm>
            <a:off x="995680" y="1733447"/>
            <a:ext cx="9256673" cy="47929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200" b="1" dirty="0"/>
              <a:t>Test your interview knowledge:</a:t>
            </a:r>
          </a:p>
          <a:p>
            <a:pPr marL="0" indent="0">
              <a:buFont typeface="Arial" panose="020B0604020202020204" pitchFamily="34" charset="0"/>
              <a:buNone/>
            </a:pPr>
            <a:endParaRPr lang="en-GB" u="sng" dirty="0"/>
          </a:p>
        </p:txBody>
      </p:sp>
      <p:pic>
        <p:nvPicPr>
          <p:cNvPr id="3" name="Graphic 2" descr="Head with gears">
            <a:extLst>
              <a:ext uri="{FF2B5EF4-FFF2-40B4-BE49-F238E27FC236}">
                <a16:creationId xmlns:a16="http://schemas.microsoft.com/office/drawing/2014/main" id="{30BF7EC3-941F-4836-84F8-9F89F9FD935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3040" y="1483446"/>
            <a:ext cx="802640" cy="802640"/>
          </a:xfrm>
          <a:prstGeom prst="rect">
            <a:avLst/>
          </a:prstGeom>
        </p:spPr>
      </p:pic>
      <p:sp>
        <p:nvSpPr>
          <p:cNvPr id="5" name="TextBox 4">
            <a:extLst>
              <a:ext uri="{FF2B5EF4-FFF2-40B4-BE49-F238E27FC236}">
                <a16:creationId xmlns:a16="http://schemas.microsoft.com/office/drawing/2014/main" id="{17A6CE59-B8DA-4E5C-A01B-4EC508DBE509}"/>
              </a:ext>
            </a:extLst>
          </p:cNvPr>
          <p:cNvSpPr txBox="1"/>
          <p:nvPr/>
        </p:nvSpPr>
        <p:spPr>
          <a:xfrm>
            <a:off x="265043" y="2417268"/>
            <a:ext cx="5080863" cy="4862870"/>
          </a:xfrm>
          <a:prstGeom prst="rect">
            <a:avLst/>
          </a:prstGeom>
          <a:noFill/>
        </p:spPr>
        <p:txBody>
          <a:bodyPr wrap="square" rtlCol="0">
            <a:spAutoFit/>
          </a:bodyPr>
          <a:lstStyle/>
          <a:p>
            <a:pPr marL="342900" indent="-342900">
              <a:buAutoNum type="arabicParenR"/>
            </a:pPr>
            <a:r>
              <a:rPr lang="en-GB" dirty="0">
                <a:solidFill>
                  <a:srgbClr val="826CAE"/>
                </a:solidFill>
              </a:rPr>
              <a:t>How long does it take for an interviewer to decide if you’ll get the job?</a:t>
            </a:r>
          </a:p>
          <a:p>
            <a:endParaRPr lang="en-GB" dirty="0"/>
          </a:p>
          <a:p>
            <a:pPr marL="1076325" lvl="5" indent="-355600">
              <a:buAutoNum type="alphaLcParenR"/>
            </a:pPr>
            <a:r>
              <a:rPr lang="en-GB" sz="1600" dirty="0"/>
              <a:t>30 minutes</a:t>
            </a:r>
          </a:p>
          <a:p>
            <a:pPr marL="1076325" lvl="5" indent="-355600">
              <a:buAutoNum type="alphaLcParenR"/>
            </a:pPr>
            <a:r>
              <a:rPr lang="en-GB" sz="1600" dirty="0"/>
              <a:t>The next day</a:t>
            </a:r>
          </a:p>
          <a:p>
            <a:pPr marL="1076325" lvl="5" indent="-355600">
              <a:buAutoNum type="alphaLcParenR"/>
            </a:pPr>
            <a:r>
              <a:rPr lang="en-GB" sz="1600" dirty="0"/>
              <a:t>2 minutes</a:t>
            </a:r>
            <a:endParaRPr lang="en-GB" dirty="0"/>
          </a:p>
          <a:p>
            <a:pPr marL="342900" indent="-342900">
              <a:buAutoNum type="arabicParenR"/>
            </a:pPr>
            <a:endParaRPr lang="en-GB" dirty="0"/>
          </a:p>
          <a:p>
            <a:r>
              <a:rPr lang="en-GB" dirty="0">
                <a:solidFill>
                  <a:srgbClr val="826CAE"/>
                </a:solidFill>
              </a:rPr>
              <a:t>2)    How many candidates are invited to an     </a:t>
            </a:r>
          </a:p>
          <a:p>
            <a:r>
              <a:rPr lang="en-GB" dirty="0">
                <a:solidFill>
                  <a:srgbClr val="826CAE"/>
                </a:solidFill>
              </a:rPr>
              <a:t>        interview?</a:t>
            </a:r>
          </a:p>
          <a:p>
            <a:pPr marL="342900" indent="-342900">
              <a:buAutoNum type="arabicParenR"/>
            </a:pPr>
            <a:endParaRPr lang="en-GB" dirty="0"/>
          </a:p>
          <a:p>
            <a:pPr marL="1076325" lvl="5" indent="-355600">
              <a:buAutoNum type="alphaLcParenR"/>
            </a:pPr>
            <a:r>
              <a:rPr lang="en-GB" sz="1600" dirty="0"/>
              <a:t>4 - 6</a:t>
            </a:r>
          </a:p>
          <a:p>
            <a:pPr marL="1076325" lvl="5" indent="-355600">
              <a:buAutoNum type="alphaLcParenR"/>
            </a:pPr>
            <a:r>
              <a:rPr lang="en-GB" sz="1600" dirty="0"/>
              <a:t>2</a:t>
            </a:r>
          </a:p>
          <a:p>
            <a:pPr marL="1076325" lvl="5" indent="-355600">
              <a:buAutoNum type="alphaLcParenR"/>
            </a:pPr>
            <a:r>
              <a:rPr lang="en-GB" sz="1600" dirty="0"/>
              <a:t>Everyone who applied</a:t>
            </a:r>
            <a:endParaRPr lang="en-GB" dirty="0"/>
          </a:p>
          <a:p>
            <a:pPr marL="342900" indent="-342900">
              <a:buAutoNum type="arabicParenR"/>
            </a:pPr>
            <a:endParaRPr lang="en-GB" dirty="0"/>
          </a:p>
          <a:p>
            <a:pPr marL="342900" indent="-342900">
              <a:buAutoNum type="arabicParenR" startAt="3"/>
            </a:pPr>
            <a:r>
              <a:rPr lang="en-GB" dirty="0">
                <a:solidFill>
                  <a:srgbClr val="826CAE"/>
                </a:solidFill>
              </a:rPr>
              <a:t>It’s OK to wear pyjamas for a Zoom interview</a:t>
            </a:r>
          </a:p>
          <a:p>
            <a:pPr marL="342900" indent="-342900">
              <a:buAutoNum type="arabicParenR"/>
            </a:pPr>
            <a:endParaRPr lang="en-GB" dirty="0"/>
          </a:p>
          <a:p>
            <a:pPr marL="1076325" lvl="5" indent="-355600">
              <a:buAutoNum type="alphaLcParenR"/>
            </a:pPr>
            <a:r>
              <a:rPr lang="en-GB" sz="1600" dirty="0"/>
              <a:t>Absolutely not – dress in formal wear</a:t>
            </a:r>
          </a:p>
          <a:p>
            <a:pPr marL="1076325" lvl="5" indent="-355600">
              <a:buAutoNum type="alphaLcParenR"/>
            </a:pPr>
            <a:r>
              <a:rPr lang="en-GB" sz="1600" dirty="0"/>
              <a:t>Of course – it’s the internet</a:t>
            </a:r>
            <a:endParaRPr lang="en-GB" dirty="0"/>
          </a:p>
        </p:txBody>
      </p:sp>
      <p:sp>
        <p:nvSpPr>
          <p:cNvPr id="6" name="TextBox 5">
            <a:extLst>
              <a:ext uri="{FF2B5EF4-FFF2-40B4-BE49-F238E27FC236}">
                <a16:creationId xmlns:a16="http://schemas.microsoft.com/office/drawing/2014/main" id="{3EEB499B-187E-4FFC-B002-479D18339ED2}"/>
              </a:ext>
            </a:extLst>
          </p:cNvPr>
          <p:cNvSpPr txBox="1"/>
          <p:nvPr/>
        </p:nvSpPr>
        <p:spPr>
          <a:xfrm>
            <a:off x="5300347" y="2286086"/>
            <a:ext cx="5198426" cy="5355312"/>
          </a:xfrm>
          <a:prstGeom prst="rect">
            <a:avLst/>
          </a:prstGeom>
          <a:noFill/>
        </p:spPr>
        <p:txBody>
          <a:bodyPr wrap="square" rtlCol="0">
            <a:spAutoFit/>
          </a:bodyPr>
          <a:lstStyle/>
          <a:p>
            <a:r>
              <a:rPr lang="en-GB" dirty="0">
                <a:solidFill>
                  <a:srgbClr val="826CAE"/>
                </a:solidFill>
              </a:rPr>
              <a:t>4)      What does ‘STAR’ stand for?</a:t>
            </a:r>
          </a:p>
          <a:p>
            <a:pPr marL="342900" indent="-342900">
              <a:buAutoNum type="arabicParenR"/>
            </a:pPr>
            <a:endParaRPr lang="en-GB" dirty="0"/>
          </a:p>
          <a:p>
            <a:pPr marL="1076325" lvl="5" indent="-355600">
              <a:buAutoNum type="alphaLcParenR"/>
            </a:pPr>
            <a:r>
              <a:rPr lang="en-GB" sz="1600" dirty="0"/>
              <a:t>Situation, task, action, resolution</a:t>
            </a:r>
          </a:p>
          <a:p>
            <a:pPr marL="1076325" lvl="5" indent="-355600">
              <a:buAutoNum type="alphaLcParenR"/>
            </a:pPr>
            <a:r>
              <a:rPr lang="en-GB" sz="1600" dirty="0"/>
              <a:t>Strut, talk, ask, respect</a:t>
            </a:r>
          </a:p>
          <a:p>
            <a:pPr marL="1076325" lvl="5" indent="-355600">
              <a:buAutoNum type="alphaLcParenR"/>
            </a:pPr>
            <a:r>
              <a:rPr lang="en-GB" sz="1600" dirty="0"/>
              <a:t>Situation, task, action, result</a:t>
            </a:r>
          </a:p>
          <a:p>
            <a:pPr marL="1076325" lvl="5" indent="-355600">
              <a:buAutoNum type="alphaLcParenR"/>
            </a:pPr>
            <a:r>
              <a:rPr lang="en-GB" sz="1600" dirty="0"/>
              <a:t>Situation, task, analysis, result</a:t>
            </a:r>
            <a:endParaRPr lang="en-GB" dirty="0"/>
          </a:p>
          <a:p>
            <a:pPr marL="342900" indent="-342900">
              <a:buAutoNum type="arabicParenR"/>
            </a:pPr>
            <a:endParaRPr lang="en-GB" dirty="0"/>
          </a:p>
          <a:p>
            <a:pPr marL="342900" indent="-342900">
              <a:buAutoNum type="arabicParenR" startAt="5"/>
            </a:pPr>
            <a:r>
              <a:rPr lang="en-GB" dirty="0">
                <a:solidFill>
                  <a:srgbClr val="826CAE"/>
                </a:solidFill>
              </a:rPr>
              <a:t>5) An interviewer will try to get you to make </a:t>
            </a:r>
          </a:p>
          <a:p>
            <a:r>
              <a:rPr lang="en-GB" dirty="0">
                <a:solidFill>
                  <a:srgbClr val="826CAE"/>
                </a:solidFill>
              </a:rPr>
              <a:t>       mistakes</a:t>
            </a:r>
          </a:p>
          <a:p>
            <a:endParaRPr lang="en-GB" dirty="0"/>
          </a:p>
          <a:p>
            <a:pPr marL="1076325" lvl="5" indent="-355600">
              <a:buAutoNum type="alphaLcParenR"/>
            </a:pPr>
            <a:r>
              <a:rPr lang="en-GB" sz="1600" dirty="0"/>
              <a:t>Yes – it’s how they decide who is best </a:t>
            </a:r>
          </a:p>
          <a:p>
            <a:pPr marL="1076325" lvl="5" indent="-355600">
              <a:buAutoNum type="alphaLcParenR"/>
            </a:pPr>
            <a:r>
              <a:rPr lang="en-GB" sz="1600" dirty="0"/>
              <a:t>No – often they’re just as nervous as you</a:t>
            </a:r>
          </a:p>
          <a:p>
            <a:pPr marL="1076325" lvl="5" indent="-355600">
              <a:buAutoNum type="alphaLcParenR"/>
            </a:pPr>
            <a:endParaRPr lang="en-GB" dirty="0"/>
          </a:p>
          <a:p>
            <a:r>
              <a:rPr lang="en-GB" dirty="0">
                <a:solidFill>
                  <a:srgbClr val="826CAE"/>
                </a:solidFill>
              </a:rPr>
              <a:t>6)    What is the most important thing to do when   </a:t>
            </a:r>
          </a:p>
          <a:p>
            <a:r>
              <a:rPr lang="en-GB" dirty="0">
                <a:solidFill>
                  <a:srgbClr val="826CAE"/>
                </a:solidFill>
              </a:rPr>
              <a:t>        entering an interview</a:t>
            </a:r>
          </a:p>
          <a:p>
            <a:pPr marL="342900" indent="-342900">
              <a:buAutoNum type="arabicParenR"/>
            </a:pPr>
            <a:endParaRPr lang="en-GB" dirty="0"/>
          </a:p>
          <a:p>
            <a:pPr marL="1076325" lvl="5" indent="-355600">
              <a:buAutoNum type="alphaLcParenR"/>
            </a:pPr>
            <a:r>
              <a:rPr lang="en-GB" sz="1600" dirty="0"/>
              <a:t>Smile and greet the interviewers</a:t>
            </a:r>
          </a:p>
          <a:p>
            <a:pPr marL="1076325" lvl="5" indent="-355600">
              <a:buAutoNum type="alphaLcParenR"/>
            </a:pPr>
            <a:r>
              <a:rPr lang="en-GB" sz="1600" dirty="0"/>
              <a:t>Look down and blush</a:t>
            </a:r>
          </a:p>
          <a:p>
            <a:pPr marL="1076325" lvl="5" indent="-355600">
              <a:buAutoNum type="alphaLcParenR"/>
            </a:pPr>
            <a:r>
              <a:rPr lang="en-GB" sz="1600" dirty="0"/>
              <a:t>High five the interviewers</a:t>
            </a:r>
          </a:p>
          <a:p>
            <a:pPr marL="720725" lvl="5"/>
            <a:endParaRPr lang="en-GB" dirty="0"/>
          </a:p>
        </p:txBody>
      </p:sp>
      <p:sp>
        <p:nvSpPr>
          <p:cNvPr id="7" name="Title 3">
            <a:extLst>
              <a:ext uri="{FF2B5EF4-FFF2-40B4-BE49-F238E27FC236}">
                <a16:creationId xmlns:a16="http://schemas.microsoft.com/office/drawing/2014/main" id="{897F55C0-C62E-4864-BEF6-5D2BD39B2E1E}"/>
              </a:ext>
            </a:extLst>
          </p:cNvPr>
          <p:cNvSpPr txBox="1">
            <a:spLocks/>
          </p:cNvSpPr>
          <p:nvPr/>
        </p:nvSpPr>
        <p:spPr>
          <a:xfrm>
            <a:off x="1558071" y="381317"/>
            <a:ext cx="8359864" cy="751702"/>
          </a:xfrm>
          <a:prstGeom prst="rect">
            <a:avLst/>
          </a:prstGeom>
        </p:spPr>
        <p:txBody>
          <a:bodyPr/>
          <a:lst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a:lstStyle>
          <a:p>
            <a:r>
              <a:rPr lang="en-GB" b="1" dirty="0">
                <a:solidFill>
                  <a:schemeClr val="bg1"/>
                </a:solidFill>
              </a:rPr>
              <a:t>Plenary - quiz</a:t>
            </a:r>
          </a:p>
        </p:txBody>
      </p:sp>
    </p:spTree>
    <p:extLst>
      <p:ext uri="{BB962C8B-B14F-4D97-AF65-F5344CB8AC3E}">
        <p14:creationId xmlns:p14="http://schemas.microsoft.com/office/powerpoint/2010/main" val="23271612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F01FAA2-42C5-48D4-B4E1-86CBDBECB5EB}"/>
              </a:ext>
            </a:extLst>
          </p:cNvPr>
          <p:cNvSpPr/>
          <p:nvPr/>
        </p:nvSpPr>
        <p:spPr>
          <a:xfrm>
            <a:off x="1596886" y="575804"/>
            <a:ext cx="3330713" cy="751702"/>
          </a:xfrm>
          <a:prstGeom prst="rect">
            <a:avLst/>
          </a:prstGeom>
          <a:solidFill>
            <a:srgbClr val="826CAE"/>
          </a:solidFill>
          <a:ln>
            <a:solidFill>
              <a:srgbClr val="826C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Subtitle 1">
            <a:extLst>
              <a:ext uri="{FF2B5EF4-FFF2-40B4-BE49-F238E27FC236}">
                <a16:creationId xmlns:a16="http://schemas.microsoft.com/office/drawing/2014/main" id="{21F72BF5-4ACE-41AA-B7C8-52C153370649}"/>
              </a:ext>
            </a:extLst>
          </p:cNvPr>
          <p:cNvSpPr txBox="1">
            <a:spLocks/>
          </p:cNvSpPr>
          <p:nvPr/>
        </p:nvSpPr>
        <p:spPr>
          <a:xfrm>
            <a:off x="995680" y="1733447"/>
            <a:ext cx="9256673" cy="47929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200" b="1" dirty="0"/>
              <a:t>Test your interview knowledge:</a:t>
            </a:r>
          </a:p>
          <a:p>
            <a:pPr marL="0" indent="0">
              <a:buFont typeface="Arial" panose="020B0604020202020204" pitchFamily="34" charset="0"/>
              <a:buNone/>
            </a:pPr>
            <a:endParaRPr lang="en-GB" u="sng" dirty="0"/>
          </a:p>
        </p:txBody>
      </p:sp>
      <p:pic>
        <p:nvPicPr>
          <p:cNvPr id="3" name="Graphic 2" descr="Head with gears">
            <a:extLst>
              <a:ext uri="{FF2B5EF4-FFF2-40B4-BE49-F238E27FC236}">
                <a16:creationId xmlns:a16="http://schemas.microsoft.com/office/drawing/2014/main" id="{30BF7EC3-941F-4836-84F8-9F89F9FD935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3040" y="1483446"/>
            <a:ext cx="802640" cy="802640"/>
          </a:xfrm>
          <a:prstGeom prst="rect">
            <a:avLst/>
          </a:prstGeom>
        </p:spPr>
      </p:pic>
      <p:sp>
        <p:nvSpPr>
          <p:cNvPr id="5" name="TextBox 4">
            <a:extLst>
              <a:ext uri="{FF2B5EF4-FFF2-40B4-BE49-F238E27FC236}">
                <a16:creationId xmlns:a16="http://schemas.microsoft.com/office/drawing/2014/main" id="{17A6CE59-B8DA-4E5C-A01B-4EC508DBE509}"/>
              </a:ext>
            </a:extLst>
          </p:cNvPr>
          <p:cNvSpPr txBox="1"/>
          <p:nvPr/>
        </p:nvSpPr>
        <p:spPr>
          <a:xfrm>
            <a:off x="265043" y="2383402"/>
            <a:ext cx="5080863" cy="4862870"/>
          </a:xfrm>
          <a:prstGeom prst="rect">
            <a:avLst/>
          </a:prstGeom>
          <a:noFill/>
        </p:spPr>
        <p:txBody>
          <a:bodyPr wrap="square" rtlCol="0">
            <a:spAutoFit/>
          </a:bodyPr>
          <a:lstStyle/>
          <a:p>
            <a:pPr marL="342900" indent="-342900">
              <a:buAutoNum type="arabicParenR"/>
            </a:pPr>
            <a:r>
              <a:rPr lang="en-GB" dirty="0">
                <a:solidFill>
                  <a:srgbClr val="826CAE"/>
                </a:solidFill>
              </a:rPr>
              <a:t>How long does it take for an interviewer to decide if you’ll get the job?</a:t>
            </a:r>
          </a:p>
          <a:p>
            <a:endParaRPr lang="en-GB" dirty="0"/>
          </a:p>
          <a:p>
            <a:pPr marL="1076325" lvl="5" indent="-355600">
              <a:buAutoNum type="alphaLcParenR"/>
            </a:pPr>
            <a:r>
              <a:rPr lang="en-GB" sz="1600" dirty="0">
                <a:solidFill>
                  <a:srgbClr val="FF0000"/>
                </a:solidFill>
              </a:rPr>
              <a:t>30 minutes</a:t>
            </a:r>
          </a:p>
          <a:p>
            <a:pPr marL="1076325" lvl="5" indent="-355600">
              <a:buAutoNum type="alphaLcParenR"/>
            </a:pPr>
            <a:r>
              <a:rPr lang="en-GB" sz="1600" dirty="0">
                <a:solidFill>
                  <a:srgbClr val="FF0000"/>
                </a:solidFill>
              </a:rPr>
              <a:t>The next day</a:t>
            </a:r>
          </a:p>
          <a:p>
            <a:pPr marL="1076325" lvl="5" indent="-355600">
              <a:buAutoNum type="alphaLcParenR"/>
            </a:pPr>
            <a:r>
              <a:rPr lang="en-GB" sz="1600" dirty="0">
                <a:solidFill>
                  <a:srgbClr val="00B050"/>
                </a:solidFill>
              </a:rPr>
              <a:t>2 minutes</a:t>
            </a:r>
            <a:endParaRPr lang="en-GB" dirty="0">
              <a:solidFill>
                <a:srgbClr val="00B050"/>
              </a:solidFill>
            </a:endParaRPr>
          </a:p>
          <a:p>
            <a:pPr marL="342900" indent="-342900">
              <a:buAutoNum type="arabicParenR"/>
            </a:pPr>
            <a:endParaRPr lang="en-GB" dirty="0"/>
          </a:p>
          <a:p>
            <a:r>
              <a:rPr lang="en-GB" dirty="0">
                <a:solidFill>
                  <a:srgbClr val="826CAE"/>
                </a:solidFill>
              </a:rPr>
              <a:t>2)    How many candidates are invited to an     </a:t>
            </a:r>
          </a:p>
          <a:p>
            <a:r>
              <a:rPr lang="en-GB" dirty="0">
                <a:solidFill>
                  <a:srgbClr val="826CAE"/>
                </a:solidFill>
              </a:rPr>
              <a:t>        interview?</a:t>
            </a:r>
          </a:p>
          <a:p>
            <a:pPr marL="342900" indent="-342900">
              <a:buAutoNum type="arabicParenR"/>
            </a:pPr>
            <a:endParaRPr lang="en-GB" dirty="0"/>
          </a:p>
          <a:p>
            <a:pPr marL="1076325" lvl="5" indent="-355600">
              <a:buAutoNum type="alphaLcParenR"/>
            </a:pPr>
            <a:r>
              <a:rPr lang="en-GB" sz="1600" dirty="0">
                <a:solidFill>
                  <a:srgbClr val="00B050"/>
                </a:solidFill>
              </a:rPr>
              <a:t>4 - 6</a:t>
            </a:r>
          </a:p>
          <a:p>
            <a:pPr marL="1076325" lvl="5" indent="-355600">
              <a:buAutoNum type="alphaLcParenR"/>
            </a:pPr>
            <a:r>
              <a:rPr lang="en-GB" sz="1600" dirty="0">
                <a:solidFill>
                  <a:srgbClr val="FF0000"/>
                </a:solidFill>
              </a:rPr>
              <a:t>2</a:t>
            </a:r>
          </a:p>
          <a:p>
            <a:pPr marL="1076325" lvl="5" indent="-355600">
              <a:buAutoNum type="alphaLcParenR"/>
            </a:pPr>
            <a:r>
              <a:rPr lang="en-GB" sz="1600" dirty="0">
                <a:solidFill>
                  <a:srgbClr val="FF0000"/>
                </a:solidFill>
              </a:rPr>
              <a:t>Everyone who applied</a:t>
            </a:r>
            <a:endParaRPr lang="en-GB" dirty="0">
              <a:solidFill>
                <a:srgbClr val="FF0000"/>
              </a:solidFill>
            </a:endParaRPr>
          </a:p>
          <a:p>
            <a:pPr marL="342900" indent="-342900">
              <a:buAutoNum type="arabicParenR"/>
            </a:pPr>
            <a:endParaRPr lang="en-GB" dirty="0"/>
          </a:p>
          <a:p>
            <a:pPr marL="342900" indent="-342900">
              <a:buAutoNum type="arabicParenR" startAt="3"/>
            </a:pPr>
            <a:r>
              <a:rPr lang="en-GB" dirty="0">
                <a:solidFill>
                  <a:srgbClr val="826CAE"/>
                </a:solidFill>
              </a:rPr>
              <a:t>It’s OK to wear pyjamas for a Zoom interview</a:t>
            </a:r>
          </a:p>
          <a:p>
            <a:pPr marL="342900" indent="-342900">
              <a:buAutoNum type="arabicParenR"/>
            </a:pPr>
            <a:endParaRPr lang="en-GB" dirty="0"/>
          </a:p>
          <a:p>
            <a:pPr marL="1076325" lvl="5" indent="-355600">
              <a:buAutoNum type="alphaLcParenR"/>
            </a:pPr>
            <a:r>
              <a:rPr lang="en-GB" sz="1600" dirty="0">
                <a:solidFill>
                  <a:srgbClr val="00B050"/>
                </a:solidFill>
              </a:rPr>
              <a:t>Absolutely not – dress in formal wear</a:t>
            </a:r>
          </a:p>
          <a:p>
            <a:pPr marL="1076325" lvl="5" indent="-355600">
              <a:buAutoNum type="alphaLcParenR"/>
            </a:pPr>
            <a:r>
              <a:rPr lang="en-GB" sz="1600" dirty="0">
                <a:solidFill>
                  <a:srgbClr val="FF0000"/>
                </a:solidFill>
              </a:rPr>
              <a:t>Of course – it’s the internet</a:t>
            </a:r>
            <a:endParaRPr lang="en-GB" dirty="0">
              <a:solidFill>
                <a:srgbClr val="FF0000"/>
              </a:solidFill>
            </a:endParaRPr>
          </a:p>
        </p:txBody>
      </p:sp>
      <p:sp>
        <p:nvSpPr>
          <p:cNvPr id="6" name="TextBox 5">
            <a:extLst>
              <a:ext uri="{FF2B5EF4-FFF2-40B4-BE49-F238E27FC236}">
                <a16:creationId xmlns:a16="http://schemas.microsoft.com/office/drawing/2014/main" id="{3EEB499B-187E-4FFC-B002-479D18339ED2}"/>
              </a:ext>
            </a:extLst>
          </p:cNvPr>
          <p:cNvSpPr txBox="1"/>
          <p:nvPr/>
        </p:nvSpPr>
        <p:spPr>
          <a:xfrm>
            <a:off x="5340908" y="2379764"/>
            <a:ext cx="5198426" cy="5355312"/>
          </a:xfrm>
          <a:prstGeom prst="rect">
            <a:avLst/>
          </a:prstGeom>
          <a:noFill/>
        </p:spPr>
        <p:txBody>
          <a:bodyPr wrap="square" rtlCol="0">
            <a:spAutoFit/>
          </a:bodyPr>
          <a:lstStyle/>
          <a:p>
            <a:r>
              <a:rPr lang="en-GB" dirty="0">
                <a:solidFill>
                  <a:srgbClr val="826CAE"/>
                </a:solidFill>
              </a:rPr>
              <a:t>4)      What does ‘STAR’ stand for?</a:t>
            </a:r>
          </a:p>
          <a:p>
            <a:pPr marL="342900" indent="-342900">
              <a:buAutoNum type="arabicParenR"/>
            </a:pPr>
            <a:endParaRPr lang="en-GB" dirty="0"/>
          </a:p>
          <a:p>
            <a:pPr marL="1076325" lvl="5" indent="-355600">
              <a:buAutoNum type="alphaLcParenR"/>
            </a:pPr>
            <a:r>
              <a:rPr lang="en-GB" sz="1600" dirty="0">
                <a:solidFill>
                  <a:srgbClr val="FF0000"/>
                </a:solidFill>
              </a:rPr>
              <a:t>Situation, task, action, resolution</a:t>
            </a:r>
          </a:p>
          <a:p>
            <a:pPr marL="1076325" lvl="5" indent="-355600">
              <a:buAutoNum type="alphaLcParenR"/>
            </a:pPr>
            <a:r>
              <a:rPr lang="en-GB" sz="1600" dirty="0">
                <a:solidFill>
                  <a:srgbClr val="FF0000"/>
                </a:solidFill>
              </a:rPr>
              <a:t>Strut, talk, ask, respect</a:t>
            </a:r>
          </a:p>
          <a:p>
            <a:pPr marL="1076325" lvl="5" indent="-355600">
              <a:buAutoNum type="alphaLcParenR"/>
            </a:pPr>
            <a:r>
              <a:rPr lang="en-GB" sz="1600" dirty="0">
                <a:solidFill>
                  <a:srgbClr val="00B050"/>
                </a:solidFill>
              </a:rPr>
              <a:t>Situation, task, action, result</a:t>
            </a:r>
          </a:p>
          <a:p>
            <a:pPr marL="1076325" lvl="5" indent="-355600">
              <a:buAutoNum type="alphaLcParenR"/>
            </a:pPr>
            <a:r>
              <a:rPr lang="en-GB" sz="1600" dirty="0">
                <a:solidFill>
                  <a:srgbClr val="FF0000"/>
                </a:solidFill>
              </a:rPr>
              <a:t>Situation, task, analysis, result</a:t>
            </a:r>
            <a:endParaRPr lang="en-GB" dirty="0">
              <a:solidFill>
                <a:srgbClr val="FF0000"/>
              </a:solidFill>
            </a:endParaRPr>
          </a:p>
          <a:p>
            <a:pPr marL="342900" indent="-342900">
              <a:buAutoNum type="arabicParenR"/>
            </a:pPr>
            <a:endParaRPr lang="en-GB" dirty="0"/>
          </a:p>
          <a:p>
            <a:pPr marL="342900" indent="-342900">
              <a:buAutoNum type="arabicParenR" startAt="5"/>
            </a:pPr>
            <a:r>
              <a:rPr lang="en-GB" dirty="0">
                <a:solidFill>
                  <a:srgbClr val="826CAE"/>
                </a:solidFill>
              </a:rPr>
              <a:t>An interviewer will try to get you to make </a:t>
            </a:r>
          </a:p>
          <a:p>
            <a:r>
              <a:rPr lang="en-GB" dirty="0">
                <a:solidFill>
                  <a:srgbClr val="826CAE"/>
                </a:solidFill>
              </a:rPr>
              <a:t>       mistakes</a:t>
            </a:r>
          </a:p>
          <a:p>
            <a:pPr marL="342900" indent="-342900">
              <a:buAutoNum type="arabicParenR"/>
            </a:pPr>
            <a:endParaRPr lang="en-GB" dirty="0"/>
          </a:p>
          <a:p>
            <a:pPr marL="1076325" lvl="5" indent="-355600">
              <a:buAutoNum type="alphaLcParenR"/>
            </a:pPr>
            <a:r>
              <a:rPr lang="en-GB" sz="1600" dirty="0">
                <a:solidFill>
                  <a:srgbClr val="FF0000"/>
                </a:solidFill>
              </a:rPr>
              <a:t>Yes – it’s how they decide who is best </a:t>
            </a:r>
          </a:p>
          <a:p>
            <a:pPr marL="1076325" lvl="5" indent="-355600">
              <a:buAutoNum type="alphaLcParenR"/>
            </a:pPr>
            <a:r>
              <a:rPr lang="en-GB" sz="1600" dirty="0">
                <a:solidFill>
                  <a:srgbClr val="00B050"/>
                </a:solidFill>
              </a:rPr>
              <a:t>No – often they’re just as nervous as you</a:t>
            </a:r>
          </a:p>
          <a:p>
            <a:pPr marL="1076325" lvl="5" indent="-355600">
              <a:buAutoNum type="alphaLcParenR"/>
            </a:pPr>
            <a:endParaRPr lang="en-GB" dirty="0"/>
          </a:p>
          <a:p>
            <a:r>
              <a:rPr lang="en-GB" dirty="0">
                <a:solidFill>
                  <a:srgbClr val="826CAE"/>
                </a:solidFill>
              </a:rPr>
              <a:t>6)    What is the most important thing to do when   </a:t>
            </a:r>
          </a:p>
          <a:p>
            <a:r>
              <a:rPr lang="en-GB" dirty="0">
                <a:solidFill>
                  <a:srgbClr val="826CAE"/>
                </a:solidFill>
              </a:rPr>
              <a:t>        entering an interview</a:t>
            </a:r>
          </a:p>
          <a:p>
            <a:pPr marL="342900" indent="-342900">
              <a:buAutoNum type="arabicParenR"/>
            </a:pPr>
            <a:endParaRPr lang="en-GB" dirty="0"/>
          </a:p>
          <a:p>
            <a:pPr marL="1076325" lvl="5" indent="-355600">
              <a:buAutoNum type="alphaLcParenR"/>
            </a:pPr>
            <a:r>
              <a:rPr lang="en-GB" sz="1600" dirty="0">
                <a:solidFill>
                  <a:srgbClr val="00B050"/>
                </a:solidFill>
              </a:rPr>
              <a:t>Smile and greet the interviewers</a:t>
            </a:r>
          </a:p>
          <a:p>
            <a:pPr marL="1076325" lvl="5" indent="-355600">
              <a:buAutoNum type="alphaLcParenR"/>
            </a:pPr>
            <a:r>
              <a:rPr lang="en-GB" sz="1600" dirty="0">
                <a:solidFill>
                  <a:srgbClr val="FF0000"/>
                </a:solidFill>
              </a:rPr>
              <a:t>Look down and blush</a:t>
            </a:r>
          </a:p>
          <a:p>
            <a:pPr marL="1076325" lvl="5" indent="-355600">
              <a:buAutoNum type="alphaLcParenR"/>
            </a:pPr>
            <a:r>
              <a:rPr lang="en-GB" sz="1600" dirty="0">
                <a:solidFill>
                  <a:srgbClr val="FF0000"/>
                </a:solidFill>
              </a:rPr>
              <a:t>High five the interviewers</a:t>
            </a:r>
          </a:p>
          <a:p>
            <a:pPr marL="720725" lvl="5"/>
            <a:endParaRPr lang="en-GB" dirty="0"/>
          </a:p>
        </p:txBody>
      </p:sp>
      <p:sp>
        <p:nvSpPr>
          <p:cNvPr id="7" name="Title 3">
            <a:extLst>
              <a:ext uri="{FF2B5EF4-FFF2-40B4-BE49-F238E27FC236}">
                <a16:creationId xmlns:a16="http://schemas.microsoft.com/office/drawing/2014/main" id="{897F55C0-C62E-4864-BEF6-5D2BD39B2E1E}"/>
              </a:ext>
            </a:extLst>
          </p:cNvPr>
          <p:cNvSpPr txBox="1">
            <a:spLocks/>
          </p:cNvSpPr>
          <p:nvPr/>
        </p:nvSpPr>
        <p:spPr>
          <a:xfrm>
            <a:off x="1558071" y="381317"/>
            <a:ext cx="8359864" cy="751702"/>
          </a:xfrm>
          <a:prstGeom prst="rect">
            <a:avLst/>
          </a:prstGeom>
        </p:spPr>
        <p:txBody>
          <a:bodyPr/>
          <a:lst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a:lstStyle>
          <a:p>
            <a:r>
              <a:rPr lang="en-GB" b="1" dirty="0">
                <a:solidFill>
                  <a:schemeClr val="bg1"/>
                </a:solidFill>
              </a:rPr>
              <a:t>Plenary - quiz</a:t>
            </a:r>
          </a:p>
        </p:txBody>
      </p:sp>
    </p:spTree>
    <p:extLst>
      <p:ext uri="{BB962C8B-B14F-4D97-AF65-F5344CB8AC3E}">
        <p14:creationId xmlns:p14="http://schemas.microsoft.com/office/powerpoint/2010/main" val="2819973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29160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Phone Interview Questions - What to Ask Job Applicants | Hireology">
            <a:extLst>
              <a:ext uri="{FF2B5EF4-FFF2-40B4-BE49-F238E27FC236}">
                <a16:creationId xmlns:a16="http://schemas.microsoft.com/office/drawing/2014/main" id="{79E17E4C-FE82-493C-9B84-7C80E230872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5453" y="2281249"/>
            <a:ext cx="2713713" cy="1631408"/>
          </a:xfrm>
          <a:prstGeom prst="rect">
            <a:avLst/>
          </a:prstGeom>
          <a:noFill/>
          <a:extLst>
            <a:ext uri="{909E8E84-426E-40dd-AFC4-6F175D3DCCD1}">
              <a14:hiddenFill xmlns:a14="http://schemas.microsoft.com/office/drawing/2010/main" xmlns="">
                <a:solidFill>
                  <a:srgbClr val="FFFFFF"/>
                </a:solidFill>
              </a14:hiddenFill>
            </a:ext>
          </a:extLst>
        </p:spPr>
      </p:pic>
      <p:pic>
        <p:nvPicPr>
          <p:cNvPr id="3" name="Picture 12" descr="Interview Collection — Welkin One">
            <a:extLst>
              <a:ext uri="{FF2B5EF4-FFF2-40B4-BE49-F238E27FC236}">
                <a16:creationId xmlns:a16="http://schemas.microsoft.com/office/drawing/2014/main" id="{84CA2183-C3C5-4DC1-B95D-496FC00F153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0094" y="2326202"/>
            <a:ext cx="2156404" cy="1622374"/>
          </a:xfrm>
          <a:prstGeom prst="rect">
            <a:avLst/>
          </a:prstGeom>
          <a:noFill/>
          <a:extLst>
            <a:ext uri="{909E8E84-426E-40dd-AFC4-6F175D3DCCD1}">
              <a14:hiddenFill xmlns:a14="http://schemas.microsoft.com/office/drawing/2010/main" xmlns="">
                <a:solidFill>
                  <a:srgbClr val="FFFFFF"/>
                </a:solidFill>
              </a14:hiddenFill>
            </a:ext>
          </a:extLst>
        </p:spPr>
      </p:pic>
      <p:pic>
        <p:nvPicPr>
          <p:cNvPr id="4" name="Picture 14" descr="What is a Group Interview? Tips &amp; Sample Questions |  SmartRecruitersSmartRecruiters">
            <a:extLst>
              <a:ext uri="{FF2B5EF4-FFF2-40B4-BE49-F238E27FC236}">
                <a16:creationId xmlns:a16="http://schemas.microsoft.com/office/drawing/2014/main" id="{B6473A1F-4824-4A6A-A033-FEABD620C3B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42355" y="2312403"/>
            <a:ext cx="3017054" cy="1493366"/>
          </a:xfrm>
          <a:prstGeom prst="rect">
            <a:avLst/>
          </a:prstGeom>
          <a:noFill/>
          <a:extLst>
            <a:ext uri="{909E8E84-426E-40dd-AFC4-6F175D3DCCD1}">
              <a14:hiddenFill xmlns:a14="http://schemas.microsoft.com/office/drawing/2010/main" xmlns="">
                <a:solidFill>
                  <a:srgbClr val="FFFFFF"/>
                </a:solidFill>
              </a14:hiddenFill>
            </a:ext>
          </a:extLst>
        </p:spPr>
      </p:pic>
      <p:pic>
        <p:nvPicPr>
          <p:cNvPr id="5" name="Picture 16" descr="Steps for the Video Interview Preparation? 5 Key Steps to Ace the Interview">
            <a:extLst>
              <a:ext uri="{FF2B5EF4-FFF2-40B4-BE49-F238E27FC236}">
                <a16:creationId xmlns:a16="http://schemas.microsoft.com/office/drawing/2014/main" id="{BB1AC54F-98AC-4908-9AE2-E1CC9E930AB0}"/>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17785" y="5001756"/>
            <a:ext cx="3140665" cy="1308610"/>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8" descr="Illustration of a man sitting across a an interview panel consisting of a woman and two men in suits">
            <a:extLst>
              <a:ext uri="{FF2B5EF4-FFF2-40B4-BE49-F238E27FC236}">
                <a16:creationId xmlns:a16="http://schemas.microsoft.com/office/drawing/2014/main" id="{1978EAC6-F8A9-4507-A64C-0AC1CF4A015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39626" y="4844608"/>
            <a:ext cx="2875225" cy="1622905"/>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10" descr="assessment-center | Assessment Systems">
            <a:extLst>
              <a:ext uri="{FF2B5EF4-FFF2-40B4-BE49-F238E27FC236}">
                <a16:creationId xmlns:a16="http://schemas.microsoft.com/office/drawing/2014/main" id="{7E625DEA-7D2A-429B-80B7-C448F05F138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7234" y="5001756"/>
            <a:ext cx="3245808" cy="1622904"/>
          </a:xfrm>
          <a:prstGeom prst="rect">
            <a:avLst/>
          </a:prstGeom>
          <a:noFill/>
          <a:extLst>
            <a:ext uri="{909E8E84-426E-40dd-AFC4-6F175D3DCCD1}">
              <a14:hiddenFill xmlns:a14="http://schemas.microsoft.com/office/drawing/2010/main" xmlns="">
                <a:solidFill>
                  <a:srgbClr val="FFFFFF"/>
                </a:solidFill>
              </a14:hiddenFill>
            </a:ext>
          </a:extLst>
        </p:spPr>
      </p:pic>
      <p:sp>
        <p:nvSpPr>
          <p:cNvPr id="24" name="Title 3">
            <a:extLst>
              <a:ext uri="{FF2B5EF4-FFF2-40B4-BE49-F238E27FC236}">
                <a16:creationId xmlns:a16="http://schemas.microsoft.com/office/drawing/2014/main" id="{BF60ADAA-3AC0-43FC-80AA-54E7D7632D19}"/>
              </a:ext>
            </a:extLst>
          </p:cNvPr>
          <p:cNvSpPr txBox="1">
            <a:spLocks/>
          </p:cNvSpPr>
          <p:nvPr/>
        </p:nvSpPr>
        <p:spPr>
          <a:xfrm>
            <a:off x="1558071" y="381317"/>
            <a:ext cx="8359864" cy="751702"/>
          </a:xfrm>
          <a:prstGeom prst="rect">
            <a:avLst/>
          </a:prstGeom>
        </p:spPr>
        <p:txBody>
          <a:bodyPr/>
          <a:lst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a:lstStyle>
          <a:p>
            <a:r>
              <a:rPr lang="en-GB" b="1" dirty="0">
                <a:solidFill>
                  <a:schemeClr val="bg1"/>
                </a:solidFill>
                <a:latin typeface="+mn-lt"/>
              </a:rPr>
              <a:t>Card sort - flashcards</a:t>
            </a:r>
          </a:p>
        </p:txBody>
      </p:sp>
      <p:cxnSp>
        <p:nvCxnSpPr>
          <p:cNvPr id="26" name="Straight Connector 25">
            <a:extLst>
              <a:ext uri="{FF2B5EF4-FFF2-40B4-BE49-F238E27FC236}">
                <a16:creationId xmlns:a16="http://schemas.microsoft.com/office/drawing/2014/main" id="{4791CD3C-C31B-42F6-AC59-949D6C85413D}"/>
              </a:ext>
            </a:extLst>
          </p:cNvPr>
          <p:cNvCxnSpPr/>
          <p:nvPr/>
        </p:nvCxnSpPr>
        <p:spPr>
          <a:xfrm>
            <a:off x="3612642" y="1727200"/>
            <a:ext cx="0" cy="5706533"/>
          </a:xfrm>
          <a:prstGeom prst="line">
            <a:avLst/>
          </a:prstGeom>
          <a:ln>
            <a:solidFill>
              <a:srgbClr val="000000"/>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E16224D-BBFA-41CE-9547-116E12E9DE02}"/>
              </a:ext>
            </a:extLst>
          </p:cNvPr>
          <p:cNvCxnSpPr/>
          <p:nvPr/>
        </p:nvCxnSpPr>
        <p:spPr>
          <a:xfrm>
            <a:off x="7063949" y="1727199"/>
            <a:ext cx="0" cy="5706533"/>
          </a:xfrm>
          <a:prstGeom prst="line">
            <a:avLst/>
          </a:prstGeom>
          <a:ln>
            <a:solidFill>
              <a:srgbClr val="000000"/>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5A83C5F7-E0B1-4600-BF54-35EF0F5CAC07}"/>
              </a:ext>
            </a:extLst>
          </p:cNvPr>
          <p:cNvCxnSpPr>
            <a:cxnSpLocks/>
          </p:cNvCxnSpPr>
          <p:nvPr/>
        </p:nvCxnSpPr>
        <p:spPr>
          <a:xfrm flipH="1">
            <a:off x="277234" y="4389437"/>
            <a:ext cx="10414580" cy="0"/>
          </a:xfrm>
          <a:prstGeom prst="line">
            <a:avLst/>
          </a:prstGeom>
          <a:ln>
            <a:solidFill>
              <a:srgbClr val="00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3828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indent="0">
              <a:buNone/>
            </a:pPr>
            <a:r>
              <a:rPr lang="en-GB" dirty="0"/>
              <a:t>Learning objectives:</a:t>
            </a:r>
          </a:p>
          <a:p>
            <a:pPr marL="0" indent="0">
              <a:buNone/>
            </a:pPr>
            <a:endParaRPr lang="en-GB" dirty="0"/>
          </a:p>
          <a:p>
            <a:r>
              <a:rPr lang="en-GB" dirty="0">
                <a:solidFill>
                  <a:srgbClr val="826CAE"/>
                </a:solidFill>
              </a:rPr>
              <a:t>I can explain different types of interviews</a:t>
            </a:r>
          </a:p>
          <a:p>
            <a:r>
              <a:rPr lang="en-GB" dirty="0">
                <a:solidFill>
                  <a:srgbClr val="826CAE"/>
                </a:solidFill>
              </a:rPr>
              <a:t>I understand how to conduct myself appropriately in interviews</a:t>
            </a:r>
          </a:p>
          <a:p>
            <a:r>
              <a:rPr lang="en-GB" dirty="0">
                <a:solidFill>
                  <a:srgbClr val="826CAE"/>
                </a:solidFill>
              </a:rPr>
              <a:t>I understand how to prepare for a successful interview</a:t>
            </a:r>
          </a:p>
        </p:txBody>
      </p:sp>
      <p:sp>
        <p:nvSpPr>
          <p:cNvPr id="3" name="Footer Placeholder 2"/>
          <p:cNvSpPr>
            <a:spLocks noGrp="1"/>
          </p:cNvSpPr>
          <p:nvPr>
            <p:ph type="ftr" sz="quarter" idx="11"/>
          </p:nvPr>
        </p:nvSpPr>
        <p:spPr/>
        <p:txBody>
          <a:bodyPr/>
          <a:lstStyle/>
          <a:p>
            <a:r>
              <a:rPr lang="en-GB" dirty="0"/>
              <a:t>literacytrust.org.uk</a:t>
            </a:r>
          </a:p>
        </p:txBody>
      </p:sp>
      <p:sp>
        <p:nvSpPr>
          <p:cNvPr id="4" name="Title 3"/>
          <p:cNvSpPr>
            <a:spLocks noGrp="1"/>
          </p:cNvSpPr>
          <p:nvPr>
            <p:ph type="ctrTitle"/>
          </p:nvPr>
        </p:nvSpPr>
        <p:spPr>
          <a:xfrm>
            <a:off x="1596887" y="492257"/>
            <a:ext cx="8359864" cy="711024"/>
          </a:xfrm>
        </p:spPr>
        <p:txBody>
          <a:bodyPr>
            <a:normAutofit fontScale="90000"/>
          </a:bodyPr>
          <a:lstStyle/>
          <a:p>
            <a:br>
              <a:rPr lang="en-GB" dirty="0"/>
            </a:br>
            <a:r>
              <a:rPr lang="en-GB" dirty="0"/>
              <a:t>Interview techniques</a:t>
            </a:r>
          </a:p>
        </p:txBody>
      </p:sp>
    </p:spTree>
    <p:extLst>
      <p:ext uri="{BB962C8B-B14F-4D97-AF65-F5344CB8AC3E}">
        <p14:creationId xmlns:p14="http://schemas.microsoft.com/office/powerpoint/2010/main" val="2400680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dirty="0"/>
              <a:t>literacytrust.org.uk</a:t>
            </a:r>
          </a:p>
        </p:txBody>
      </p:sp>
      <p:sp>
        <p:nvSpPr>
          <p:cNvPr id="4" name="Title 3"/>
          <p:cNvSpPr>
            <a:spLocks noGrp="1"/>
          </p:cNvSpPr>
          <p:nvPr>
            <p:ph type="ctrTitle"/>
          </p:nvPr>
        </p:nvSpPr>
        <p:spPr>
          <a:xfrm>
            <a:off x="1546087" y="271026"/>
            <a:ext cx="8359864" cy="771984"/>
          </a:xfrm>
        </p:spPr>
        <p:txBody>
          <a:bodyPr/>
          <a:lstStyle/>
          <a:p>
            <a:r>
              <a:rPr lang="en-GB" dirty="0"/>
              <a:t>What is an interview? </a:t>
            </a:r>
          </a:p>
        </p:txBody>
      </p:sp>
      <p:sp>
        <p:nvSpPr>
          <p:cNvPr id="6" name="Subtitle 1">
            <a:extLst>
              <a:ext uri="{FF2B5EF4-FFF2-40B4-BE49-F238E27FC236}">
                <a16:creationId xmlns:a16="http://schemas.microsoft.com/office/drawing/2014/main" id="{BA79AB02-1332-41BB-81A6-070054F7ECC8}"/>
              </a:ext>
            </a:extLst>
          </p:cNvPr>
          <p:cNvSpPr txBox="1">
            <a:spLocks/>
          </p:cNvSpPr>
          <p:nvPr/>
        </p:nvSpPr>
        <p:spPr>
          <a:xfrm>
            <a:off x="398889" y="3335795"/>
            <a:ext cx="9740790" cy="490559"/>
          </a:xfrm>
          <a:prstGeom prst="rect">
            <a:avLst/>
          </a:prstGeom>
          <a:solidFill>
            <a:srgbClr val="CCFF66"/>
          </a:solidFill>
        </p:spPr>
        <p:txBody>
          <a:bodyPr>
            <a:normAutofit fontScale="77500" lnSpcReduction="20000"/>
          </a:bodyPr>
          <a:lstStyle>
            <a:lvl1pPr marL="285750" indent="-285750" algn="l" defTabSz="1007943" rtl="0" eaLnBrk="1" latinLnBrk="0" hangingPunct="1">
              <a:lnSpc>
                <a:spcPct val="90000"/>
              </a:lnSpc>
              <a:spcBef>
                <a:spcPts val="1102"/>
              </a:spcBef>
              <a:buFont typeface="Arial" panose="020B0604020202020204" pitchFamily="34" charset="0"/>
              <a:buChar char="•"/>
              <a:defRPr sz="2400" kern="1200" baseline="0">
                <a:solidFill>
                  <a:schemeClr val="tx1"/>
                </a:solidFill>
                <a:latin typeface="+mn-lt"/>
                <a:ea typeface="+mn-ea"/>
                <a:cs typeface="+mn-cs"/>
              </a:defRPr>
            </a:lvl1pPr>
            <a:lvl2pPr marL="503972" indent="0" algn="ctr" defTabSz="1007943" rtl="0" eaLnBrk="1" latinLnBrk="0" hangingPunct="1">
              <a:lnSpc>
                <a:spcPct val="90000"/>
              </a:lnSpc>
              <a:spcBef>
                <a:spcPts val="551"/>
              </a:spcBef>
              <a:buFont typeface="Arial" panose="020B0604020202020204" pitchFamily="34" charset="0"/>
              <a:buNone/>
              <a:defRPr sz="2205" kern="1200">
                <a:solidFill>
                  <a:schemeClr val="tx1"/>
                </a:solidFill>
                <a:latin typeface="+mn-lt"/>
                <a:ea typeface="+mn-ea"/>
                <a:cs typeface="+mn-cs"/>
              </a:defRPr>
            </a:lvl2pPr>
            <a:lvl3pPr marL="1007943" indent="0" algn="ctr" defTabSz="1007943" rtl="0" eaLnBrk="1" latinLnBrk="0" hangingPunct="1">
              <a:lnSpc>
                <a:spcPct val="90000"/>
              </a:lnSpc>
              <a:spcBef>
                <a:spcPts val="551"/>
              </a:spcBef>
              <a:buFont typeface="Arial" panose="020B0604020202020204" pitchFamily="34" charset="0"/>
              <a:buNone/>
              <a:defRPr sz="1984" kern="1200">
                <a:solidFill>
                  <a:schemeClr val="tx1"/>
                </a:solidFill>
                <a:latin typeface="+mn-lt"/>
                <a:ea typeface="+mn-ea"/>
                <a:cs typeface="+mn-cs"/>
              </a:defRPr>
            </a:lvl3pPr>
            <a:lvl4pPr marL="1511915"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4pPr>
            <a:lvl5pPr marL="2015886"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5pPr>
            <a:lvl6pPr marL="2519858"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6pPr>
            <a:lvl7pPr marL="3023829"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7pPr>
            <a:lvl8pPr marL="3527801"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8pPr>
            <a:lvl9pPr marL="4031772"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9pPr>
          </a:lstStyle>
          <a:p>
            <a:pPr marL="0" indent="0">
              <a:buFont typeface="Arial" panose="020B0604020202020204" pitchFamily="34" charset="0"/>
              <a:buNone/>
            </a:pPr>
            <a:r>
              <a:rPr lang="en-GB" sz="2800" dirty="0"/>
              <a:t>An interview shows that the employer believes you’re the right person for the role</a:t>
            </a:r>
          </a:p>
          <a:p>
            <a:endParaRPr lang="en-GB" dirty="0"/>
          </a:p>
          <a:p>
            <a:endParaRPr lang="en-GB" dirty="0"/>
          </a:p>
        </p:txBody>
      </p:sp>
      <p:sp>
        <p:nvSpPr>
          <p:cNvPr id="7" name="Subtitle 1">
            <a:extLst>
              <a:ext uri="{FF2B5EF4-FFF2-40B4-BE49-F238E27FC236}">
                <a16:creationId xmlns:a16="http://schemas.microsoft.com/office/drawing/2014/main" id="{69318780-C02A-4807-BCF5-9AB73B46A27B}"/>
              </a:ext>
            </a:extLst>
          </p:cNvPr>
          <p:cNvSpPr txBox="1">
            <a:spLocks/>
          </p:cNvSpPr>
          <p:nvPr/>
        </p:nvSpPr>
        <p:spPr>
          <a:xfrm>
            <a:off x="398889" y="4160670"/>
            <a:ext cx="6967112" cy="490559"/>
          </a:xfrm>
          <a:prstGeom prst="rect">
            <a:avLst/>
          </a:prstGeom>
          <a:solidFill>
            <a:srgbClr val="FFFF66"/>
          </a:solidFill>
        </p:spPr>
        <p:txBody>
          <a:bodyPr>
            <a:normAutofit/>
          </a:bodyPr>
          <a:lstStyle>
            <a:lvl1pPr marL="285750" indent="-285750" algn="l" defTabSz="1007943" rtl="0" eaLnBrk="1" latinLnBrk="0" hangingPunct="1">
              <a:lnSpc>
                <a:spcPct val="90000"/>
              </a:lnSpc>
              <a:spcBef>
                <a:spcPts val="1102"/>
              </a:spcBef>
              <a:buFont typeface="Arial" panose="020B0604020202020204" pitchFamily="34" charset="0"/>
              <a:buChar char="•"/>
              <a:defRPr sz="2400" kern="1200" baseline="0">
                <a:solidFill>
                  <a:schemeClr val="tx1"/>
                </a:solidFill>
                <a:latin typeface="+mn-lt"/>
                <a:ea typeface="+mn-ea"/>
                <a:cs typeface="+mn-cs"/>
              </a:defRPr>
            </a:lvl1pPr>
            <a:lvl2pPr marL="503972" indent="0" algn="ctr" defTabSz="1007943" rtl="0" eaLnBrk="1" latinLnBrk="0" hangingPunct="1">
              <a:lnSpc>
                <a:spcPct val="90000"/>
              </a:lnSpc>
              <a:spcBef>
                <a:spcPts val="551"/>
              </a:spcBef>
              <a:buFont typeface="Arial" panose="020B0604020202020204" pitchFamily="34" charset="0"/>
              <a:buNone/>
              <a:defRPr sz="2205" kern="1200">
                <a:solidFill>
                  <a:schemeClr val="tx1"/>
                </a:solidFill>
                <a:latin typeface="+mn-lt"/>
                <a:ea typeface="+mn-ea"/>
                <a:cs typeface="+mn-cs"/>
              </a:defRPr>
            </a:lvl2pPr>
            <a:lvl3pPr marL="1007943" indent="0" algn="ctr" defTabSz="1007943" rtl="0" eaLnBrk="1" latinLnBrk="0" hangingPunct="1">
              <a:lnSpc>
                <a:spcPct val="90000"/>
              </a:lnSpc>
              <a:spcBef>
                <a:spcPts val="551"/>
              </a:spcBef>
              <a:buFont typeface="Arial" panose="020B0604020202020204" pitchFamily="34" charset="0"/>
              <a:buNone/>
              <a:defRPr sz="1984" kern="1200">
                <a:solidFill>
                  <a:schemeClr val="tx1"/>
                </a:solidFill>
                <a:latin typeface="+mn-lt"/>
                <a:ea typeface="+mn-ea"/>
                <a:cs typeface="+mn-cs"/>
              </a:defRPr>
            </a:lvl3pPr>
            <a:lvl4pPr marL="1511915"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4pPr>
            <a:lvl5pPr marL="2015886"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5pPr>
            <a:lvl6pPr marL="2519858"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6pPr>
            <a:lvl7pPr marL="3023829"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7pPr>
            <a:lvl8pPr marL="3527801"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8pPr>
            <a:lvl9pPr marL="4031772"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9pPr>
          </a:lstStyle>
          <a:p>
            <a:pPr marL="0" indent="0">
              <a:buFont typeface="Arial" panose="020B0604020202020204" pitchFamily="34" charset="0"/>
              <a:buNone/>
            </a:pPr>
            <a:r>
              <a:rPr lang="en-GB" sz="2200" dirty="0"/>
              <a:t>Some jobs may require more than one type of interview</a:t>
            </a:r>
          </a:p>
          <a:p>
            <a:pPr marL="0" indent="0">
              <a:buFont typeface="Arial" panose="020B0604020202020204" pitchFamily="34" charset="0"/>
              <a:buNone/>
            </a:pPr>
            <a:endParaRPr lang="en-GB" dirty="0"/>
          </a:p>
          <a:p>
            <a:endParaRPr lang="en-GB" dirty="0"/>
          </a:p>
          <a:p>
            <a:endParaRPr lang="en-GB" dirty="0"/>
          </a:p>
        </p:txBody>
      </p:sp>
      <p:sp>
        <p:nvSpPr>
          <p:cNvPr id="8" name="Subtitle 1">
            <a:extLst>
              <a:ext uri="{FF2B5EF4-FFF2-40B4-BE49-F238E27FC236}">
                <a16:creationId xmlns:a16="http://schemas.microsoft.com/office/drawing/2014/main" id="{7A14DABE-D93E-485D-B2DE-20EE2E933031}"/>
              </a:ext>
            </a:extLst>
          </p:cNvPr>
          <p:cNvSpPr txBox="1">
            <a:spLocks/>
          </p:cNvSpPr>
          <p:nvPr/>
        </p:nvSpPr>
        <p:spPr>
          <a:xfrm>
            <a:off x="398889" y="5078579"/>
            <a:ext cx="7078871" cy="402483"/>
          </a:xfrm>
          <a:prstGeom prst="rect">
            <a:avLst/>
          </a:prstGeom>
          <a:solidFill>
            <a:srgbClr val="FFCCCC"/>
          </a:solidFill>
        </p:spPr>
        <p:txBody>
          <a:bodyPr>
            <a:normAutofit/>
          </a:bodyPr>
          <a:lstStyle>
            <a:lvl1pPr marL="285750" indent="-285750" algn="l" defTabSz="1007943" rtl="0" eaLnBrk="1" latinLnBrk="0" hangingPunct="1">
              <a:lnSpc>
                <a:spcPct val="90000"/>
              </a:lnSpc>
              <a:spcBef>
                <a:spcPts val="1102"/>
              </a:spcBef>
              <a:buFont typeface="Arial" panose="020B0604020202020204" pitchFamily="34" charset="0"/>
              <a:buChar char="•"/>
              <a:defRPr sz="2400" kern="1200" baseline="0">
                <a:solidFill>
                  <a:schemeClr val="tx1"/>
                </a:solidFill>
                <a:latin typeface="+mn-lt"/>
                <a:ea typeface="+mn-ea"/>
                <a:cs typeface="+mn-cs"/>
              </a:defRPr>
            </a:lvl1pPr>
            <a:lvl2pPr marL="503972" indent="0" algn="ctr" defTabSz="1007943" rtl="0" eaLnBrk="1" latinLnBrk="0" hangingPunct="1">
              <a:lnSpc>
                <a:spcPct val="90000"/>
              </a:lnSpc>
              <a:spcBef>
                <a:spcPts val="551"/>
              </a:spcBef>
              <a:buFont typeface="Arial" panose="020B0604020202020204" pitchFamily="34" charset="0"/>
              <a:buNone/>
              <a:defRPr sz="2205" kern="1200">
                <a:solidFill>
                  <a:schemeClr val="tx1"/>
                </a:solidFill>
                <a:latin typeface="+mn-lt"/>
                <a:ea typeface="+mn-ea"/>
                <a:cs typeface="+mn-cs"/>
              </a:defRPr>
            </a:lvl2pPr>
            <a:lvl3pPr marL="1007943" indent="0" algn="ctr" defTabSz="1007943" rtl="0" eaLnBrk="1" latinLnBrk="0" hangingPunct="1">
              <a:lnSpc>
                <a:spcPct val="90000"/>
              </a:lnSpc>
              <a:spcBef>
                <a:spcPts val="551"/>
              </a:spcBef>
              <a:buFont typeface="Arial" panose="020B0604020202020204" pitchFamily="34" charset="0"/>
              <a:buNone/>
              <a:defRPr sz="1984" kern="1200">
                <a:solidFill>
                  <a:schemeClr val="tx1"/>
                </a:solidFill>
                <a:latin typeface="+mn-lt"/>
                <a:ea typeface="+mn-ea"/>
                <a:cs typeface="+mn-cs"/>
              </a:defRPr>
            </a:lvl3pPr>
            <a:lvl4pPr marL="1511915"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4pPr>
            <a:lvl5pPr marL="2015886"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5pPr>
            <a:lvl6pPr marL="2519858"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6pPr>
            <a:lvl7pPr marL="3023829"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7pPr>
            <a:lvl8pPr marL="3527801"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8pPr>
            <a:lvl9pPr marL="4031772"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9pPr>
          </a:lstStyle>
          <a:p>
            <a:pPr marL="0" indent="0">
              <a:buFont typeface="Arial" panose="020B0604020202020204" pitchFamily="34" charset="0"/>
              <a:buNone/>
            </a:pPr>
            <a:r>
              <a:rPr lang="en-GB" sz="2200" dirty="0"/>
              <a:t>It is an interview for you, just as much as the employer</a:t>
            </a:r>
          </a:p>
          <a:p>
            <a:pPr marL="0" indent="0">
              <a:buFont typeface="Arial" panose="020B0604020202020204" pitchFamily="34" charset="0"/>
              <a:buNone/>
            </a:pPr>
            <a:endParaRPr lang="en-GB" dirty="0"/>
          </a:p>
          <a:p>
            <a:pPr marL="0" indent="0">
              <a:buNone/>
            </a:pPr>
            <a:endParaRPr lang="en-GB" dirty="0"/>
          </a:p>
          <a:p>
            <a:pPr marL="0" indent="0">
              <a:buNone/>
            </a:pPr>
            <a:endParaRPr lang="en-GB" dirty="0"/>
          </a:p>
        </p:txBody>
      </p:sp>
      <p:sp>
        <p:nvSpPr>
          <p:cNvPr id="11" name="Subtitle 1">
            <a:extLst>
              <a:ext uri="{FF2B5EF4-FFF2-40B4-BE49-F238E27FC236}">
                <a16:creationId xmlns:a16="http://schemas.microsoft.com/office/drawing/2014/main" id="{BF884647-1790-4271-BC7F-5C8A15E4CA95}"/>
              </a:ext>
            </a:extLst>
          </p:cNvPr>
          <p:cNvSpPr txBox="1">
            <a:spLocks/>
          </p:cNvSpPr>
          <p:nvPr/>
        </p:nvSpPr>
        <p:spPr>
          <a:xfrm>
            <a:off x="398888" y="2441160"/>
            <a:ext cx="7454792" cy="467285"/>
          </a:xfrm>
          <a:prstGeom prst="rect">
            <a:avLst/>
          </a:prstGeom>
          <a:solidFill>
            <a:srgbClr val="CCECFF"/>
          </a:solidFill>
        </p:spPr>
        <p:txBody>
          <a:bodyPr>
            <a:normAutofit fontScale="92500"/>
          </a:bodyPr>
          <a:lstStyle>
            <a:lvl1pPr marL="285750" indent="-285750" algn="l" defTabSz="1007943" rtl="0" eaLnBrk="1" latinLnBrk="0" hangingPunct="1">
              <a:lnSpc>
                <a:spcPct val="90000"/>
              </a:lnSpc>
              <a:spcBef>
                <a:spcPts val="1102"/>
              </a:spcBef>
              <a:buFont typeface="Arial" panose="020B0604020202020204" pitchFamily="34" charset="0"/>
              <a:buChar char="•"/>
              <a:defRPr sz="2400" kern="1200" baseline="0">
                <a:solidFill>
                  <a:schemeClr val="tx1"/>
                </a:solidFill>
                <a:latin typeface="+mn-lt"/>
                <a:ea typeface="+mn-ea"/>
                <a:cs typeface="+mn-cs"/>
              </a:defRPr>
            </a:lvl1pPr>
            <a:lvl2pPr marL="503972" indent="0" algn="ctr" defTabSz="1007943" rtl="0" eaLnBrk="1" latinLnBrk="0" hangingPunct="1">
              <a:lnSpc>
                <a:spcPct val="90000"/>
              </a:lnSpc>
              <a:spcBef>
                <a:spcPts val="551"/>
              </a:spcBef>
              <a:buFont typeface="Arial" panose="020B0604020202020204" pitchFamily="34" charset="0"/>
              <a:buNone/>
              <a:defRPr sz="2205" kern="1200">
                <a:solidFill>
                  <a:schemeClr val="tx1"/>
                </a:solidFill>
                <a:latin typeface="+mn-lt"/>
                <a:ea typeface="+mn-ea"/>
                <a:cs typeface="+mn-cs"/>
              </a:defRPr>
            </a:lvl2pPr>
            <a:lvl3pPr marL="1007943" indent="0" algn="ctr" defTabSz="1007943" rtl="0" eaLnBrk="1" latinLnBrk="0" hangingPunct="1">
              <a:lnSpc>
                <a:spcPct val="90000"/>
              </a:lnSpc>
              <a:spcBef>
                <a:spcPts val="551"/>
              </a:spcBef>
              <a:buFont typeface="Arial" panose="020B0604020202020204" pitchFamily="34" charset="0"/>
              <a:buNone/>
              <a:defRPr sz="1984" kern="1200">
                <a:solidFill>
                  <a:schemeClr val="tx1"/>
                </a:solidFill>
                <a:latin typeface="+mn-lt"/>
                <a:ea typeface="+mn-ea"/>
                <a:cs typeface="+mn-cs"/>
              </a:defRPr>
            </a:lvl3pPr>
            <a:lvl4pPr marL="1511915"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4pPr>
            <a:lvl5pPr marL="2015886"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5pPr>
            <a:lvl6pPr marL="2519858"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6pPr>
            <a:lvl7pPr marL="3023829"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7pPr>
            <a:lvl8pPr marL="3527801"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8pPr>
            <a:lvl9pPr marL="4031772"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9pPr>
          </a:lstStyle>
          <a:p>
            <a:pPr marL="0" indent="0">
              <a:buFont typeface="Arial" panose="020B0604020202020204" pitchFamily="34" charset="0"/>
              <a:buNone/>
            </a:pPr>
            <a:r>
              <a:rPr lang="en-GB" dirty="0"/>
              <a:t>You will be required to attend an interview to be offered a job</a:t>
            </a:r>
          </a:p>
          <a:p>
            <a:pPr marL="0" indent="0">
              <a:buFont typeface="Arial" panose="020B0604020202020204" pitchFamily="34" charset="0"/>
              <a:buNone/>
            </a:pPr>
            <a:endParaRPr lang="en-GB" dirty="0"/>
          </a:p>
          <a:p>
            <a:endParaRPr lang="en-GB" dirty="0"/>
          </a:p>
          <a:p>
            <a:endParaRPr lang="en-GB" dirty="0"/>
          </a:p>
        </p:txBody>
      </p:sp>
    </p:spTree>
    <p:extLst>
      <p:ext uri="{BB962C8B-B14F-4D97-AF65-F5344CB8AC3E}">
        <p14:creationId xmlns:p14="http://schemas.microsoft.com/office/powerpoint/2010/main" val="3041643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21F72BF5-4ACE-41AA-B7C8-52C153370649}"/>
              </a:ext>
            </a:extLst>
          </p:cNvPr>
          <p:cNvSpPr txBox="1">
            <a:spLocks/>
          </p:cNvSpPr>
          <p:nvPr/>
        </p:nvSpPr>
        <p:spPr>
          <a:xfrm>
            <a:off x="1137007" y="1593350"/>
            <a:ext cx="9256673" cy="149240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b="1" dirty="0"/>
              <a:t>Quick quiz!</a:t>
            </a:r>
          </a:p>
          <a:p>
            <a:pPr marL="0" indent="0">
              <a:buFont typeface="Arial" panose="020B0604020202020204" pitchFamily="34" charset="0"/>
              <a:buNone/>
            </a:pPr>
            <a:r>
              <a:rPr lang="en-GB" sz="2000" dirty="0"/>
              <a:t>Note down your answers to these questions, and then mark yourself with the answers on the next slide.</a:t>
            </a:r>
          </a:p>
          <a:p>
            <a:pPr marL="0" indent="0">
              <a:buFont typeface="Arial" panose="020B0604020202020204" pitchFamily="34" charset="0"/>
              <a:buNone/>
            </a:pPr>
            <a:endParaRPr lang="en-GB" u="sng" dirty="0"/>
          </a:p>
        </p:txBody>
      </p:sp>
      <p:pic>
        <p:nvPicPr>
          <p:cNvPr id="3" name="Graphic 2" descr="Head with gears">
            <a:extLst>
              <a:ext uri="{FF2B5EF4-FFF2-40B4-BE49-F238E27FC236}">
                <a16:creationId xmlns:a16="http://schemas.microsoft.com/office/drawing/2014/main" id="{30BF7EC3-941F-4836-84F8-9F89F9FD935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2643" y="1593350"/>
            <a:ext cx="914400" cy="914400"/>
          </a:xfrm>
          <a:prstGeom prst="rect">
            <a:avLst/>
          </a:prstGeom>
        </p:spPr>
      </p:pic>
      <p:sp>
        <p:nvSpPr>
          <p:cNvPr id="5" name="TextBox 4">
            <a:extLst>
              <a:ext uri="{FF2B5EF4-FFF2-40B4-BE49-F238E27FC236}">
                <a16:creationId xmlns:a16="http://schemas.microsoft.com/office/drawing/2014/main" id="{17A6CE59-B8DA-4E5C-A01B-4EC508DBE509}"/>
              </a:ext>
            </a:extLst>
          </p:cNvPr>
          <p:cNvSpPr txBox="1"/>
          <p:nvPr/>
        </p:nvSpPr>
        <p:spPr>
          <a:xfrm>
            <a:off x="569842" y="2853277"/>
            <a:ext cx="8909437" cy="4524315"/>
          </a:xfrm>
          <a:prstGeom prst="rect">
            <a:avLst/>
          </a:prstGeom>
          <a:noFill/>
        </p:spPr>
        <p:txBody>
          <a:bodyPr wrap="square" rtlCol="0">
            <a:spAutoFit/>
          </a:bodyPr>
          <a:lstStyle/>
          <a:p>
            <a:pPr marL="342900" indent="-342900">
              <a:buAutoNum type="arabicParenR"/>
            </a:pPr>
            <a:r>
              <a:rPr lang="en-GB" dirty="0">
                <a:solidFill>
                  <a:srgbClr val="826CAE"/>
                </a:solidFill>
              </a:rPr>
              <a:t>On average, how many applicants are invited to an interview?</a:t>
            </a:r>
          </a:p>
          <a:p>
            <a:pPr marL="342900" indent="-342900">
              <a:buAutoNum type="arabicParenR"/>
            </a:pPr>
            <a:endParaRPr lang="en-GB" dirty="0"/>
          </a:p>
          <a:p>
            <a:pPr marL="2743200" lvl="5" indent="-457200">
              <a:buAutoNum type="alphaLcParenR"/>
            </a:pPr>
            <a:r>
              <a:rPr lang="en-GB" sz="1600" dirty="0"/>
              <a:t>Everyone who applied</a:t>
            </a:r>
          </a:p>
          <a:p>
            <a:pPr marL="2743200" lvl="5" indent="-457200">
              <a:buAutoNum type="alphaLcParenR"/>
            </a:pPr>
            <a:r>
              <a:rPr lang="en-GB" sz="1600" dirty="0"/>
              <a:t>The 2 they liked best</a:t>
            </a:r>
          </a:p>
          <a:p>
            <a:pPr marL="2743200" lvl="5" indent="-457200">
              <a:buAutoNum type="alphaLcParenR"/>
            </a:pPr>
            <a:r>
              <a:rPr lang="en-GB" sz="1600" dirty="0"/>
              <a:t>About 4 – 6 people</a:t>
            </a:r>
            <a:endParaRPr lang="en-GB" dirty="0"/>
          </a:p>
          <a:p>
            <a:pPr marL="342900" indent="-342900">
              <a:buAutoNum type="arabicParenR"/>
            </a:pPr>
            <a:endParaRPr lang="en-GB" dirty="0"/>
          </a:p>
          <a:p>
            <a:pPr marL="342900" indent="-342900">
              <a:buAutoNum type="arabicParenR"/>
            </a:pPr>
            <a:r>
              <a:rPr lang="en-GB" dirty="0">
                <a:solidFill>
                  <a:srgbClr val="826CAE"/>
                </a:solidFill>
              </a:rPr>
              <a:t>How long does it take for an interviewer to decide if you’ll get the job?</a:t>
            </a:r>
          </a:p>
          <a:p>
            <a:pPr marL="342900" indent="-342900">
              <a:buAutoNum type="arabicParenR"/>
            </a:pPr>
            <a:endParaRPr lang="en-GB" dirty="0"/>
          </a:p>
          <a:p>
            <a:pPr marL="2743200" lvl="5" indent="-457200">
              <a:buAutoNum type="alphaLcParenR"/>
            </a:pPr>
            <a:r>
              <a:rPr lang="en-GB" sz="1600" dirty="0"/>
              <a:t>2 minutes</a:t>
            </a:r>
          </a:p>
          <a:p>
            <a:pPr marL="2743200" lvl="5" indent="-457200">
              <a:buAutoNum type="alphaLcParenR"/>
            </a:pPr>
            <a:r>
              <a:rPr lang="en-GB" sz="1600" dirty="0"/>
              <a:t>30 minutes</a:t>
            </a:r>
          </a:p>
          <a:p>
            <a:pPr marL="2743200" lvl="5" indent="-457200">
              <a:buAutoNum type="alphaLcParenR"/>
            </a:pPr>
            <a:r>
              <a:rPr lang="en-GB" sz="1600" dirty="0"/>
              <a:t>Depends how long the interview is</a:t>
            </a:r>
            <a:endParaRPr lang="en-GB" dirty="0"/>
          </a:p>
          <a:p>
            <a:pPr marL="342900" indent="-342900">
              <a:buAutoNum type="arabicParenR"/>
            </a:pPr>
            <a:endParaRPr lang="en-GB" dirty="0"/>
          </a:p>
          <a:p>
            <a:pPr marL="342900" indent="-342900">
              <a:buAutoNum type="arabicParenR"/>
            </a:pPr>
            <a:r>
              <a:rPr lang="en-GB" dirty="0">
                <a:solidFill>
                  <a:srgbClr val="826CAE"/>
                </a:solidFill>
              </a:rPr>
              <a:t>65% of interviewers said that candidates who failed _____________ didn’t get the job</a:t>
            </a:r>
          </a:p>
          <a:p>
            <a:pPr marL="342900" indent="-342900">
              <a:buAutoNum type="arabicParenR"/>
            </a:pPr>
            <a:endParaRPr lang="en-GB" dirty="0">
              <a:solidFill>
                <a:srgbClr val="826CAE"/>
              </a:solidFill>
            </a:endParaRPr>
          </a:p>
          <a:p>
            <a:pPr marL="2628900" lvl="5" indent="-342900">
              <a:buAutoNum type="alphaLcParenR"/>
            </a:pPr>
            <a:r>
              <a:rPr lang="en-GB" sz="1600" dirty="0"/>
              <a:t>to impress all of the interviewers</a:t>
            </a:r>
          </a:p>
          <a:p>
            <a:pPr marL="2628900" lvl="5" indent="-342900">
              <a:buAutoNum type="alphaLcParenR"/>
            </a:pPr>
            <a:r>
              <a:rPr lang="en-GB" sz="1600" dirty="0"/>
              <a:t>to answer the questions quickly enough</a:t>
            </a:r>
          </a:p>
          <a:p>
            <a:pPr marL="2628900" lvl="5" indent="-342900">
              <a:buAutoNum type="alphaLcParenR"/>
            </a:pPr>
            <a:r>
              <a:rPr lang="en-GB" sz="1600" dirty="0"/>
              <a:t>to make eye contact</a:t>
            </a:r>
            <a:endParaRPr lang="en-GB" dirty="0"/>
          </a:p>
        </p:txBody>
      </p:sp>
      <p:sp>
        <p:nvSpPr>
          <p:cNvPr id="6" name="Rectangle 5">
            <a:extLst>
              <a:ext uri="{FF2B5EF4-FFF2-40B4-BE49-F238E27FC236}">
                <a16:creationId xmlns:a16="http://schemas.microsoft.com/office/drawing/2014/main" id="{2B3C0BD9-C1F0-49DF-9985-DBAC70244C59}"/>
              </a:ext>
            </a:extLst>
          </p:cNvPr>
          <p:cNvSpPr/>
          <p:nvPr/>
        </p:nvSpPr>
        <p:spPr>
          <a:xfrm>
            <a:off x="1625600" y="406400"/>
            <a:ext cx="3434080" cy="690880"/>
          </a:xfrm>
          <a:prstGeom prst="rect">
            <a:avLst/>
          </a:prstGeom>
          <a:solidFill>
            <a:srgbClr val="826CAE"/>
          </a:solidFill>
          <a:ln>
            <a:solidFill>
              <a:srgbClr val="826C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itle 3">
            <a:extLst>
              <a:ext uri="{FF2B5EF4-FFF2-40B4-BE49-F238E27FC236}">
                <a16:creationId xmlns:a16="http://schemas.microsoft.com/office/drawing/2014/main" id="{292D90C2-99F8-4F3E-B635-3EC52CA5AAC7}"/>
              </a:ext>
            </a:extLst>
          </p:cNvPr>
          <p:cNvSpPr txBox="1">
            <a:spLocks/>
          </p:cNvSpPr>
          <p:nvPr/>
        </p:nvSpPr>
        <p:spPr>
          <a:xfrm>
            <a:off x="1585411" y="365848"/>
            <a:ext cx="8359864" cy="771984"/>
          </a:xfrm>
          <a:prstGeom prst="rect">
            <a:avLst/>
          </a:prstGeom>
        </p:spPr>
        <p:txBody>
          <a:bodyPr/>
          <a:lst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a:lstStyle>
          <a:p>
            <a:r>
              <a:rPr lang="en-GB" sz="4400" b="1" dirty="0">
                <a:solidFill>
                  <a:schemeClr val="bg1"/>
                </a:solidFill>
              </a:rPr>
              <a:t>Interview quiz</a:t>
            </a:r>
          </a:p>
        </p:txBody>
      </p:sp>
    </p:spTree>
    <p:extLst>
      <p:ext uri="{BB962C8B-B14F-4D97-AF65-F5344CB8AC3E}">
        <p14:creationId xmlns:p14="http://schemas.microsoft.com/office/powerpoint/2010/main" val="3403107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7A6CE59-B8DA-4E5C-A01B-4EC508DBE509}"/>
              </a:ext>
            </a:extLst>
          </p:cNvPr>
          <p:cNvSpPr txBox="1"/>
          <p:nvPr/>
        </p:nvSpPr>
        <p:spPr>
          <a:xfrm>
            <a:off x="569842" y="2853277"/>
            <a:ext cx="8909437" cy="4524315"/>
          </a:xfrm>
          <a:prstGeom prst="rect">
            <a:avLst/>
          </a:prstGeom>
          <a:noFill/>
        </p:spPr>
        <p:txBody>
          <a:bodyPr wrap="square" rtlCol="0">
            <a:spAutoFit/>
          </a:bodyPr>
          <a:lstStyle/>
          <a:p>
            <a:pPr marL="342900" indent="-342900">
              <a:buAutoNum type="arabicParenR"/>
            </a:pPr>
            <a:r>
              <a:rPr lang="en-GB" dirty="0">
                <a:solidFill>
                  <a:srgbClr val="826CAE"/>
                </a:solidFill>
              </a:rPr>
              <a:t>On average, how many applicants are invited to an interview?</a:t>
            </a:r>
          </a:p>
          <a:p>
            <a:pPr marL="342900" indent="-342900">
              <a:buAutoNum type="arabicParenR"/>
            </a:pPr>
            <a:endParaRPr lang="en-GB" dirty="0"/>
          </a:p>
          <a:p>
            <a:pPr marL="2743200" lvl="5" indent="-457200">
              <a:buAutoNum type="alphaLcParenR"/>
            </a:pPr>
            <a:r>
              <a:rPr lang="en-GB" sz="1600" dirty="0">
                <a:solidFill>
                  <a:srgbClr val="FF0000"/>
                </a:solidFill>
              </a:rPr>
              <a:t>Everyone who applied</a:t>
            </a:r>
          </a:p>
          <a:p>
            <a:pPr marL="2743200" lvl="5" indent="-457200">
              <a:buAutoNum type="alphaLcParenR"/>
            </a:pPr>
            <a:r>
              <a:rPr lang="en-GB" sz="1600" dirty="0">
                <a:solidFill>
                  <a:srgbClr val="FF0000"/>
                </a:solidFill>
              </a:rPr>
              <a:t>The 2 they liked best</a:t>
            </a:r>
          </a:p>
          <a:p>
            <a:pPr marL="2743200" lvl="5" indent="-457200">
              <a:buAutoNum type="alphaLcParenR"/>
            </a:pPr>
            <a:r>
              <a:rPr lang="en-GB" sz="1600" dirty="0">
                <a:solidFill>
                  <a:srgbClr val="00B050"/>
                </a:solidFill>
              </a:rPr>
              <a:t>About 4 – 6 people</a:t>
            </a:r>
            <a:endParaRPr lang="en-GB" dirty="0">
              <a:solidFill>
                <a:srgbClr val="00B050"/>
              </a:solidFill>
            </a:endParaRPr>
          </a:p>
          <a:p>
            <a:pPr marL="342900" indent="-342900">
              <a:buAutoNum type="arabicParenR"/>
            </a:pPr>
            <a:endParaRPr lang="en-GB" dirty="0"/>
          </a:p>
          <a:p>
            <a:pPr marL="342900" indent="-342900">
              <a:buAutoNum type="arabicParenR"/>
            </a:pPr>
            <a:r>
              <a:rPr lang="en-GB" dirty="0">
                <a:solidFill>
                  <a:srgbClr val="826CAE"/>
                </a:solidFill>
              </a:rPr>
              <a:t>How long does it take for an interviewer to decide if you’ll get the job?</a:t>
            </a:r>
          </a:p>
          <a:p>
            <a:pPr marL="342900" indent="-342900">
              <a:buAutoNum type="arabicParenR"/>
            </a:pPr>
            <a:endParaRPr lang="en-GB" dirty="0"/>
          </a:p>
          <a:p>
            <a:pPr marL="2743200" lvl="5" indent="-457200">
              <a:buAutoNum type="alphaLcParenR"/>
            </a:pPr>
            <a:r>
              <a:rPr lang="en-GB" sz="1600" dirty="0">
                <a:solidFill>
                  <a:srgbClr val="00B050"/>
                </a:solidFill>
              </a:rPr>
              <a:t>2 minutes</a:t>
            </a:r>
          </a:p>
          <a:p>
            <a:pPr marL="2743200" lvl="5" indent="-457200">
              <a:buAutoNum type="alphaLcParenR"/>
            </a:pPr>
            <a:r>
              <a:rPr lang="en-GB" sz="1600" dirty="0">
                <a:solidFill>
                  <a:srgbClr val="FF0000"/>
                </a:solidFill>
              </a:rPr>
              <a:t>30 minutes</a:t>
            </a:r>
          </a:p>
          <a:p>
            <a:pPr marL="2743200" lvl="5" indent="-457200">
              <a:buAutoNum type="alphaLcParenR"/>
            </a:pPr>
            <a:r>
              <a:rPr lang="en-GB" sz="1600" dirty="0">
                <a:solidFill>
                  <a:srgbClr val="FF0000"/>
                </a:solidFill>
              </a:rPr>
              <a:t>Depends how long the interview is</a:t>
            </a:r>
            <a:endParaRPr lang="en-GB" dirty="0">
              <a:solidFill>
                <a:srgbClr val="FF0000"/>
              </a:solidFill>
            </a:endParaRPr>
          </a:p>
          <a:p>
            <a:pPr marL="342900" indent="-342900">
              <a:buAutoNum type="arabicParenR"/>
            </a:pPr>
            <a:endParaRPr lang="en-GB" dirty="0"/>
          </a:p>
          <a:p>
            <a:pPr marL="342900" indent="-342900">
              <a:buAutoNum type="arabicParenR"/>
            </a:pPr>
            <a:r>
              <a:rPr lang="en-GB" dirty="0">
                <a:solidFill>
                  <a:srgbClr val="826CAE"/>
                </a:solidFill>
              </a:rPr>
              <a:t>65% of interviewers said that candidates who failed _____________ didn’t get the job</a:t>
            </a:r>
          </a:p>
          <a:p>
            <a:pPr marL="342900" indent="-342900">
              <a:buAutoNum type="arabicParenR"/>
            </a:pPr>
            <a:endParaRPr lang="en-GB" dirty="0">
              <a:solidFill>
                <a:srgbClr val="826CAE"/>
              </a:solidFill>
            </a:endParaRPr>
          </a:p>
          <a:p>
            <a:pPr marL="2628900" lvl="5" indent="-342900">
              <a:buAutoNum type="alphaLcParenR"/>
            </a:pPr>
            <a:r>
              <a:rPr lang="en-GB" sz="1600" dirty="0">
                <a:solidFill>
                  <a:srgbClr val="FF0000"/>
                </a:solidFill>
              </a:rPr>
              <a:t>to show off their leadership skills</a:t>
            </a:r>
          </a:p>
          <a:p>
            <a:pPr marL="2628900" lvl="5" indent="-342900">
              <a:buAutoNum type="alphaLcParenR"/>
            </a:pPr>
            <a:r>
              <a:rPr lang="en-GB" sz="1600" dirty="0">
                <a:solidFill>
                  <a:srgbClr val="FF0000"/>
                </a:solidFill>
              </a:rPr>
              <a:t>to answer the questions quickly enough</a:t>
            </a:r>
          </a:p>
          <a:p>
            <a:pPr marL="2628900" lvl="5" indent="-342900">
              <a:buAutoNum type="alphaLcParenR"/>
            </a:pPr>
            <a:r>
              <a:rPr lang="en-GB" sz="1600" dirty="0">
                <a:solidFill>
                  <a:srgbClr val="00B050"/>
                </a:solidFill>
              </a:rPr>
              <a:t>to make eye contact</a:t>
            </a:r>
            <a:endParaRPr lang="en-GB" dirty="0">
              <a:solidFill>
                <a:srgbClr val="00B050"/>
              </a:solidFill>
            </a:endParaRPr>
          </a:p>
        </p:txBody>
      </p:sp>
      <p:sp>
        <p:nvSpPr>
          <p:cNvPr id="9" name="Rectangle 8">
            <a:extLst>
              <a:ext uri="{FF2B5EF4-FFF2-40B4-BE49-F238E27FC236}">
                <a16:creationId xmlns:a16="http://schemas.microsoft.com/office/drawing/2014/main" id="{8E332806-F217-4E74-83A1-185D2CEE46CF}"/>
              </a:ext>
            </a:extLst>
          </p:cNvPr>
          <p:cNvSpPr/>
          <p:nvPr/>
        </p:nvSpPr>
        <p:spPr>
          <a:xfrm>
            <a:off x="1584960" y="447040"/>
            <a:ext cx="3525520" cy="650240"/>
          </a:xfrm>
          <a:prstGeom prst="rect">
            <a:avLst/>
          </a:prstGeom>
          <a:solidFill>
            <a:srgbClr val="826CAE"/>
          </a:solidFill>
          <a:ln>
            <a:solidFill>
              <a:srgbClr val="826C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itle 3">
            <a:extLst>
              <a:ext uri="{FF2B5EF4-FFF2-40B4-BE49-F238E27FC236}">
                <a16:creationId xmlns:a16="http://schemas.microsoft.com/office/drawing/2014/main" id="{2313B186-E84F-406F-8453-58E246B5E75F}"/>
              </a:ext>
            </a:extLst>
          </p:cNvPr>
          <p:cNvSpPr txBox="1">
            <a:spLocks/>
          </p:cNvSpPr>
          <p:nvPr/>
        </p:nvSpPr>
        <p:spPr>
          <a:xfrm>
            <a:off x="1585411" y="386168"/>
            <a:ext cx="8359864" cy="771984"/>
          </a:xfrm>
          <a:prstGeom prst="rect">
            <a:avLst/>
          </a:prstGeom>
        </p:spPr>
        <p:txBody>
          <a:bodyPr/>
          <a:lst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a:lstStyle>
          <a:p>
            <a:r>
              <a:rPr lang="en-GB" sz="4400" b="1" dirty="0">
                <a:solidFill>
                  <a:schemeClr val="bg1"/>
                </a:solidFill>
              </a:rPr>
              <a:t>Interview quiz</a:t>
            </a:r>
          </a:p>
        </p:txBody>
      </p:sp>
      <p:sp>
        <p:nvSpPr>
          <p:cNvPr id="10" name="Subtitle 1">
            <a:extLst>
              <a:ext uri="{FF2B5EF4-FFF2-40B4-BE49-F238E27FC236}">
                <a16:creationId xmlns:a16="http://schemas.microsoft.com/office/drawing/2014/main" id="{E00B0FF6-61FF-4FA2-8624-924110D93956}"/>
              </a:ext>
            </a:extLst>
          </p:cNvPr>
          <p:cNvSpPr txBox="1">
            <a:spLocks/>
          </p:cNvSpPr>
          <p:nvPr/>
        </p:nvSpPr>
        <p:spPr>
          <a:xfrm>
            <a:off x="1137007" y="1593350"/>
            <a:ext cx="9256673" cy="149240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b="1" dirty="0"/>
              <a:t>Quick quiz!</a:t>
            </a:r>
          </a:p>
          <a:p>
            <a:pPr marL="0" indent="0">
              <a:buFont typeface="Arial" panose="020B0604020202020204" pitchFamily="34" charset="0"/>
              <a:buNone/>
            </a:pPr>
            <a:r>
              <a:rPr lang="en-GB" sz="2000" dirty="0"/>
              <a:t>Tick or correct your answers.</a:t>
            </a:r>
          </a:p>
          <a:p>
            <a:pPr marL="0" indent="0">
              <a:buFont typeface="Arial" panose="020B0604020202020204" pitchFamily="34" charset="0"/>
              <a:buNone/>
            </a:pPr>
            <a:endParaRPr lang="en-GB" u="sng" dirty="0"/>
          </a:p>
        </p:txBody>
      </p:sp>
      <p:pic>
        <p:nvPicPr>
          <p:cNvPr id="11" name="Graphic 10" descr="Checklist RTL">
            <a:extLst>
              <a:ext uri="{FF2B5EF4-FFF2-40B4-BE49-F238E27FC236}">
                <a16:creationId xmlns:a16="http://schemas.microsoft.com/office/drawing/2014/main" id="{A64EB03B-DD97-443F-8881-81D1AD05C46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02993" y="1692802"/>
            <a:ext cx="725278" cy="725278"/>
          </a:xfrm>
          <a:prstGeom prst="rect">
            <a:avLst/>
          </a:prstGeom>
        </p:spPr>
      </p:pic>
      <p:sp>
        <p:nvSpPr>
          <p:cNvPr id="12" name="TextBox 11">
            <a:extLst>
              <a:ext uri="{FF2B5EF4-FFF2-40B4-BE49-F238E27FC236}">
                <a16:creationId xmlns:a16="http://schemas.microsoft.com/office/drawing/2014/main" id="{8525026E-E55B-4A63-8722-329457A9904E}"/>
              </a:ext>
            </a:extLst>
          </p:cNvPr>
          <p:cNvSpPr txBox="1"/>
          <p:nvPr/>
        </p:nvSpPr>
        <p:spPr>
          <a:xfrm>
            <a:off x="8618151" y="2214879"/>
            <a:ext cx="1428293" cy="2585323"/>
          </a:xfrm>
          <a:prstGeom prst="rect">
            <a:avLst/>
          </a:prstGeom>
          <a:noFill/>
          <a:ln w="57150">
            <a:solidFill>
              <a:srgbClr val="826CAE"/>
            </a:solidFill>
          </a:ln>
        </p:spPr>
        <p:txBody>
          <a:bodyPr wrap="square" rtlCol="0">
            <a:spAutoFit/>
          </a:bodyPr>
          <a:lstStyle/>
          <a:p>
            <a:pPr algn="ctr"/>
            <a:endParaRPr lang="en-GB" dirty="0"/>
          </a:p>
          <a:p>
            <a:pPr algn="ctr"/>
            <a:endParaRPr lang="en-GB" dirty="0"/>
          </a:p>
          <a:p>
            <a:pPr algn="ctr"/>
            <a:endParaRPr lang="en-GB" dirty="0"/>
          </a:p>
          <a:p>
            <a:pPr algn="ctr">
              <a:spcAft>
                <a:spcPts val="600"/>
              </a:spcAft>
            </a:pPr>
            <a:r>
              <a:rPr lang="en-GB" dirty="0"/>
              <a:t>Making a good impression really is vital in an interview! </a:t>
            </a:r>
          </a:p>
        </p:txBody>
      </p:sp>
      <p:pic>
        <p:nvPicPr>
          <p:cNvPr id="13" name="Graphic 12" descr="Lightbulb">
            <a:extLst>
              <a:ext uri="{FF2B5EF4-FFF2-40B4-BE49-F238E27FC236}">
                <a16:creationId xmlns:a16="http://schemas.microsoft.com/office/drawing/2014/main" id="{A331110C-116E-405F-B7E4-BD8FD61E039B}"/>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926515" y="2274187"/>
            <a:ext cx="811564" cy="811564"/>
          </a:xfrm>
          <a:prstGeom prst="rect">
            <a:avLst/>
          </a:prstGeom>
        </p:spPr>
      </p:pic>
    </p:spTree>
    <p:extLst>
      <p:ext uri="{BB962C8B-B14F-4D97-AF65-F5344CB8AC3E}">
        <p14:creationId xmlns:p14="http://schemas.microsoft.com/office/powerpoint/2010/main" val="3632193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025247" y="1870559"/>
            <a:ext cx="9503144" cy="540567"/>
          </a:xfrm>
        </p:spPr>
        <p:txBody>
          <a:bodyPr>
            <a:normAutofit/>
          </a:bodyPr>
          <a:lstStyle/>
          <a:p>
            <a:pPr marL="0" indent="0">
              <a:buNone/>
            </a:pPr>
            <a:r>
              <a:rPr lang="en-GB" sz="2800" b="1" dirty="0"/>
              <a:t>Task: list as many types of interview as you can</a:t>
            </a:r>
          </a:p>
        </p:txBody>
      </p:sp>
      <p:sp>
        <p:nvSpPr>
          <p:cNvPr id="3" name="Footer Placeholder 2"/>
          <p:cNvSpPr>
            <a:spLocks noGrp="1"/>
          </p:cNvSpPr>
          <p:nvPr>
            <p:ph type="ftr" sz="quarter" idx="11"/>
          </p:nvPr>
        </p:nvSpPr>
        <p:spPr/>
        <p:txBody>
          <a:bodyPr/>
          <a:lstStyle/>
          <a:p>
            <a:r>
              <a:rPr lang="en-GB"/>
              <a:t>literacytrust.org.uk</a:t>
            </a:r>
            <a:endParaRPr lang="en-GB" dirty="0"/>
          </a:p>
        </p:txBody>
      </p:sp>
      <p:sp>
        <p:nvSpPr>
          <p:cNvPr id="4" name="Title 3"/>
          <p:cNvSpPr>
            <a:spLocks noGrp="1"/>
          </p:cNvSpPr>
          <p:nvPr>
            <p:ph type="ctrTitle"/>
          </p:nvPr>
        </p:nvSpPr>
        <p:spPr/>
        <p:txBody>
          <a:bodyPr/>
          <a:lstStyle/>
          <a:p>
            <a:r>
              <a:rPr lang="en-GB" dirty="0"/>
              <a:t>Types of interview</a:t>
            </a:r>
          </a:p>
        </p:txBody>
      </p:sp>
      <p:pic>
        <p:nvPicPr>
          <p:cNvPr id="12" name="Graphic 11" descr="Head with gears">
            <a:extLst>
              <a:ext uri="{FF2B5EF4-FFF2-40B4-BE49-F238E27FC236}">
                <a16:creationId xmlns:a16="http://schemas.microsoft.com/office/drawing/2014/main" id="{CD95BB4A-4A1F-4154-A017-675117C2DD0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2643" y="1593350"/>
            <a:ext cx="914400" cy="914400"/>
          </a:xfrm>
          <a:prstGeom prst="rect">
            <a:avLst/>
          </a:prstGeom>
        </p:spPr>
      </p:pic>
      <p:pic>
        <p:nvPicPr>
          <p:cNvPr id="13" name="Picture 4" descr="Phone Interview Questions - What to Ask Job Applicants | Hireology">
            <a:extLst>
              <a:ext uri="{FF2B5EF4-FFF2-40B4-BE49-F238E27FC236}">
                <a16:creationId xmlns:a16="http://schemas.microsoft.com/office/drawing/2014/main" id="{0EDE474D-78E6-4C12-B91A-E8C628EA2B1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21675" y="2810530"/>
            <a:ext cx="2340284" cy="1406913"/>
          </a:xfrm>
          <a:prstGeom prst="rect">
            <a:avLst/>
          </a:prstGeom>
          <a:noFill/>
          <a:extLst>
            <a:ext uri="{909E8E84-426E-40dd-AFC4-6F175D3DCCD1}">
              <a14:hiddenFill xmlns:a14="http://schemas.microsoft.com/office/drawing/2010/main" xmlns="">
                <a:solidFill>
                  <a:srgbClr val="FFFFFF"/>
                </a:solidFill>
              </a14:hiddenFill>
            </a:ext>
          </a:extLst>
        </p:spPr>
      </p:pic>
      <p:pic>
        <p:nvPicPr>
          <p:cNvPr id="15" name="Picture 12" descr="Interview Collection — Welkin One">
            <a:extLst>
              <a:ext uri="{FF2B5EF4-FFF2-40B4-BE49-F238E27FC236}">
                <a16:creationId xmlns:a16="http://schemas.microsoft.com/office/drawing/2014/main" id="{DCCA6CFE-66C2-488A-B8DD-CE59E99EAB3F}"/>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73825" y="2931819"/>
            <a:ext cx="1744162" cy="1312223"/>
          </a:xfrm>
          <a:prstGeom prst="rect">
            <a:avLst/>
          </a:prstGeom>
          <a:noFill/>
          <a:extLst>
            <a:ext uri="{909E8E84-426E-40dd-AFC4-6F175D3DCCD1}">
              <a14:hiddenFill xmlns:a14="http://schemas.microsoft.com/office/drawing/2010/main" xmlns="">
                <a:solidFill>
                  <a:srgbClr val="FFFFFF"/>
                </a:solidFill>
              </a14:hiddenFill>
            </a:ext>
          </a:extLst>
        </p:spPr>
      </p:pic>
      <p:pic>
        <p:nvPicPr>
          <p:cNvPr id="16" name="Picture 14" descr="What is a Group Interview? Tips &amp; Sample Questions |  SmartRecruitersSmartRecruiters">
            <a:extLst>
              <a:ext uri="{FF2B5EF4-FFF2-40B4-BE49-F238E27FC236}">
                <a16:creationId xmlns:a16="http://schemas.microsoft.com/office/drawing/2014/main" id="{6E06A889-FA6B-4705-998B-735ACF17CC27}"/>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150150" y="2892368"/>
            <a:ext cx="2511719" cy="1243238"/>
          </a:xfrm>
          <a:prstGeom prst="rect">
            <a:avLst/>
          </a:prstGeom>
          <a:noFill/>
          <a:extLst>
            <a:ext uri="{909E8E84-426E-40dd-AFC4-6F175D3DCCD1}">
              <a14:hiddenFill xmlns:a14="http://schemas.microsoft.com/office/drawing/2010/main" xmlns="">
                <a:solidFill>
                  <a:srgbClr val="FFFFFF"/>
                </a:solidFill>
              </a14:hiddenFill>
            </a:ext>
          </a:extLst>
        </p:spPr>
      </p:pic>
      <p:sp>
        <p:nvSpPr>
          <p:cNvPr id="6" name="TextBox 5">
            <a:extLst>
              <a:ext uri="{FF2B5EF4-FFF2-40B4-BE49-F238E27FC236}">
                <a16:creationId xmlns:a16="http://schemas.microsoft.com/office/drawing/2014/main" id="{9604EA6A-89D1-4702-8B16-CFF195366450}"/>
              </a:ext>
            </a:extLst>
          </p:cNvPr>
          <p:cNvSpPr txBox="1"/>
          <p:nvPr/>
        </p:nvSpPr>
        <p:spPr>
          <a:xfrm>
            <a:off x="1596887" y="5130800"/>
            <a:ext cx="7462446" cy="1123712"/>
          </a:xfrm>
          <a:prstGeom prst="roundRect">
            <a:avLst/>
          </a:prstGeom>
          <a:solidFill>
            <a:srgbClr val="FFFF66"/>
          </a:solidFill>
        </p:spPr>
        <p:txBody>
          <a:bodyPr wrap="square" rtlCol="0">
            <a:spAutoFit/>
          </a:bodyPr>
          <a:lstStyle/>
          <a:p>
            <a:pPr algn="ctr"/>
            <a:r>
              <a:rPr lang="en-GB" sz="2000" dirty="0"/>
              <a:t>To narrow down candidates interviewers can choose from different types of interviews, with some roles requiring more than one type in the application process.</a:t>
            </a:r>
          </a:p>
        </p:txBody>
      </p:sp>
    </p:spTree>
    <p:extLst>
      <p:ext uri="{BB962C8B-B14F-4D97-AF65-F5344CB8AC3E}">
        <p14:creationId xmlns:p14="http://schemas.microsoft.com/office/powerpoint/2010/main" val="698381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a:t>literacytrust.org.uk</a:t>
            </a:r>
            <a:endParaRPr lang="en-GB" dirty="0"/>
          </a:p>
        </p:txBody>
      </p:sp>
      <p:sp>
        <p:nvSpPr>
          <p:cNvPr id="4" name="Title 3"/>
          <p:cNvSpPr>
            <a:spLocks noGrp="1"/>
          </p:cNvSpPr>
          <p:nvPr>
            <p:ph type="ctrTitle"/>
          </p:nvPr>
        </p:nvSpPr>
        <p:spPr/>
        <p:txBody>
          <a:bodyPr/>
          <a:lstStyle/>
          <a:p>
            <a:r>
              <a:rPr lang="en-GB" dirty="0"/>
              <a:t>Types of interview</a:t>
            </a:r>
          </a:p>
        </p:txBody>
      </p:sp>
      <p:pic>
        <p:nvPicPr>
          <p:cNvPr id="10" name="Graphic 9" descr="Pencil">
            <a:extLst>
              <a:ext uri="{FF2B5EF4-FFF2-40B4-BE49-F238E27FC236}">
                <a16:creationId xmlns:a16="http://schemas.microsoft.com/office/drawing/2014/main" id="{160FEBCB-12BF-4004-8FA5-9C42020EAB2D}"/>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18409" y="1596839"/>
            <a:ext cx="739934" cy="739934"/>
          </a:xfrm>
          <a:prstGeom prst="rect">
            <a:avLst/>
          </a:prstGeom>
        </p:spPr>
      </p:pic>
      <p:sp>
        <p:nvSpPr>
          <p:cNvPr id="11" name="TextBox 10">
            <a:extLst>
              <a:ext uri="{FF2B5EF4-FFF2-40B4-BE49-F238E27FC236}">
                <a16:creationId xmlns:a16="http://schemas.microsoft.com/office/drawing/2014/main" id="{A75C34A4-E16F-4E66-8718-87B74584145D}"/>
              </a:ext>
            </a:extLst>
          </p:cNvPr>
          <p:cNvSpPr txBox="1"/>
          <p:nvPr/>
        </p:nvSpPr>
        <p:spPr>
          <a:xfrm>
            <a:off x="1246476" y="1713527"/>
            <a:ext cx="5903674" cy="707886"/>
          </a:xfrm>
          <a:prstGeom prst="rect">
            <a:avLst/>
          </a:prstGeom>
          <a:noFill/>
        </p:spPr>
        <p:txBody>
          <a:bodyPr wrap="square" rtlCol="0">
            <a:spAutoFit/>
          </a:bodyPr>
          <a:lstStyle/>
          <a:p>
            <a:r>
              <a:rPr lang="en-GB" sz="2200" b="1" dirty="0"/>
              <a:t>Add anything you have missed to your mind map</a:t>
            </a:r>
          </a:p>
          <a:p>
            <a:endParaRPr lang="en-GB" dirty="0"/>
          </a:p>
        </p:txBody>
      </p:sp>
      <p:pic>
        <p:nvPicPr>
          <p:cNvPr id="14" name="Picture 4" descr="Phone Interview Questions - What to Ask Job Applicants | Hireology">
            <a:extLst>
              <a:ext uri="{FF2B5EF4-FFF2-40B4-BE49-F238E27FC236}">
                <a16:creationId xmlns:a16="http://schemas.microsoft.com/office/drawing/2014/main" id="{5E59EF96-DD0E-4A14-BD40-B31DD136A65C}"/>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88883" y="2754325"/>
            <a:ext cx="2340284" cy="1406913"/>
          </a:xfrm>
          <a:prstGeom prst="rect">
            <a:avLst/>
          </a:prstGeom>
          <a:noFill/>
          <a:extLst>
            <a:ext uri="{909E8E84-426E-40dd-AFC4-6F175D3DCCD1}">
              <a14:hiddenFill xmlns:a14="http://schemas.microsoft.com/office/drawing/2010/main" xmlns="">
                <a:solidFill>
                  <a:srgbClr val="FFFFFF"/>
                </a:solidFill>
              </a14:hiddenFill>
            </a:ext>
          </a:extLst>
        </p:spPr>
      </p:pic>
      <p:pic>
        <p:nvPicPr>
          <p:cNvPr id="17" name="Picture 12" descr="Interview Collection — Welkin One">
            <a:extLst>
              <a:ext uri="{FF2B5EF4-FFF2-40B4-BE49-F238E27FC236}">
                <a16:creationId xmlns:a16="http://schemas.microsoft.com/office/drawing/2014/main" id="{687CD125-B5DF-4690-824D-B68DDD4B1985}"/>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17577" y="2857875"/>
            <a:ext cx="1744162" cy="1312223"/>
          </a:xfrm>
          <a:prstGeom prst="rect">
            <a:avLst/>
          </a:prstGeom>
          <a:noFill/>
          <a:extLst>
            <a:ext uri="{909E8E84-426E-40dd-AFC4-6F175D3DCCD1}">
              <a14:hiddenFill xmlns:a14="http://schemas.microsoft.com/office/drawing/2010/main" xmlns="">
                <a:solidFill>
                  <a:srgbClr val="FFFFFF"/>
                </a:solidFill>
              </a14:hiddenFill>
            </a:ext>
          </a:extLst>
        </p:spPr>
      </p:pic>
      <p:pic>
        <p:nvPicPr>
          <p:cNvPr id="18" name="Picture 14" descr="What is a Group Interview? Tips &amp; Sample Questions |  SmartRecruitersSmartRecruiters">
            <a:extLst>
              <a:ext uri="{FF2B5EF4-FFF2-40B4-BE49-F238E27FC236}">
                <a16:creationId xmlns:a16="http://schemas.microsoft.com/office/drawing/2014/main" id="{C936574C-D0C9-46CD-BC3D-05CF68693A6F}"/>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150150" y="2892367"/>
            <a:ext cx="2511719" cy="1243238"/>
          </a:xfrm>
          <a:prstGeom prst="rect">
            <a:avLst/>
          </a:prstGeom>
          <a:noFill/>
          <a:extLst>
            <a:ext uri="{909E8E84-426E-40dd-AFC4-6F175D3DCCD1}">
              <a14:hiddenFill xmlns:a14="http://schemas.microsoft.com/office/drawing/2010/main" xmlns="">
                <a:solidFill>
                  <a:srgbClr val="FFFFFF"/>
                </a:solidFill>
              </a14:hiddenFill>
            </a:ext>
          </a:extLst>
        </p:spPr>
      </p:pic>
      <p:pic>
        <p:nvPicPr>
          <p:cNvPr id="19" name="Picture 16" descr="Steps for the Video Interview Preparation? 5 Key Steps to Ace the Interview">
            <a:extLst>
              <a:ext uri="{FF2B5EF4-FFF2-40B4-BE49-F238E27FC236}">
                <a16:creationId xmlns:a16="http://schemas.microsoft.com/office/drawing/2014/main" id="{07461071-3802-4F30-B0DD-44FF16F7812C}"/>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859996" y="5227026"/>
            <a:ext cx="2682044" cy="1117518"/>
          </a:xfrm>
          <a:prstGeom prst="rect">
            <a:avLst/>
          </a:prstGeom>
          <a:noFill/>
          <a:extLst>
            <a:ext uri="{909E8E84-426E-40dd-AFC4-6F175D3DCCD1}">
              <a14:hiddenFill xmlns:a14="http://schemas.microsoft.com/office/drawing/2010/main" xmlns="">
                <a:solidFill>
                  <a:srgbClr val="FFFFFF"/>
                </a:solidFill>
              </a14:hiddenFill>
            </a:ext>
          </a:extLst>
        </p:spPr>
      </p:pic>
      <p:pic>
        <p:nvPicPr>
          <p:cNvPr id="20" name="Picture 8" descr="Illustration of a man sitting across a an interview panel consisting of a woman and two men in suits">
            <a:extLst>
              <a:ext uri="{FF2B5EF4-FFF2-40B4-BE49-F238E27FC236}">
                <a16:creationId xmlns:a16="http://schemas.microsoft.com/office/drawing/2014/main" id="{3D5C2424-B571-4EC6-A098-DEC33BCC7181}"/>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459282" y="5205667"/>
            <a:ext cx="2202587" cy="1243238"/>
          </a:xfrm>
          <a:prstGeom prst="rect">
            <a:avLst/>
          </a:prstGeom>
          <a:noFill/>
          <a:extLst>
            <a:ext uri="{909E8E84-426E-40dd-AFC4-6F175D3DCCD1}">
              <a14:hiddenFill xmlns:a14="http://schemas.microsoft.com/office/drawing/2010/main" xmlns="">
                <a:solidFill>
                  <a:srgbClr val="FFFFFF"/>
                </a:solidFill>
              </a14:hiddenFill>
            </a:ext>
          </a:extLst>
        </p:spPr>
      </p:pic>
      <p:pic>
        <p:nvPicPr>
          <p:cNvPr id="21" name="Picture 10" descr="assessment-center | Assessment Systems">
            <a:extLst>
              <a:ext uri="{FF2B5EF4-FFF2-40B4-BE49-F238E27FC236}">
                <a16:creationId xmlns:a16="http://schemas.microsoft.com/office/drawing/2014/main" id="{8863A1E0-1B6C-4F58-8126-BC1792783452}"/>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23815" y="5076845"/>
            <a:ext cx="2577560" cy="1288780"/>
          </a:xfrm>
          <a:prstGeom prst="rect">
            <a:avLst/>
          </a:prstGeom>
          <a:noFill/>
          <a:extLst>
            <a:ext uri="{909E8E84-426E-40dd-AFC4-6F175D3DCCD1}">
              <a14:hiddenFill xmlns:a14="http://schemas.microsoft.com/office/drawing/2010/main" xmlns="">
                <a:solidFill>
                  <a:srgbClr val="FFFFFF"/>
                </a:solidFill>
              </a14:hiddenFill>
            </a:ext>
          </a:extLst>
        </p:spPr>
      </p:pic>
      <p:sp>
        <p:nvSpPr>
          <p:cNvPr id="8" name="TextBox 7">
            <a:extLst>
              <a:ext uri="{FF2B5EF4-FFF2-40B4-BE49-F238E27FC236}">
                <a16:creationId xmlns:a16="http://schemas.microsoft.com/office/drawing/2014/main" id="{A2C611A5-5BDF-4AED-AEF8-52FD3D903FA7}"/>
              </a:ext>
            </a:extLst>
          </p:cNvPr>
          <p:cNvSpPr txBox="1"/>
          <p:nvPr/>
        </p:nvSpPr>
        <p:spPr>
          <a:xfrm>
            <a:off x="569843" y="4301067"/>
            <a:ext cx="2896600" cy="461665"/>
          </a:xfrm>
          <a:prstGeom prst="rect">
            <a:avLst/>
          </a:prstGeom>
          <a:noFill/>
        </p:spPr>
        <p:txBody>
          <a:bodyPr wrap="square" rtlCol="0">
            <a:spAutoFit/>
          </a:bodyPr>
          <a:lstStyle/>
          <a:p>
            <a:pPr algn="ctr"/>
            <a:r>
              <a:rPr lang="en-GB" sz="2400" b="1" dirty="0">
                <a:solidFill>
                  <a:srgbClr val="826CAE"/>
                </a:solidFill>
              </a:rPr>
              <a:t>Telephone interview</a:t>
            </a:r>
          </a:p>
        </p:txBody>
      </p:sp>
      <p:sp>
        <p:nvSpPr>
          <p:cNvPr id="22" name="TextBox 21">
            <a:extLst>
              <a:ext uri="{FF2B5EF4-FFF2-40B4-BE49-F238E27FC236}">
                <a16:creationId xmlns:a16="http://schemas.microsoft.com/office/drawing/2014/main" id="{1B501625-B815-4E35-9CCF-C0C9D3B72571}"/>
              </a:ext>
            </a:extLst>
          </p:cNvPr>
          <p:cNvSpPr txBox="1"/>
          <p:nvPr/>
        </p:nvSpPr>
        <p:spPr>
          <a:xfrm>
            <a:off x="3752718" y="4290388"/>
            <a:ext cx="2896600" cy="461665"/>
          </a:xfrm>
          <a:prstGeom prst="rect">
            <a:avLst/>
          </a:prstGeom>
          <a:noFill/>
        </p:spPr>
        <p:txBody>
          <a:bodyPr wrap="square" rtlCol="0">
            <a:spAutoFit/>
          </a:bodyPr>
          <a:lstStyle/>
          <a:p>
            <a:pPr algn="ctr"/>
            <a:r>
              <a:rPr lang="en-GB" sz="2400" b="1" dirty="0">
                <a:solidFill>
                  <a:srgbClr val="826CAE"/>
                </a:solidFill>
              </a:rPr>
              <a:t>1:1 interview</a:t>
            </a:r>
          </a:p>
        </p:txBody>
      </p:sp>
      <p:sp>
        <p:nvSpPr>
          <p:cNvPr id="23" name="TextBox 22">
            <a:extLst>
              <a:ext uri="{FF2B5EF4-FFF2-40B4-BE49-F238E27FC236}">
                <a16:creationId xmlns:a16="http://schemas.microsoft.com/office/drawing/2014/main" id="{B9FFD880-6C5A-41A5-A0BB-3FE31F9481F8}"/>
              </a:ext>
            </a:extLst>
          </p:cNvPr>
          <p:cNvSpPr txBox="1"/>
          <p:nvPr/>
        </p:nvSpPr>
        <p:spPr>
          <a:xfrm>
            <a:off x="6957709" y="4301067"/>
            <a:ext cx="2896600" cy="461665"/>
          </a:xfrm>
          <a:prstGeom prst="rect">
            <a:avLst/>
          </a:prstGeom>
          <a:noFill/>
        </p:spPr>
        <p:txBody>
          <a:bodyPr wrap="square" rtlCol="0">
            <a:spAutoFit/>
          </a:bodyPr>
          <a:lstStyle/>
          <a:p>
            <a:pPr algn="ctr"/>
            <a:r>
              <a:rPr lang="en-GB" sz="2400" b="1" dirty="0">
                <a:solidFill>
                  <a:srgbClr val="826CAE"/>
                </a:solidFill>
              </a:rPr>
              <a:t>Group interview</a:t>
            </a:r>
          </a:p>
        </p:txBody>
      </p:sp>
      <p:sp>
        <p:nvSpPr>
          <p:cNvPr id="24" name="TextBox 23">
            <a:extLst>
              <a:ext uri="{FF2B5EF4-FFF2-40B4-BE49-F238E27FC236}">
                <a16:creationId xmlns:a16="http://schemas.microsoft.com/office/drawing/2014/main" id="{44630477-94A9-4B70-9A36-7F85231EAB25}"/>
              </a:ext>
            </a:extLst>
          </p:cNvPr>
          <p:cNvSpPr txBox="1"/>
          <p:nvPr/>
        </p:nvSpPr>
        <p:spPr>
          <a:xfrm>
            <a:off x="332567" y="6448905"/>
            <a:ext cx="2896600" cy="461665"/>
          </a:xfrm>
          <a:prstGeom prst="rect">
            <a:avLst/>
          </a:prstGeom>
          <a:noFill/>
        </p:spPr>
        <p:txBody>
          <a:bodyPr wrap="square" rtlCol="0">
            <a:spAutoFit/>
          </a:bodyPr>
          <a:lstStyle/>
          <a:p>
            <a:pPr algn="ctr"/>
            <a:r>
              <a:rPr lang="en-GB" sz="2400" b="1" dirty="0">
                <a:solidFill>
                  <a:srgbClr val="826CAE"/>
                </a:solidFill>
              </a:rPr>
              <a:t>Assessment centre</a:t>
            </a:r>
          </a:p>
        </p:txBody>
      </p:sp>
      <p:sp>
        <p:nvSpPr>
          <p:cNvPr id="25" name="TextBox 24">
            <a:extLst>
              <a:ext uri="{FF2B5EF4-FFF2-40B4-BE49-F238E27FC236}">
                <a16:creationId xmlns:a16="http://schemas.microsoft.com/office/drawing/2014/main" id="{DA7AFD3B-F51D-42BF-8782-B668129E7A2E}"/>
              </a:ext>
            </a:extLst>
          </p:cNvPr>
          <p:cNvSpPr txBox="1"/>
          <p:nvPr/>
        </p:nvSpPr>
        <p:spPr>
          <a:xfrm>
            <a:off x="3752718" y="6496970"/>
            <a:ext cx="2896600" cy="461665"/>
          </a:xfrm>
          <a:prstGeom prst="rect">
            <a:avLst/>
          </a:prstGeom>
          <a:noFill/>
        </p:spPr>
        <p:txBody>
          <a:bodyPr wrap="square" rtlCol="0">
            <a:spAutoFit/>
          </a:bodyPr>
          <a:lstStyle/>
          <a:p>
            <a:pPr algn="ctr"/>
            <a:r>
              <a:rPr lang="en-GB" sz="2400" b="1" dirty="0">
                <a:solidFill>
                  <a:srgbClr val="826CAE"/>
                </a:solidFill>
              </a:rPr>
              <a:t>Video interview</a:t>
            </a:r>
          </a:p>
        </p:txBody>
      </p:sp>
      <p:sp>
        <p:nvSpPr>
          <p:cNvPr id="26" name="TextBox 25">
            <a:extLst>
              <a:ext uri="{FF2B5EF4-FFF2-40B4-BE49-F238E27FC236}">
                <a16:creationId xmlns:a16="http://schemas.microsoft.com/office/drawing/2014/main" id="{2B1A26C2-278A-46A7-8A52-74707071C2D9}"/>
              </a:ext>
            </a:extLst>
          </p:cNvPr>
          <p:cNvSpPr txBox="1"/>
          <p:nvPr/>
        </p:nvSpPr>
        <p:spPr>
          <a:xfrm>
            <a:off x="7060151" y="6470082"/>
            <a:ext cx="2896600" cy="461665"/>
          </a:xfrm>
          <a:prstGeom prst="rect">
            <a:avLst/>
          </a:prstGeom>
          <a:noFill/>
        </p:spPr>
        <p:txBody>
          <a:bodyPr wrap="square" rtlCol="0">
            <a:spAutoFit/>
          </a:bodyPr>
          <a:lstStyle/>
          <a:p>
            <a:pPr algn="ctr"/>
            <a:r>
              <a:rPr lang="en-GB" sz="2400" b="1" dirty="0">
                <a:solidFill>
                  <a:srgbClr val="826CAE"/>
                </a:solidFill>
              </a:rPr>
              <a:t>Panel interview</a:t>
            </a:r>
          </a:p>
        </p:txBody>
      </p:sp>
    </p:spTree>
    <p:extLst>
      <p:ext uri="{BB962C8B-B14F-4D97-AF65-F5344CB8AC3E}">
        <p14:creationId xmlns:p14="http://schemas.microsoft.com/office/powerpoint/2010/main" val="952956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2" grpId="0"/>
      <p:bldP spid="23" grpId="0"/>
      <p:bldP spid="24" grpId="0"/>
      <p:bldP spid="25" grpId="0"/>
      <p:bldP spid="2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dirty="0"/>
              <a:t>literacytrust.org.uk</a:t>
            </a:r>
          </a:p>
        </p:txBody>
      </p:sp>
      <p:sp>
        <p:nvSpPr>
          <p:cNvPr id="4" name="Title 3"/>
          <p:cNvSpPr>
            <a:spLocks noGrp="1"/>
          </p:cNvSpPr>
          <p:nvPr>
            <p:ph type="ctrTitle"/>
          </p:nvPr>
        </p:nvSpPr>
        <p:spPr/>
        <p:txBody>
          <a:bodyPr/>
          <a:lstStyle/>
          <a:p>
            <a:r>
              <a:rPr lang="en-GB" dirty="0"/>
              <a:t>Am I confident?</a:t>
            </a:r>
          </a:p>
        </p:txBody>
      </p:sp>
      <p:sp>
        <p:nvSpPr>
          <p:cNvPr id="27" name="Subtitle 1">
            <a:extLst>
              <a:ext uri="{FF2B5EF4-FFF2-40B4-BE49-F238E27FC236}">
                <a16:creationId xmlns:a16="http://schemas.microsoft.com/office/drawing/2014/main" id="{1800BB23-DE32-4BF9-8E84-BF95BDCC5E15}"/>
              </a:ext>
            </a:extLst>
          </p:cNvPr>
          <p:cNvSpPr>
            <a:spLocks noGrp="1"/>
          </p:cNvSpPr>
          <p:nvPr>
            <p:ph type="subTitle" idx="1"/>
          </p:nvPr>
        </p:nvSpPr>
        <p:spPr>
          <a:xfrm>
            <a:off x="1027043" y="1635109"/>
            <a:ext cx="9795153" cy="914400"/>
          </a:xfrm>
        </p:spPr>
        <p:txBody>
          <a:bodyPr>
            <a:normAutofit/>
          </a:bodyPr>
          <a:lstStyle/>
          <a:p>
            <a:pPr marL="0" indent="0">
              <a:buNone/>
            </a:pPr>
            <a:r>
              <a:rPr lang="en-GB" sz="2800" b="1" dirty="0"/>
              <a:t>Task: In groups order the interviews in the order that you would feel most confident in</a:t>
            </a:r>
          </a:p>
        </p:txBody>
      </p:sp>
      <p:pic>
        <p:nvPicPr>
          <p:cNvPr id="28" name="Graphic 27" descr="Head with gears">
            <a:extLst>
              <a:ext uri="{FF2B5EF4-FFF2-40B4-BE49-F238E27FC236}">
                <a16:creationId xmlns:a16="http://schemas.microsoft.com/office/drawing/2014/main" id="{4F919D97-E69F-448D-AE18-4E44A5D7043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2643" y="1593350"/>
            <a:ext cx="914400" cy="914400"/>
          </a:xfrm>
          <a:prstGeom prst="rect">
            <a:avLst/>
          </a:prstGeom>
        </p:spPr>
      </p:pic>
      <p:sp>
        <p:nvSpPr>
          <p:cNvPr id="2" name="Rectangle 1">
            <a:extLst>
              <a:ext uri="{FF2B5EF4-FFF2-40B4-BE49-F238E27FC236}">
                <a16:creationId xmlns:a16="http://schemas.microsoft.com/office/drawing/2014/main" id="{FC09D922-714D-4770-8498-81276D375F3A}"/>
              </a:ext>
            </a:extLst>
          </p:cNvPr>
          <p:cNvSpPr/>
          <p:nvPr/>
        </p:nvSpPr>
        <p:spPr>
          <a:xfrm>
            <a:off x="1027043" y="3031067"/>
            <a:ext cx="569844" cy="575733"/>
          </a:xfrm>
          <a:prstGeom prst="rect">
            <a:avLst/>
          </a:prstGeom>
          <a:ln>
            <a:solidFill>
              <a:srgbClr val="826C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96A15929-1692-40BF-B221-7C152B8F0BD6}"/>
              </a:ext>
            </a:extLst>
          </p:cNvPr>
          <p:cNvSpPr/>
          <p:nvPr/>
        </p:nvSpPr>
        <p:spPr>
          <a:xfrm>
            <a:off x="1027043" y="3808930"/>
            <a:ext cx="569844" cy="575733"/>
          </a:xfrm>
          <a:prstGeom prst="rect">
            <a:avLst/>
          </a:prstGeom>
          <a:ln>
            <a:solidFill>
              <a:srgbClr val="826C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a:extLst>
              <a:ext uri="{FF2B5EF4-FFF2-40B4-BE49-F238E27FC236}">
                <a16:creationId xmlns:a16="http://schemas.microsoft.com/office/drawing/2014/main" id="{B72C89DD-DE57-4FD2-924C-180E864FF842}"/>
              </a:ext>
            </a:extLst>
          </p:cNvPr>
          <p:cNvSpPr/>
          <p:nvPr/>
        </p:nvSpPr>
        <p:spPr>
          <a:xfrm>
            <a:off x="1027043" y="4595813"/>
            <a:ext cx="569844" cy="575733"/>
          </a:xfrm>
          <a:prstGeom prst="rect">
            <a:avLst/>
          </a:prstGeom>
          <a:ln>
            <a:solidFill>
              <a:srgbClr val="826C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80EDE8DA-76A6-4033-8653-B27A37A1E675}"/>
              </a:ext>
            </a:extLst>
          </p:cNvPr>
          <p:cNvSpPr/>
          <p:nvPr/>
        </p:nvSpPr>
        <p:spPr>
          <a:xfrm>
            <a:off x="1027043" y="5407815"/>
            <a:ext cx="569844" cy="575733"/>
          </a:xfrm>
          <a:prstGeom prst="rect">
            <a:avLst/>
          </a:prstGeom>
          <a:ln>
            <a:solidFill>
              <a:srgbClr val="826C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7FC66320-E654-4279-94C7-F7032AC6AC19}"/>
              </a:ext>
            </a:extLst>
          </p:cNvPr>
          <p:cNvSpPr/>
          <p:nvPr/>
        </p:nvSpPr>
        <p:spPr>
          <a:xfrm>
            <a:off x="3290152" y="3098528"/>
            <a:ext cx="569844" cy="575733"/>
          </a:xfrm>
          <a:prstGeom prst="rect">
            <a:avLst/>
          </a:prstGeom>
          <a:ln>
            <a:solidFill>
              <a:srgbClr val="826C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08210B40-9526-4A2F-9829-93F5B6756325}"/>
              </a:ext>
            </a:extLst>
          </p:cNvPr>
          <p:cNvSpPr/>
          <p:nvPr/>
        </p:nvSpPr>
        <p:spPr>
          <a:xfrm>
            <a:off x="2567976" y="3893626"/>
            <a:ext cx="569844" cy="575733"/>
          </a:xfrm>
          <a:prstGeom prst="rect">
            <a:avLst/>
          </a:prstGeom>
          <a:ln>
            <a:solidFill>
              <a:srgbClr val="826C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139DBA72-33BE-4CF5-AC6C-0C706701799B}"/>
              </a:ext>
            </a:extLst>
          </p:cNvPr>
          <p:cNvSpPr/>
          <p:nvPr/>
        </p:nvSpPr>
        <p:spPr>
          <a:xfrm>
            <a:off x="3290152" y="3911907"/>
            <a:ext cx="569844" cy="575733"/>
          </a:xfrm>
          <a:prstGeom prst="rect">
            <a:avLst/>
          </a:prstGeom>
          <a:ln>
            <a:solidFill>
              <a:srgbClr val="826C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5B677FA6-7D4A-4874-B0CA-A8CDDA36161E}"/>
              </a:ext>
            </a:extLst>
          </p:cNvPr>
          <p:cNvSpPr/>
          <p:nvPr/>
        </p:nvSpPr>
        <p:spPr>
          <a:xfrm>
            <a:off x="4012328" y="3911907"/>
            <a:ext cx="569844" cy="575733"/>
          </a:xfrm>
          <a:prstGeom prst="rect">
            <a:avLst/>
          </a:prstGeom>
          <a:ln>
            <a:solidFill>
              <a:srgbClr val="826C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Straight Arrow Connector 5">
            <a:extLst>
              <a:ext uri="{FF2B5EF4-FFF2-40B4-BE49-F238E27FC236}">
                <a16:creationId xmlns:a16="http://schemas.microsoft.com/office/drawing/2014/main" id="{5FF780AA-CB5C-4023-83B5-B98C773B318A}"/>
              </a:ext>
            </a:extLst>
          </p:cNvPr>
          <p:cNvCxnSpPr/>
          <p:nvPr/>
        </p:nvCxnSpPr>
        <p:spPr>
          <a:xfrm>
            <a:off x="614753" y="4857192"/>
            <a:ext cx="0" cy="1101245"/>
          </a:xfrm>
          <a:prstGeom prst="straightConnector1">
            <a:avLst/>
          </a:prstGeom>
          <a:ln w="57150">
            <a:solidFill>
              <a:srgbClr val="E94C33"/>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B521E457-A6C0-495E-846E-79C6A35F857B}"/>
              </a:ext>
            </a:extLst>
          </p:cNvPr>
          <p:cNvCxnSpPr>
            <a:cxnSpLocks/>
          </p:cNvCxnSpPr>
          <p:nvPr/>
        </p:nvCxnSpPr>
        <p:spPr>
          <a:xfrm flipV="1">
            <a:off x="614753" y="3098528"/>
            <a:ext cx="16196" cy="1065728"/>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27FD9028-D080-4E8E-A5EB-C37B367CC707}"/>
              </a:ext>
            </a:extLst>
          </p:cNvPr>
          <p:cNvSpPr txBox="1"/>
          <p:nvPr/>
        </p:nvSpPr>
        <p:spPr>
          <a:xfrm>
            <a:off x="2820656" y="4883679"/>
            <a:ext cx="4573726" cy="1754326"/>
          </a:xfrm>
          <a:prstGeom prst="rect">
            <a:avLst/>
          </a:prstGeom>
          <a:noFill/>
          <a:ln>
            <a:solidFill>
              <a:srgbClr val="826CAE"/>
            </a:solidFill>
          </a:ln>
        </p:spPr>
        <p:txBody>
          <a:bodyPr wrap="square" rtlCol="0">
            <a:spAutoFit/>
          </a:bodyPr>
          <a:lstStyle/>
          <a:p>
            <a:r>
              <a:rPr lang="en-GB" b="1" dirty="0"/>
              <a:t>Discuss with your group:</a:t>
            </a:r>
          </a:p>
          <a:p>
            <a:endParaRPr lang="en-GB" dirty="0"/>
          </a:p>
          <a:p>
            <a:pPr marL="285750" indent="-285750">
              <a:buFont typeface="Arial" panose="020B0604020202020204" pitchFamily="34" charset="0"/>
              <a:buChar char="•"/>
            </a:pPr>
            <a:r>
              <a:rPr lang="en-GB" dirty="0"/>
              <a:t>Why you feel most confident in this type</a:t>
            </a:r>
          </a:p>
          <a:p>
            <a:pPr marL="285750" indent="-285750">
              <a:buFont typeface="Arial" panose="020B0604020202020204" pitchFamily="34" charset="0"/>
              <a:buChar char="•"/>
            </a:pPr>
            <a:r>
              <a:rPr lang="en-GB" dirty="0"/>
              <a:t>Why you feel least confident in this type</a:t>
            </a:r>
          </a:p>
          <a:p>
            <a:pPr marL="285750" indent="-285750">
              <a:buFont typeface="Arial" panose="020B0604020202020204" pitchFamily="34" charset="0"/>
              <a:buChar char="•"/>
            </a:pPr>
            <a:r>
              <a:rPr lang="en-GB" dirty="0"/>
              <a:t>Why you think you will be good at it</a:t>
            </a:r>
          </a:p>
          <a:p>
            <a:pPr marL="285750" indent="-285750">
              <a:buFont typeface="Arial" panose="020B0604020202020204" pitchFamily="34" charset="0"/>
              <a:buChar char="•"/>
            </a:pPr>
            <a:r>
              <a:rPr lang="en-GB" dirty="0"/>
              <a:t>Why this type makes you more nervous</a:t>
            </a:r>
          </a:p>
        </p:txBody>
      </p:sp>
      <p:sp>
        <p:nvSpPr>
          <p:cNvPr id="38" name="TextBox 37">
            <a:extLst>
              <a:ext uri="{FF2B5EF4-FFF2-40B4-BE49-F238E27FC236}">
                <a16:creationId xmlns:a16="http://schemas.microsoft.com/office/drawing/2014/main" id="{29926A91-4CC0-4E4E-B5DC-E3DF3311D4A9}"/>
              </a:ext>
            </a:extLst>
          </p:cNvPr>
          <p:cNvSpPr txBox="1"/>
          <p:nvPr/>
        </p:nvSpPr>
        <p:spPr>
          <a:xfrm>
            <a:off x="8142539" y="2507750"/>
            <a:ext cx="1890215" cy="3970318"/>
          </a:xfrm>
          <a:prstGeom prst="rect">
            <a:avLst/>
          </a:prstGeom>
          <a:noFill/>
          <a:ln w="57150">
            <a:solidFill>
              <a:srgbClr val="826CAE"/>
            </a:solidFill>
          </a:ln>
        </p:spPr>
        <p:txBody>
          <a:bodyPr wrap="square" rtlCol="0">
            <a:spAutoFit/>
          </a:bodyPr>
          <a:lstStyle/>
          <a:p>
            <a:pPr algn="ctr"/>
            <a:endParaRPr lang="en-GB" dirty="0"/>
          </a:p>
          <a:p>
            <a:pPr algn="ctr"/>
            <a:endParaRPr lang="en-GB" dirty="0"/>
          </a:p>
          <a:p>
            <a:pPr algn="ctr"/>
            <a:endParaRPr lang="en-GB" dirty="0"/>
          </a:p>
          <a:p>
            <a:pPr algn="ctr">
              <a:spcAft>
                <a:spcPts val="600"/>
              </a:spcAft>
            </a:pPr>
            <a:r>
              <a:rPr lang="en-GB" dirty="0"/>
              <a:t>You can order the cards in any way. Make sure you share your  concerns and ideas with your team (this is the sort of team activity you’d find at an assessment centre).</a:t>
            </a:r>
          </a:p>
        </p:txBody>
      </p:sp>
      <p:pic>
        <p:nvPicPr>
          <p:cNvPr id="39" name="Graphic 38" descr="Lightbulb">
            <a:extLst>
              <a:ext uri="{FF2B5EF4-FFF2-40B4-BE49-F238E27FC236}">
                <a16:creationId xmlns:a16="http://schemas.microsoft.com/office/drawing/2014/main" id="{55672B5A-43AA-4DB8-B882-A7DAB00A4C21}"/>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681864" y="2576205"/>
            <a:ext cx="811564" cy="811564"/>
          </a:xfrm>
          <a:prstGeom prst="rect">
            <a:avLst/>
          </a:prstGeom>
        </p:spPr>
      </p:pic>
      <p:sp>
        <p:nvSpPr>
          <p:cNvPr id="40" name="Rectangle 39">
            <a:extLst>
              <a:ext uri="{FF2B5EF4-FFF2-40B4-BE49-F238E27FC236}">
                <a16:creationId xmlns:a16="http://schemas.microsoft.com/office/drawing/2014/main" id="{EC20E5BE-BB50-4074-8038-8847BF947D67}"/>
              </a:ext>
            </a:extLst>
          </p:cNvPr>
          <p:cNvSpPr/>
          <p:nvPr/>
        </p:nvSpPr>
        <p:spPr>
          <a:xfrm>
            <a:off x="6129846" y="3096996"/>
            <a:ext cx="569844" cy="575733"/>
          </a:xfrm>
          <a:prstGeom prst="rect">
            <a:avLst/>
          </a:prstGeom>
          <a:ln>
            <a:solidFill>
              <a:srgbClr val="826C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1" name="Rectangle 40">
            <a:extLst>
              <a:ext uri="{FF2B5EF4-FFF2-40B4-BE49-F238E27FC236}">
                <a16:creationId xmlns:a16="http://schemas.microsoft.com/office/drawing/2014/main" id="{68ED942B-9305-49F5-9643-4AFB6943A68D}"/>
              </a:ext>
            </a:extLst>
          </p:cNvPr>
          <p:cNvSpPr/>
          <p:nvPr/>
        </p:nvSpPr>
        <p:spPr>
          <a:xfrm>
            <a:off x="5387466" y="3893626"/>
            <a:ext cx="569844" cy="575733"/>
          </a:xfrm>
          <a:prstGeom prst="rect">
            <a:avLst/>
          </a:prstGeom>
          <a:ln>
            <a:solidFill>
              <a:srgbClr val="826C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7E4942A6-E6CC-4B2F-9BE5-44F72689D5CB}"/>
              </a:ext>
            </a:extLst>
          </p:cNvPr>
          <p:cNvSpPr/>
          <p:nvPr/>
        </p:nvSpPr>
        <p:spPr>
          <a:xfrm>
            <a:off x="6109642" y="3911907"/>
            <a:ext cx="569844" cy="575733"/>
          </a:xfrm>
          <a:prstGeom prst="rect">
            <a:avLst/>
          </a:prstGeom>
          <a:ln>
            <a:solidFill>
              <a:srgbClr val="826C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5AF66CE1-A84F-4351-B39A-408228C61CAE}"/>
              </a:ext>
            </a:extLst>
          </p:cNvPr>
          <p:cNvSpPr/>
          <p:nvPr/>
        </p:nvSpPr>
        <p:spPr>
          <a:xfrm>
            <a:off x="5387466" y="3118341"/>
            <a:ext cx="569844" cy="575733"/>
          </a:xfrm>
          <a:prstGeom prst="rect">
            <a:avLst/>
          </a:prstGeom>
          <a:ln>
            <a:solidFill>
              <a:srgbClr val="826C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4" name="Straight Arrow Connector 43">
            <a:extLst>
              <a:ext uri="{FF2B5EF4-FFF2-40B4-BE49-F238E27FC236}">
                <a16:creationId xmlns:a16="http://schemas.microsoft.com/office/drawing/2014/main" id="{85DAEBA1-2529-4F19-AB4C-2CE394BDA205}"/>
              </a:ext>
            </a:extLst>
          </p:cNvPr>
          <p:cNvCxnSpPr>
            <a:cxnSpLocks/>
          </p:cNvCxnSpPr>
          <p:nvPr/>
        </p:nvCxnSpPr>
        <p:spPr>
          <a:xfrm>
            <a:off x="2362992" y="3893626"/>
            <a:ext cx="0" cy="702187"/>
          </a:xfrm>
          <a:prstGeom prst="straightConnector1">
            <a:avLst/>
          </a:prstGeom>
          <a:ln w="57150">
            <a:solidFill>
              <a:srgbClr val="E94C33"/>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DED7A45B-051F-452A-A5EB-CD46FC3BE3D7}"/>
              </a:ext>
            </a:extLst>
          </p:cNvPr>
          <p:cNvCxnSpPr>
            <a:cxnSpLocks/>
          </p:cNvCxnSpPr>
          <p:nvPr/>
        </p:nvCxnSpPr>
        <p:spPr>
          <a:xfrm flipV="1">
            <a:off x="2362992" y="3031067"/>
            <a:ext cx="0" cy="566132"/>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605E8321-76B8-4614-9DAC-B0D025A27449}"/>
              </a:ext>
            </a:extLst>
          </p:cNvPr>
          <p:cNvCxnSpPr>
            <a:cxnSpLocks/>
          </p:cNvCxnSpPr>
          <p:nvPr/>
        </p:nvCxnSpPr>
        <p:spPr>
          <a:xfrm>
            <a:off x="5106192" y="3911907"/>
            <a:ext cx="0" cy="575733"/>
          </a:xfrm>
          <a:prstGeom prst="straightConnector1">
            <a:avLst/>
          </a:prstGeom>
          <a:ln w="57150">
            <a:solidFill>
              <a:srgbClr val="E94C33"/>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02685182-4ABF-4023-8A71-FFAF291601CD}"/>
              </a:ext>
            </a:extLst>
          </p:cNvPr>
          <p:cNvCxnSpPr>
            <a:cxnSpLocks/>
          </p:cNvCxnSpPr>
          <p:nvPr/>
        </p:nvCxnSpPr>
        <p:spPr>
          <a:xfrm flipV="1">
            <a:off x="5106192" y="3096996"/>
            <a:ext cx="0" cy="566132"/>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7158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a:t>literacytrust.org.uk</a:t>
            </a:r>
            <a:endParaRPr lang="en-GB" dirty="0"/>
          </a:p>
        </p:txBody>
      </p:sp>
      <p:sp>
        <p:nvSpPr>
          <p:cNvPr id="4" name="Title 3"/>
          <p:cNvSpPr>
            <a:spLocks noGrp="1"/>
          </p:cNvSpPr>
          <p:nvPr>
            <p:ph type="ctrTitle"/>
          </p:nvPr>
        </p:nvSpPr>
        <p:spPr>
          <a:xfrm>
            <a:off x="1596887" y="38864"/>
            <a:ext cx="8359864" cy="1219200"/>
          </a:xfrm>
        </p:spPr>
        <p:txBody>
          <a:bodyPr/>
          <a:lstStyle/>
          <a:p>
            <a:r>
              <a:rPr lang="en-GB" dirty="0"/>
              <a:t>STAR method</a:t>
            </a:r>
          </a:p>
        </p:txBody>
      </p:sp>
      <p:sp>
        <p:nvSpPr>
          <p:cNvPr id="38" name="TextBox 37">
            <a:extLst>
              <a:ext uri="{FF2B5EF4-FFF2-40B4-BE49-F238E27FC236}">
                <a16:creationId xmlns:a16="http://schemas.microsoft.com/office/drawing/2014/main" id="{29926A91-4CC0-4E4E-B5DC-E3DF3311D4A9}"/>
              </a:ext>
            </a:extLst>
          </p:cNvPr>
          <p:cNvSpPr txBox="1"/>
          <p:nvPr/>
        </p:nvSpPr>
        <p:spPr>
          <a:xfrm>
            <a:off x="8066536" y="4125701"/>
            <a:ext cx="1890215" cy="2585323"/>
          </a:xfrm>
          <a:prstGeom prst="rect">
            <a:avLst/>
          </a:prstGeom>
          <a:noFill/>
          <a:ln w="57150">
            <a:solidFill>
              <a:srgbClr val="826CAE"/>
            </a:solidFill>
          </a:ln>
        </p:spPr>
        <p:txBody>
          <a:bodyPr wrap="square" rtlCol="0">
            <a:spAutoFit/>
          </a:bodyPr>
          <a:lstStyle/>
          <a:p>
            <a:pPr algn="ctr"/>
            <a:endParaRPr lang="en-GB" dirty="0"/>
          </a:p>
          <a:p>
            <a:pPr algn="ctr"/>
            <a:endParaRPr lang="en-GB" dirty="0"/>
          </a:p>
          <a:p>
            <a:pPr algn="ctr"/>
            <a:endParaRPr lang="en-GB" dirty="0"/>
          </a:p>
          <a:p>
            <a:pPr algn="ctr">
              <a:spcAft>
                <a:spcPts val="600"/>
              </a:spcAft>
            </a:pPr>
            <a:r>
              <a:rPr lang="en-GB" dirty="0"/>
              <a:t>An interviewer is looking for skills and experience, as well as motivation and enthusiasm.</a:t>
            </a:r>
          </a:p>
        </p:txBody>
      </p:sp>
      <p:pic>
        <p:nvPicPr>
          <p:cNvPr id="39" name="Graphic 38" descr="Lightbulb">
            <a:extLst>
              <a:ext uri="{FF2B5EF4-FFF2-40B4-BE49-F238E27FC236}">
                <a16:creationId xmlns:a16="http://schemas.microsoft.com/office/drawing/2014/main" id="{55672B5A-43AA-4DB8-B882-A7DAB00A4C2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605861" y="4211418"/>
            <a:ext cx="811564" cy="811564"/>
          </a:xfrm>
          <a:prstGeom prst="rect">
            <a:avLst/>
          </a:prstGeom>
        </p:spPr>
      </p:pic>
      <p:sp>
        <p:nvSpPr>
          <p:cNvPr id="8" name="TextBox 7">
            <a:extLst>
              <a:ext uri="{FF2B5EF4-FFF2-40B4-BE49-F238E27FC236}">
                <a16:creationId xmlns:a16="http://schemas.microsoft.com/office/drawing/2014/main" id="{9555BF22-FF9A-453F-BACC-30360C6CEDCF}"/>
              </a:ext>
            </a:extLst>
          </p:cNvPr>
          <p:cNvSpPr txBox="1"/>
          <p:nvPr/>
        </p:nvSpPr>
        <p:spPr>
          <a:xfrm>
            <a:off x="321733" y="1700091"/>
            <a:ext cx="9880355" cy="1107996"/>
          </a:xfrm>
          <a:prstGeom prst="rect">
            <a:avLst/>
          </a:prstGeom>
          <a:noFill/>
        </p:spPr>
        <p:txBody>
          <a:bodyPr wrap="square" rtlCol="0">
            <a:spAutoFit/>
          </a:bodyPr>
          <a:lstStyle/>
          <a:p>
            <a:r>
              <a:rPr lang="en-GB" sz="2200" dirty="0"/>
              <a:t>You should always prepare for any interview by rehearsing answers to questions and doing lots of research on the company to impress your interviewers. One good method to use when answering interview questions is the STAR method.</a:t>
            </a:r>
          </a:p>
        </p:txBody>
      </p:sp>
      <p:sp>
        <p:nvSpPr>
          <p:cNvPr id="9" name="TextBox 8">
            <a:extLst>
              <a:ext uri="{FF2B5EF4-FFF2-40B4-BE49-F238E27FC236}">
                <a16:creationId xmlns:a16="http://schemas.microsoft.com/office/drawing/2014/main" id="{0A5C0A58-6310-4837-87B0-DB05E6430395}"/>
              </a:ext>
            </a:extLst>
          </p:cNvPr>
          <p:cNvSpPr txBox="1"/>
          <p:nvPr/>
        </p:nvSpPr>
        <p:spPr>
          <a:xfrm>
            <a:off x="321733" y="2925188"/>
            <a:ext cx="694267" cy="1107996"/>
          </a:xfrm>
          <a:prstGeom prst="rect">
            <a:avLst/>
          </a:prstGeom>
          <a:noFill/>
        </p:spPr>
        <p:txBody>
          <a:bodyPr wrap="square" rtlCol="0">
            <a:spAutoFit/>
          </a:bodyPr>
          <a:lstStyle/>
          <a:p>
            <a:r>
              <a:rPr lang="en-GB" sz="6600" b="1" dirty="0">
                <a:solidFill>
                  <a:srgbClr val="826CAE"/>
                </a:solidFill>
              </a:rPr>
              <a:t>S</a:t>
            </a:r>
          </a:p>
        </p:txBody>
      </p:sp>
      <p:sp>
        <p:nvSpPr>
          <p:cNvPr id="11" name="TextBox 10">
            <a:extLst>
              <a:ext uri="{FF2B5EF4-FFF2-40B4-BE49-F238E27FC236}">
                <a16:creationId xmlns:a16="http://schemas.microsoft.com/office/drawing/2014/main" id="{E0BA87D4-0108-4C2D-9D45-1485794CB9AA}"/>
              </a:ext>
            </a:extLst>
          </p:cNvPr>
          <p:cNvSpPr txBox="1"/>
          <p:nvPr/>
        </p:nvSpPr>
        <p:spPr>
          <a:xfrm>
            <a:off x="1016000" y="3139087"/>
            <a:ext cx="8940751" cy="646331"/>
          </a:xfrm>
          <a:prstGeom prst="rect">
            <a:avLst/>
          </a:prstGeom>
          <a:noFill/>
          <a:ln>
            <a:solidFill>
              <a:srgbClr val="826CAE"/>
            </a:solidFill>
          </a:ln>
        </p:spPr>
        <p:txBody>
          <a:bodyPr wrap="square" rtlCol="0">
            <a:spAutoFit/>
          </a:bodyPr>
          <a:lstStyle/>
          <a:p>
            <a:r>
              <a:rPr lang="en-GB" dirty="0"/>
              <a:t>Start by describing the </a:t>
            </a:r>
            <a:r>
              <a:rPr lang="en-GB" b="1" dirty="0"/>
              <a:t>situation</a:t>
            </a:r>
            <a:r>
              <a:rPr lang="en-GB" dirty="0"/>
              <a:t> you are going to discuss. Set up the problem that you solved using the skill or experience the interviewer is asking you to demonstrate.</a:t>
            </a:r>
          </a:p>
        </p:txBody>
      </p:sp>
      <p:sp>
        <p:nvSpPr>
          <p:cNvPr id="47" name="TextBox 46">
            <a:extLst>
              <a:ext uri="{FF2B5EF4-FFF2-40B4-BE49-F238E27FC236}">
                <a16:creationId xmlns:a16="http://schemas.microsoft.com/office/drawing/2014/main" id="{C4688CA1-70FE-40AF-980D-04CC67D71F0B}"/>
              </a:ext>
            </a:extLst>
          </p:cNvPr>
          <p:cNvSpPr txBox="1"/>
          <p:nvPr/>
        </p:nvSpPr>
        <p:spPr>
          <a:xfrm>
            <a:off x="334784" y="3885586"/>
            <a:ext cx="694267" cy="1107996"/>
          </a:xfrm>
          <a:prstGeom prst="rect">
            <a:avLst/>
          </a:prstGeom>
          <a:noFill/>
        </p:spPr>
        <p:txBody>
          <a:bodyPr wrap="square" rtlCol="0">
            <a:spAutoFit/>
          </a:bodyPr>
          <a:lstStyle/>
          <a:p>
            <a:r>
              <a:rPr lang="en-GB" sz="6600" b="1" dirty="0">
                <a:solidFill>
                  <a:srgbClr val="826CAE"/>
                </a:solidFill>
              </a:rPr>
              <a:t>T</a:t>
            </a:r>
          </a:p>
        </p:txBody>
      </p:sp>
      <p:sp>
        <p:nvSpPr>
          <p:cNvPr id="49" name="TextBox 48">
            <a:extLst>
              <a:ext uri="{FF2B5EF4-FFF2-40B4-BE49-F238E27FC236}">
                <a16:creationId xmlns:a16="http://schemas.microsoft.com/office/drawing/2014/main" id="{B79CE011-9AB9-48CA-A215-7CD138963EBD}"/>
              </a:ext>
            </a:extLst>
          </p:cNvPr>
          <p:cNvSpPr txBox="1"/>
          <p:nvPr/>
        </p:nvSpPr>
        <p:spPr>
          <a:xfrm>
            <a:off x="1029052" y="4099485"/>
            <a:ext cx="6743496" cy="646331"/>
          </a:xfrm>
          <a:prstGeom prst="rect">
            <a:avLst/>
          </a:prstGeom>
          <a:noFill/>
          <a:ln>
            <a:solidFill>
              <a:srgbClr val="826CAE"/>
            </a:solidFill>
          </a:ln>
        </p:spPr>
        <p:txBody>
          <a:bodyPr wrap="square" rtlCol="0">
            <a:spAutoFit/>
          </a:bodyPr>
          <a:lstStyle/>
          <a:p>
            <a:r>
              <a:rPr lang="en-GB" dirty="0"/>
              <a:t>Explain the </a:t>
            </a:r>
            <a:r>
              <a:rPr lang="en-GB" b="1" dirty="0"/>
              <a:t>task</a:t>
            </a:r>
            <a:r>
              <a:rPr lang="en-GB" dirty="0"/>
              <a:t> you were given or the task that had to be completed or delivered.</a:t>
            </a:r>
          </a:p>
        </p:txBody>
      </p:sp>
      <p:sp>
        <p:nvSpPr>
          <p:cNvPr id="50" name="TextBox 49">
            <a:extLst>
              <a:ext uri="{FF2B5EF4-FFF2-40B4-BE49-F238E27FC236}">
                <a16:creationId xmlns:a16="http://schemas.microsoft.com/office/drawing/2014/main" id="{0A5C4D7E-F56A-428F-8917-B72CAE0E06D1}"/>
              </a:ext>
            </a:extLst>
          </p:cNvPr>
          <p:cNvSpPr txBox="1"/>
          <p:nvPr/>
        </p:nvSpPr>
        <p:spPr>
          <a:xfrm>
            <a:off x="281444" y="4930649"/>
            <a:ext cx="694267" cy="1107996"/>
          </a:xfrm>
          <a:prstGeom prst="rect">
            <a:avLst/>
          </a:prstGeom>
          <a:noFill/>
        </p:spPr>
        <p:txBody>
          <a:bodyPr wrap="square" rtlCol="0">
            <a:spAutoFit/>
          </a:bodyPr>
          <a:lstStyle/>
          <a:p>
            <a:r>
              <a:rPr lang="en-GB" sz="6600" b="1" dirty="0">
                <a:solidFill>
                  <a:srgbClr val="826CAE"/>
                </a:solidFill>
              </a:rPr>
              <a:t>A</a:t>
            </a:r>
          </a:p>
        </p:txBody>
      </p:sp>
      <p:sp>
        <p:nvSpPr>
          <p:cNvPr id="51" name="TextBox 50">
            <a:extLst>
              <a:ext uri="{FF2B5EF4-FFF2-40B4-BE49-F238E27FC236}">
                <a16:creationId xmlns:a16="http://schemas.microsoft.com/office/drawing/2014/main" id="{F35D5033-9F45-48AA-A351-D324B7241017}"/>
              </a:ext>
            </a:extLst>
          </p:cNvPr>
          <p:cNvSpPr txBox="1"/>
          <p:nvPr/>
        </p:nvSpPr>
        <p:spPr>
          <a:xfrm>
            <a:off x="1077309" y="5022982"/>
            <a:ext cx="6695239" cy="923330"/>
          </a:xfrm>
          <a:prstGeom prst="rect">
            <a:avLst/>
          </a:prstGeom>
          <a:noFill/>
          <a:ln>
            <a:solidFill>
              <a:srgbClr val="826CAE"/>
            </a:solidFill>
          </a:ln>
        </p:spPr>
        <p:txBody>
          <a:bodyPr wrap="square" rtlCol="0">
            <a:spAutoFit/>
          </a:bodyPr>
          <a:lstStyle/>
          <a:p>
            <a:r>
              <a:rPr lang="en-GB" dirty="0"/>
              <a:t>Describe the </a:t>
            </a:r>
            <a:r>
              <a:rPr lang="en-GB" b="1" dirty="0"/>
              <a:t>actions</a:t>
            </a:r>
            <a:r>
              <a:rPr lang="en-GB" dirty="0"/>
              <a:t> you took to solve the problem or achieve your goal – remember to focus your actions to showcase what the interviewer has asked you about.</a:t>
            </a:r>
          </a:p>
        </p:txBody>
      </p:sp>
      <p:sp>
        <p:nvSpPr>
          <p:cNvPr id="52" name="TextBox 51">
            <a:extLst>
              <a:ext uri="{FF2B5EF4-FFF2-40B4-BE49-F238E27FC236}">
                <a16:creationId xmlns:a16="http://schemas.microsoft.com/office/drawing/2014/main" id="{CD93EB94-26BA-4F4D-8C93-FA3F5D6297A7}"/>
              </a:ext>
            </a:extLst>
          </p:cNvPr>
          <p:cNvSpPr txBox="1"/>
          <p:nvPr/>
        </p:nvSpPr>
        <p:spPr>
          <a:xfrm>
            <a:off x="332243" y="5963245"/>
            <a:ext cx="694267" cy="1107996"/>
          </a:xfrm>
          <a:prstGeom prst="rect">
            <a:avLst/>
          </a:prstGeom>
          <a:noFill/>
        </p:spPr>
        <p:txBody>
          <a:bodyPr wrap="square" rtlCol="0">
            <a:spAutoFit/>
          </a:bodyPr>
          <a:lstStyle/>
          <a:p>
            <a:r>
              <a:rPr lang="en-GB" sz="6600" b="1" dirty="0">
                <a:solidFill>
                  <a:srgbClr val="826CAE"/>
                </a:solidFill>
              </a:rPr>
              <a:t>R</a:t>
            </a:r>
          </a:p>
        </p:txBody>
      </p:sp>
      <p:sp>
        <p:nvSpPr>
          <p:cNvPr id="53" name="TextBox 52">
            <a:extLst>
              <a:ext uri="{FF2B5EF4-FFF2-40B4-BE49-F238E27FC236}">
                <a16:creationId xmlns:a16="http://schemas.microsoft.com/office/drawing/2014/main" id="{CDC90F03-E52D-4800-BE6B-0F9F2CD78106}"/>
              </a:ext>
            </a:extLst>
          </p:cNvPr>
          <p:cNvSpPr txBox="1"/>
          <p:nvPr/>
        </p:nvSpPr>
        <p:spPr>
          <a:xfrm>
            <a:off x="1077309" y="6240411"/>
            <a:ext cx="6695239" cy="646331"/>
          </a:xfrm>
          <a:prstGeom prst="rect">
            <a:avLst/>
          </a:prstGeom>
          <a:noFill/>
          <a:ln>
            <a:solidFill>
              <a:srgbClr val="826CAE"/>
            </a:solidFill>
          </a:ln>
        </p:spPr>
        <p:txBody>
          <a:bodyPr wrap="square" rtlCol="0">
            <a:spAutoFit/>
          </a:bodyPr>
          <a:lstStyle/>
          <a:p>
            <a:r>
              <a:rPr lang="en-GB" dirty="0"/>
              <a:t>End your answer with a positive </a:t>
            </a:r>
            <a:r>
              <a:rPr lang="en-GB" b="1" dirty="0"/>
              <a:t>result</a:t>
            </a:r>
            <a:r>
              <a:rPr lang="en-GB" dirty="0"/>
              <a:t> – you faced a task and you solved it using the skill or experience your interviewer wants to see!</a:t>
            </a:r>
          </a:p>
        </p:txBody>
      </p:sp>
    </p:spTree>
    <p:extLst>
      <p:ext uri="{BB962C8B-B14F-4D97-AF65-F5344CB8AC3E}">
        <p14:creationId xmlns:p14="http://schemas.microsoft.com/office/powerpoint/2010/main" val="284089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370DD030-2330-4469-9D55-219EBEA143A6}" vid="{B34CFD0A-0131-416B-93F0-4BEF974AA695}"/>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370DD030-2330-4469-9D55-219EBEA143A6}" vid="{11AF37E8-9C99-4CD1-B3BB-E29168380CA0}"/>
    </a:ext>
  </a:extLst>
</a:theme>
</file>

<file path=ppt/theme/theme3.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370DD030-2330-4469-9D55-219EBEA143A6}" vid="{08E6A9A6-395E-4A95-B1B3-46054917294E}"/>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 template – FINAL Purple 2020</Template>
  <TotalTime>0</TotalTime>
  <Words>1275</Words>
  <Application>Microsoft Office PowerPoint</Application>
  <PresentationFormat>Custom</PresentationFormat>
  <Paragraphs>226</Paragraphs>
  <Slides>16</Slides>
  <Notes>10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16</vt:i4>
      </vt:variant>
    </vt:vector>
  </HeadingPairs>
  <TitlesOfParts>
    <vt:vector size="23" baseType="lpstr">
      <vt:lpstr>Arial</vt:lpstr>
      <vt:lpstr>Calibri</vt:lpstr>
      <vt:lpstr>Calibri Light</vt:lpstr>
      <vt:lpstr>Wingdings</vt:lpstr>
      <vt:lpstr>Office Theme</vt:lpstr>
      <vt:lpstr>Custom Design</vt:lpstr>
      <vt:lpstr>1_Office Theme</vt:lpstr>
      <vt:lpstr>PowerPoint Presentation</vt:lpstr>
      <vt:lpstr> Interview techniques</vt:lpstr>
      <vt:lpstr>What is an interview? </vt:lpstr>
      <vt:lpstr>PowerPoint Presentation</vt:lpstr>
      <vt:lpstr>PowerPoint Presentation</vt:lpstr>
      <vt:lpstr>Types of interview</vt:lpstr>
      <vt:lpstr>Types of interview</vt:lpstr>
      <vt:lpstr>Am I confident?</vt:lpstr>
      <vt:lpstr>STAR method</vt:lpstr>
      <vt:lpstr>Example answer</vt:lpstr>
      <vt:lpstr>Example answer</vt:lpstr>
      <vt:lpstr>Mock interview</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2021-06-07T11:21:22Z</dcterms:created>
  <dcterms:modified xsi:type="dcterms:W3CDTF">2021-06-07T11:21:38Z</dcterms:modified>
</cp:coreProperties>
</file>